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74" r:id="rId4"/>
    <p:sldId id="258" r:id="rId5"/>
    <p:sldId id="259" r:id="rId6"/>
    <p:sldId id="260" r:id="rId7"/>
    <p:sldId id="261" r:id="rId8"/>
    <p:sldId id="262" r:id="rId9"/>
    <p:sldId id="267" r:id="rId10"/>
    <p:sldId id="268" r:id="rId11"/>
    <p:sldId id="269" r:id="rId12"/>
    <p:sldId id="263" r:id="rId13"/>
    <p:sldId id="270" r:id="rId14"/>
    <p:sldId id="271" r:id="rId15"/>
    <p:sldId id="272" r:id="rId16"/>
    <p:sldId id="264" r:id="rId17"/>
    <p:sldId id="273" r:id="rId18"/>
    <p:sldId id="281" r:id="rId19"/>
    <p:sldId id="282" r:id="rId20"/>
    <p:sldId id="278" r:id="rId21"/>
    <p:sldId id="275" r:id="rId22"/>
    <p:sldId id="280" r:id="rId23"/>
    <p:sldId id="279" r:id="rId24"/>
    <p:sldId id="276" r:id="rId25"/>
    <p:sldId id="265" r:id="rId26"/>
    <p:sldId id="266" r:id="rId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8" d="100"/>
          <a:sy n="88" d="100"/>
        </p:scale>
        <p:origin x="-1098"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32DF74-3373-4A0A-AE9F-4E8E692BE2D2}" type="datetimeFigureOut">
              <a:rPr lang="en-US" smtClean="0"/>
              <a:pPr/>
              <a:t>9/27/2012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C2201A-4ACD-43D7-94C3-9642625262B5}" type="slidenum">
              <a:rPr lang="en-US" smtClean="0"/>
              <a:pPr/>
              <a:t>‹#›</a:t>
            </a:fld>
            <a:endParaRPr lang="en-US"/>
          </a:p>
        </p:txBody>
      </p:sp>
    </p:spTree>
    <p:extLst>
      <p:ext uri="{BB962C8B-B14F-4D97-AF65-F5344CB8AC3E}">
        <p14:creationId xmlns:p14="http://schemas.microsoft.com/office/powerpoint/2010/main" xmlns="" val="1115511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C2201A-4ACD-43D7-94C3-9642625262B5}" type="slidenum">
              <a:rPr lang="en-US" smtClean="0"/>
              <a:pPr/>
              <a:t>17</a:t>
            </a:fld>
            <a:endParaRPr lang="en-US"/>
          </a:p>
        </p:txBody>
      </p:sp>
    </p:spTree>
    <p:extLst>
      <p:ext uri="{BB962C8B-B14F-4D97-AF65-F5344CB8AC3E}">
        <p14:creationId xmlns:p14="http://schemas.microsoft.com/office/powerpoint/2010/main" xmlns="" val="718630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0C0529F-AA41-4871-B34A-EB08531737AB}" type="slidenum">
              <a:rPr lang="en-US"/>
              <a:pPr/>
              <a:t>‹#›</a:t>
            </a:fld>
            <a:endParaRPr lang="en-US"/>
          </a:p>
        </p:txBody>
      </p:sp>
    </p:spTree>
    <p:extLst>
      <p:ext uri="{BB962C8B-B14F-4D97-AF65-F5344CB8AC3E}">
        <p14:creationId xmlns:p14="http://schemas.microsoft.com/office/powerpoint/2010/main" xmlns="" val="578861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7AD1E70-1892-4350-8043-1BB3D3952970}" type="slidenum">
              <a:rPr lang="en-US"/>
              <a:pPr/>
              <a:t>‹#›</a:t>
            </a:fld>
            <a:endParaRPr lang="en-US"/>
          </a:p>
        </p:txBody>
      </p:sp>
    </p:spTree>
    <p:extLst>
      <p:ext uri="{BB962C8B-B14F-4D97-AF65-F5344CB8AC3E}">
        <p14:creationId xmlns:p14="http://schemas.microsoft.com/office/powerpoint/2010/main" xmlns="" val="503728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F2AA693-724C-4A2C-A533-3857848F533D}" type="slidenum">
              <a:rPr lang="en-US"/>
              <a:pPr/>
              <a:t>‹#›</a:t>
            </a:fld>
            <a:endParaRPr lang="en-US"/>
          </a:p>
        </p:txBody>
      </p:sp>
    </p:spTree>
    <p:extLst>
      <p:ext uri="{BB962C8B-B14F-4D97-AF65-F5344CB8AC3E}">
        <p14:creationId xmlns:p14="http://schemas.microsoft.com/office/powerpoint/2010/main" xmlns="" val="2355669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0F3651B-2BE3-4305-A5DD-65EA9ED1465A}" type="slidenum">
              <a:rPr lang="en-US"/>
              <a:pPr/>
              <a:t>‹#›</a:t>
            </a:fld>
            <a:endParaRPr lang="en-US"/>
          </a:p>
        </p:txBody>
      </p:sp>
    </p:spTree>
    <p:extLst>
      <p:ext uri="{BB962C8B-B14F-4D97-AF65-F5344CB8AC3E}">
        <p14:creationId xmlns:p14="http://schemas.microsoft.com/office/powerpoint/2010/main" xmlns="" val="3842772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495D153-8DE5-40EA-A56A-436FA97B7D2D}" type="slidenum">
              <a:rPr lang="en-US"/>
              <a:pPr/>
              <a:t>‹#›</a:t>
            </a:fld>
            <a:endParaRPr lang="en-US"/>
          </a:p>
        </p:txBody>
      </p:sp>
    </p:spTree>
    <p:extLst>
      <p:ext uri="{BB962C8B-B14F-4D97-AF65-F5344CB8AC3E}">
        <p14:creationId xmlns:p14="http://schemas.microsoft.com/office/powerpoint/2010/main" xmlns="" val="504434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3CAB4E2-3097-4CE1-8ED3-F8339DBE06D5}" type="slidenum">
              <a:rPr lang="en-US"/>
              <a:pPr/>
              <a:t>‹#›</a:t>
            </a:fld>
            <a:endParaRPr lang="en-US"/>
          </a:p>
        </p:txBody>
      </p:sp>
    </p:spTree>
    <p:extLst>
      <p:ext uri="{BB962C8B-B14F-4D97-AF65-F5344CB8AC3E}">
        <p14:creationId xmlns:p14="http://schemas.microsoft.com/office/powerpoint/2010/main" xmlns="" val="1679281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99EE96BC-F12F-46C4-AF1F-F2E69A07F9C3}" type="slidenum">
              <a:rPr lang="en-US"/>
              <a:pPr/>
              <a:t>‹#›</a:t>
            </a:fld>
            <a:endParaRPr lang="en-US"/>
          </a:p>
        </p:txBody>
      </p:sp>
    </p:spTree>
    <p:extLst>
      <p:ext uri="{BB962C8B-B14F-4D97-AF65-F5344CB8AC3E}">
        <p14:creationId xmlns:p14="http://schemas.microsoft.com/office/powerpoint/2010/main" xmlns="" val="3965115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910ED83-001B-433B-BA3E-A5369257F120}" type="slidenum">
              <a:rPr lang="en-US"/>
              <a:pPr/>
              <a:t>‹#›</a:t>
            </a:fld>
            <a:endParaRPr lang="en-US"/>
          </a:p>
        </p:txBody>
      </p:sp>
    </p:spTree>
    <p:extLst>
      <p:ext uri="{BB962C8B-B14F-4D97-AF65-F5344CB8AC3E}">
        <p14:creationId xmlns:p14="http://schemas.microsoft.com/office/powerpoint/2010/main" xmlns="" val="3556763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2014B8C-CBAE-490C-90F7-BC9AF12E4BEA}" type="slidenum">
              <a:rPr lang="en-US"/>
              <a:pPr/>
              <a:t>‹#›</a:t>
            </a:fld>
            <a:endParaRPr lang="en-US"/>
          </a:p>
        </p:txBody>
      </p:sp>
    </p:spTree>
    <p:extLst>
      <p:ext uri="{BB962C8B-B14F-4D97-AF65-F5344CB8AC3E}">
        <p14:creationId xmlns:p14="http://schemas.microsoft.com/office/powerpoint/2010/main" xmlns="" val="1167417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11795C0-830C-40BE-92E0-1A6B5214E19E}" type="slidenum">
              <a:rPr lang="en-US"/>
              <a:pPr/>
              <a:t>‹#›</a:t>
            </a:fld>
            <a:endParaRPr lang="en-US"/>
          </a:p>
        </p:txBody>
      </p:sp>
    </p:spTree>
    <p:extLst>
      <p:ext uri="{BB962C8B-B14F-4D97-AF65-F5344CB8AC3E}">
        <p14:creationId xmlns:p14="http://schemas.microsoft.com/office/powerpoint/2010/main" xmlns="" val="1344179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A57258B-0E5C-4B23-8193-99750152FA06}" type="slidenum">
              <a:rPr lang="en-US"/>
              <a:pPr/>
              <a:t>‹#›</a:t>
            </a:fld>
            <a:endParaRPr lang="en-US"/>
          </a:p>
        </p:txBody>
      </p:sp>
    </p:spTree>
    <p:extLst>
      <p:ext uri="{BB962C8B-B14F-4D97-AF65-F5344CB8AC3E}">
        <p14:creationId xmlns:p14="http://schemas.microsoft.com/office/powerpoint/2010/main" xmlns="" val="854058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405631D-E69D-498A-AF2A-709C65A6E86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SC0000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381000"/>
            <a:ext cx="8204200" cy="6153150"/>
          </a:xfrm>
          <a:prstGeom prst="rect">
            <a:avLst/>
          </a:prstGeom>
          <a:noFill/>
          <a:extLst>
            <a:ext uri="{909E8E84-426E-40DD-AFC4-6F175D3DCCD1}">
              <a14:hiddenFill xmlns:a14="http://schemas.microsoft.com/office/drawing/2010/main" xmlns="">
                <a:solidFill>
                  <a:srgbClr val="FFFFFF"/>
                </a:solidFill>
              </a14:hiddenFill>
            </a:ext>
          </a:extLst>
        </p:spPr>
      </p:pic>
      <p:sp>
        <p:nvSpPr>
          <p:cNvPr id="2050" name="Rectangle 2"/>
          <p:cNvSpPr>
            <a:spLocks noGrp="1" noChangeArrowheads="1"/>
          </p:cNvSpPr>
          <p:nvPr>
            <p:ph type="ctrTitle"/>
          </p:nvPr>
        </p:nvSpPr>
        <p:spPr/>
        <p:txBody>
          <a:bodyPr/>
          <a:lstStyle/>
          <a:p>
            <a:r>
              <a:rPr lang="en-US" dirty="0">
                <a:latin typeface="Times New Roman" pitchFamily="18" charset="0"/>
                <a:cs typeface="Times New Roman" pitchFamily="18" charset="0"/>
              </a:rPr>
              <a:t>What’s in A Bud?</a:t>
            </a:r>
          </a:p>
        </p:txBody>
      </p:sp>
      <p:sp>
        <p:nvSpPr>
          <p:cNvPr id="2051" name="Rectangle 3"/>
          <p:cNvSpPr>
            <a:spLocks noGrp="1" noChangeArrowheads="1"/>
          </p:cNvSpPr>
          <p:nvPr>
            <p:ph type="subTitle" idx="1"/>
          </p:nvPr>
        </p:nvSpPr>
        <p:spPr/>
        <p:txBody>
          <a:bodyPr/>
          <a:lstStyle/>
          <a:p>
            <a:r>
              <a:rPr lang="en-US" dirty="0" smtClean="0">
                <a:latin typeface="Times New Roman" pitchFamily="18" charset="0"/>
                <a:cs typeface="Times New Roman" pitchFamily="18" charset="0"/>
              </a:rPr>
              <a:t>Monitoring Forest Health 782-882</a:t>
            </a:r>
          </a:p>
          <a:p>
            <a:r>
              <a:rPr lang="en-US" dirty="0" smtClean="0">
                <a:latin typeface="Times New Roman" pitchFamily="18" charset="0"/>
                <a:cs typeface="Times New Roman" pitchFamily="18" charset="0"/>
              </a:rPr>
              <a:t>By </a:t>
            </a:r>
            <a:r>
              <a:rPr lang="en-US" dirty="0">
                <a:latin typeface="Times New Roman" pitchFamily="18" charset="0"/>
                <a:cs typeface="Times New Roman" pitchFamily="18" charset="0"/>
              </a:rPr>
              <a:t>Martha Carlson</a:t>
            </a:r>
          </a:p>
          <a:p>
            <a:r>
              <a:rPr lang="en-US" dirty="0">
                <a:latin typeface="Times New Roman" pitchFamily="18" charset="0"/>
                <a:cs typeface="Times New Roman" pitchFamily="18" charset="0"/>
              </a:rPr>
              <a:t>PhD student, UNH</a:t>
            </a:r>
          </a:p>
          <a:p>
            <a:r>
              <a:rPr lang="en-US" dirty="0" smtClean="0">
                <a:latin typeface="Times New Roman" pitchFamily="18" charset="0"/>
                <a:cs typeface="Times New Roman" pitchFamily="18" charset="0"/>
              </a:rPr>
              <a:t>2011</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t>Closer Still on Leaf Vein</a:t>
            </a:r>
          </a:p>
        </p:txBody>
      </p:sp>
      <p:sp>
        <p:nvSpPr>
          <p:cNvPr id="14339" name="Rectangle 3"/>
          <p:cNvSpPr>
            <a:spLocks noGrp="1" noChangeArrowheads="1"/>
          </p:cNvSpPr>
          <p:nvPr>
            <p:ph type="body" idx="1"/>
          </p:nvPr>
        </p:nvSpPr>
        <p:spPr>
          <a:xfrm>
            <a:off x="457200" y="1600200"/>
            <a:ext cx="2590800" cy="4525963"/>
          </a:xfrm>
        </p:spPr>
        <p:txBody>
          <a:bodyPr/>
          <a:lstStyle/>
          <a:p>
            <a:pPr marL="0" indent="0">
              <a:buFontTx/>
              <a:buNone/>
            </a:pPr>
            <a:r>
              <a:rPr lang="en-US" sz="2000"/>
              <a:t>Cells at right are vessel elements, xylem cells that can pump water to the developing leaf. These are formed by pro-cambium cells.</a:t>
            </a:r>
          </a:p>
          <a:p>
            <a:pPr marL="0" indent="0">
              <a:buFontTx/>
              <a:buNone/>
            </a:pPr>
            <a:r>
              <a:rPr lang="en-US" sz="2000"/>
              <a:t>Shallow cells are parenchyma cells which are forming palisade and mesophyll cells, chloroplasts and other leaf organelles.</a:t>
            </a:r>
          </a:p>
          <a:p>
            <a:pPr marL="0" indent="0"/>
            <a:endParaRPr lang="en-US"/>
          </a:p>
        </p:txBody>
      </p:sp>
      <p:pic>
        <p:nvPicPr>
          <p:cNvPr id="14340" name="Picture 4" descr="Buds 00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0" y="1600200"/>
            <a:ext cx="5791200" cy="4743450"/>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t>Returning to Apical Meristem</a:t>
            </a:r>
          </a:p>
        </p:txBody>
      </p:sp>
      <p:sp>
        <p:nvSpPr>
          <p:cNvPr id="15363" name="Rectangle 3"/>
          <p:cNvSpPr>
            <a:spLocks noGrp="1" noChangeArrowheads="1"/>
          </p:cNvSpPr>
          <p:nvPr>
            <p:ph type="body" idx="1"/>
          </p:nvPr>
        </p:nvSpPr>
        <p:spPr>
          <a:xfrm>
            <a:off x="457200" y="1600200"/>
            <a:ext cx="2514600" cy="4525963"/>
          </a:xfrm>
        </p:spPr>
        <p:txBody>
          <a:bodyPr/>
          <a:lstStyle/>
          <a:p>
            <a:pPr marL="0" indent="0">
              <a:buFontTx/>
              <a:buNone/>
            </a:pPr>
            <a:r>
              <a:rPr lang="en-US" sz="2000"/>
              <a:t>Two leaves form at the base of the apical meristem. They will be the largest, proximal (close to the stem) leaves.</a:t>
            </a:r>
          </a:p>
          <a:p>
            <a:pPr marL="0" indent="0">
              <a:buFontTx/>
              <a:buNone/>
            </a:pPr>
            <a:r>
              <a:rPr lang="en-US" sz="2000"/>
              <a:t>At 90 degrees, two medial leaves form.</a:t>
            </a:r>
          </a:p>
          <a:p>
            <a:pPr marL="0" indent="0">
              <a:buFontTx/>
              <a:buNone/>
            </a:pPr>
            <a:r>
              <a:rPr lang="en-US" sz="2000"/>
              <a:t>At 90 degrees, in the center,are  two distal leaves (farthest from the stem).</a:t>
            </a:r>
          </a:p>
          <a:p>
            <a:pPr marL="0" indent="0"/>
            <a:endParaRPr lang="en-US"/>
          </a:p>
        </p:txBody>
      </p:sp>
      <p:pic>
        <p:nvPicPr>
          <p:cNvPr id="15364" name="Picture 4" descr="Buds 028"/>
          <p:cNvPicPr>
            <a:picLocks noChangeAspect="1" noChangeArrowheads="1"/>
          </p:cNvPicPr>
          <p:nvPr/>
        </p:nvPicPr>
        <p:blipFill>
          <a:blip r:embed="rId2" cstate="print">
            <a:extLst>
              <a:ext uri="{28A0092B-C50C-407E-A947-70E740481C1C}">
                <a14:useLocalDpi xmlns:a14="http://schemas.microsoft.com/office/drawing/2010/main" xmlns="" val="0"/>
              </a:ext>
            </a:extLst>
          </a:blip>
          <a:srcRect l="29176" t="18671" r="27644" b="26872"/>
          <a:stretch>
            <a:fillRect/>
          </a:stretch>
        </p:blipFill>
        <p:spPr bwMode="auto">
          <a:xfrm>
            <a:off x="3124200" y="1447800"/>
            <a:ext cx="5105400" cy="4830763"/>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914400" y="304800"/>
            <a:ext cx="8229600" cy="1143000"/>
          </a:xfrm>
        </p:spPr>
        <p:txBody>
          <a:bodyPr/>
          <a:lstStyle/>
          <a:p>
            <a:r>
              <a:rPr lang="en-US"/>
              <a:t>#4, Leaf Primordia</a:t>
            </a:r>
          </a:p>
        </p:txBody>
      </p:sp>
      <p:sp>
        <p:nvSpPr>
          <p:cNvPr id="9219" name="Rectangle 3"/>
          <p:cNvSpPr>
            <a:spLocks noGrp="1" noChangeArrowheads="1"/>
          </p:cNvSpPr>
          <p:nvPr>
            <p:ph type="body" idx="1"/>
          </p:nvPr>
        </p:nvSpPr>
        <p:spPr>
          <a:xfrm>
            <a:off x="457200" y="3733800"/>
            <a:ext cx="2971800" cy="2392363"/>
          </a:xfrm>
        </p:spPr>
        <p:txBody>
          <a:bodyPr/>
          <a:lstStyle/>
          <a:p>
            <a:pPr marL="0" indent="0">
              <a:buFontTx/>
              <a:buNone/>
            </a:pPr>
            <a:r>
              <a:rPr lang="en-US" sz="2000"/>
              <a:t>The longitudinal view shows the leaf plumule like a scroll of leaf cells. In cross-section, these scrolls are hard to see. Can you see one?</a:t>
            </a:r>
          </a:p>
          <a:p>
            <a:pPr marL="0" indent="0">
              <a:buFontTx/>
              <a:buNone/>
            </a:pPr>
            <a:r>
              <a:rPr lang="en-US" sz="2000"/>
              <a:t>Can you find all six?</a:t>
            </a:r>
          </a:p>
        </p:txBody>
      </p:sp>
      <p:pic>
        <p:nvPicPr>
          <p:cNvPr id="9220" name="Picture 4" descr="Buds 01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20491450">
            <a:off x="914400" y="914400"/>
            <a:ext cx="1971675" cy="2628900"/>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9221" name="Picture 5" descr="Buds 025"/>
          <p:cNvPicPr>
            <a:picLocks noChangeAspect="1" noChangeArrowheads="1"/>
          </p:cNvPicPr>
          <p:nvPr/>
        </p:nvPicPr>
        <p:blipFill>
          <a:blip r:embed="rId3" cstate="print">
            <a:lum bright="-6000"/>
            <a:extLst>
              <a:ext uri="{28A0092B-C50C-407E-A947-70E740481C1C}">
                <a14:useLocalDpi xmlns:a14="http://schemas.microsoft.com/office/drawing/2010/main" xmlns="" val="0"/>
              </a:ext>
            </a:extLst>
          </a:blip>
          <a:srcRect/>
          <a:stretch>
            <a:fillRect/>
          </a:stretch>
        </p:blipFill>
        <p:spPr bwMode="auto">
          <a:xfrm>
            <a:off x="3200400" y="1828800"/>
            <a:ext cx="5486400" cy="4114800"/>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9222" name="Line 6"/>
          <p:cNvSpPr>
            <a:spLocks noChangeShapeType="1"/>
          </p:cNvSpPr>
          <p:nvPr/>
        </p:nvSpPr>
        <p:spPr bwMode="auto">
          <a:xfrm flipV="1">
            <a:off x="1066800" y="2057400"/>
            <a:ext cx="838200" cy="2438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dirty="0">
                <a:latin typeface="Times New Roman" pitchFamily="18" charset="0"/>
                <a:cs typeface="Times New Roman" pitchFamily="18" charset="0"/>
              </a:rPr>
              <a:t>Leaf Cells Growing</a:t>
            </a:r>
          </a:p>
        </p:txBody>
      </p:sp>
      <p:pic>
        <p:nvPicPr>
          <p:cNvPr id="16388" name="Picture 4" descr="Buds 013"/>
          <p:cNvPicPr>
            <a:picLocks noGrp="1" noChangeAspect="1" noChangeArrowheads="1"/>
          </p:cNvPicPr>
          <p:nvPr>
            <p:ph type="body" idx="1"/>
          </p:nvPr>
        </p:nvPicPr>
        <p:blipFill>
          <a:blip r:embed="rId2" cstate="print">
            <a:extLst>
              <a:ext uri="{28A0092B-C50C-407E-A947-70E740481C1C}">
                <a14:useLocalDpi xmlns:a14="http://schemas.microsoft.com/office/drawing/2010/main" xmlns="" val="0"/>
              </a:ext>
            </a:extLst>
          </a:blip>
          <a:srcRect/>
          <a:stretch>
            <a:fillRect/>
          </a:stretch>
        </p:blipFill>
        <p:spPr>
          <a:xfrm>
            <a:off x="2514600" y="1447800"/>
            <a:ext cx="5895975" cy="4422775"/>
          </a:xfr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6389" name="Text Box 5"/>
          <p:cNvSpPr txBox="1">
            <a:spLocks noChangeArrowheads="1"/>
          </p:cNvSpPr>
          <p:nvPr/>
        </p:nvSpPr>
        <p:spPr bwMode="auto">
          <a:xfrm>
            <a:off x="533400" y="1676400"/>
            <a:ext cx="1676400" cy="3046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sz="2400" dirty="0">
                <a:latin typeface="Times New Roman" pitchFamily="18" charset="0"/>
                <a:cs typeface="Times New Roman" pitchFamily="18" charset="0"/>
              </a:rPr>
              <a:t>Each leaf </a:t>
            </a:r>
            <a:r>
              <a:rPr lang="en-US" sz="2400" dirty="0" err="1">
                <a:latin typeface="Times New Roman" pitchFamily="18" charset="0"/>
                <a:cs typeface="Times New Roman" pitchFamily="18" charset="0"/>
              </a:rPr>
              <a:t>plumule</a:t>
            </a:r>
            <a:r>
              <a:rPr lang="en-US" sz="2400" dirty="0">
                <a:latin typeface="Times New Roman" pitchFamily="18" charset="0"/>
                <a:cs typeface="Times New Roman" pitchFamily="18" charset="0"/>
              </a:rPr>
              <a:t> has tiny bubbles along creases. What could they be?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dirty="0">
                <a:latin typeface="Times New Roman" pitchFamily="18" charset="0"/>
                <a:cs typeface="Times New Roman" pitchFamily="18" charset="0"/>
              </a:rPr>
              <a:t>Closer Yet on Leaf </a:t>
            </a:r>
            <a:r>
              <a:rPr lang="en-US" dirty="0" err="1">
                <a:latin typeface="Times New Roman" pitchFamily="18" charset="0"/>
                <a:cs typeface="Times New Roman" pitchFamily="18" charset="0"/>
              </a:rPr>
              <a:t>Plumule</a:t>
            </a:r>
            <a:endParaRPr lang="en-US" dirty="0">
              <a:latin typeface="Times New Roman" pitchFamily="18" charset="0"/>
              <a:cs typeface="Times New Roman" pitchFamily="18" charset="0"/>
            </a:endParaRPr>
          </a:p>
        </p:txBody>
      </p:sp>
      <p:pic>
        <p:nvPicPr>
          <p:cNvPr id="17412" name="Picture 4" descr="Buds 014"/>
          <p:cNvPicPr>
            <a:picLocks noGrp="1" noChangeAspect="1" noChangeArrowheads="1"/>
          </p:cNvPicPr>
          <p:nvPr>
            <p:ph type="body" idx="1"/>
          </p:nvPr>
        </p:nvPicPr>
        <p:blipFill>
          <a:blip r:embed="rId2" cstate="print">
            <a:extLst>
              <a:ext uri="{28A0092B-C50C-407E-A947-70E740481C1C}">
                <a14:useLocalDpi xmlns:a14="http://schemas.microsoft.com/office/drawing/2010/main" xmlns="" val="0"/>
              </a:ext>
            </a:extLst>
          </a:blip>
          <a:srcRect/>
          <a:stretch>
            <a:fillRect/>
          </a:stretch>
        </p:blipFill>
        <p:spPr>
          <a:xfrm>
            <a:off x="2514600" y="1600200"/>
            <a:ext cx="5895975" cy="4422775"/>
          </a:xfr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7413" name="Text Box 5"/>
          <p:cNvSpPr txBox="1">
            <a:spLocks noChangeArrowheads="1"/>
          </p:cNvSpPr>
          <p:nvPr/>
        </p:nvSpPr>
        <p:spPr bwMode="auto">
          <a:xfrm>
            <a:off x="381000" y="1676400"/>
            <a:ext cx="1828800" cy="1920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sz="2000" dirty="0">
                <a:latin typeface="Times New Roman" pitchFamily="18" charset="0"/>
                <a:cs typeface="Times New Roman" pitchFamily="18" charset="0"/>
              </a:rPr>
              <a:t>Cells emerge from the leaf tissues like a silk scarf pulling out of a sea of silk!</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267200" y="457200"/>
            <a:ext cx="4419600" cy="1676400"/>
          </a:xfrm>
        </p:spPr>
        <p:txBody>
          <a:bodyPr/>
          <a:lstStyle/>
          <a:p>
            <a:r>
              <a:rPr lang="en-US" sz="4000" dirty="0">
                <a:latin typeface="Times New Roman" pitchFamily="18" charset="0"/>
                <a:cs typeface="Times New Roman" pitchFamily="18" charset="0"/>
              </a:rPr>
              <a:t>#5, </a:t>
            </a:r>
            <a:r>
              <a:rPr lang="en-US" sz="4000" dirty="0" err="1">
                <a:latin typeface="Times New Roman" pitchFamily="18" charset="0"/>
                <a:cs typeface="Times New Roman" pitchFamily="18" charset="0"/>
              </a:rPr>
              <a:t>Procambial</a:t>
            </a:r>
            <a:r>
              <a:rPr lang="en-US" sz="4000" dirty="0">
                <a:latin typeface="Times New Roman" pitchFamily="18" charset="0"/>
                <a:cs typeface="Times New Roman" pitchFamily="18" charset="0"/>
              </a:rPr>
              <a:t> Cells Produce Vascular Tissues</a:t>
            </a:r>
          </a:p>
        </p:txBody>
      </p:sp>
      <p:pic>
        <p:nvPicPr>
          <p:cNvPr id="18436" name="Picture 4" descr="Buds 022"/>
          <p:cNvPicPr>
            <a:picLocks noGrp="1" noChangeAspect="1" noChangeArrowheads="1"/>
          </p:cNvPicPr>
          <p:nvPr>
            <p:ph type="body" idx="1"/>
          </p:nvPr>
        </p:nvPicPr>
        <p:blipFill>
          <a:blip r:embed="rId2" cstate="print">
            <a:lum bright="-6000"/>
            <a:extLst>
              <a:ext uri="{28A0092B-C50C-407E-A947-70E740481C1C}">
                <a14:useLocalDpi xmlns:a14="http://schemas.microsoft.com/office/drawing/2010/main" xmlns="" val="0"/>
              </a:ext>
            </a:extLst>
          </a:blip>
          <a:srcRect/>
          <a:stretch>
            <a:fillRect/>
          </a:stretch>
        </p:blipFill>
        <p:spPr>
          <a:xfrm>
            <a:off x="381000" y="533400"/>
            <a:ext cx="3557588" cy="2668588"/>
          </a:xfr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8437" name="Picture 5" descr="Buds 021"/>
          <p:cNvPicPr>
            <a:picLocks noChangeAspect="1" noChangeArrowheads="1"/>
          </p:cNvPicPr>
          <p:nvPr/>
        </p:nvPicPr>
        <p:blipFill>
          <a:blip r:embed="rId3" cstate="print">
            <a:lum bright="-6000"/>
            <a:extLst>
              <a:ext uri="{28A0092B-C50C-407E-A947-70E740481C1C}">
                <a14:useLocalDpi xmlns:a14="http://schemas.microsoft.com/office/drawing/2010/main" xmlns="" val="0"/>
              </a:ext>
            </a:extLst>
          </a:blip>
          <a:srcRect/>
          <a:stretch>
            <a:fillRect/>
          </a:stretch>
        </p:blipFill>
        <p:spPr bwMode="auto">
          <a:xfrm>
            <a:off x="3352800" y="2514600"/>
            <a:ext cx="5143500" cy="3857625"/>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8438" name="Text Box 6"/>
          <p:cNvSpPr txBox="1">
            <a:spLocks noChangeArrowheads="1"/>
          </p:cNvSpPr>
          <p:nvPr/>
        </p:nvSpPr>
        <p:spPr bwMode="auto">
          <a:xfrm>
            <a:off x="304800" y="3733800"/>
            <a:ext cx="2590800"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sz="2000" dirty="0">
                <a:latin typeface="Times New Roman" pitchFamily="18" charset="0"/>
                <a:cs typeface="Times New Roman" pitchFamily="18" charset="0"/>
              </a:rPr>
              <a:t>Layers of differentiating cells, a tip of a leaf and a vein with developing xylem and phloem arise from </a:t>
            </a:r>
            <a:r>
              <a:rPr lang="en-US" sz="2000" dirty="0" err="1">
                <a:latin typeface="Times New Roman" pitchFamily="18" charset="0"/>
                <a:cs typeface="Times New Roman" pitchFamily="18" charset="0"/>
              </a:rPr>
              <a:t>procambium</a:t>
            </a:r>
            <a:r>
              <a:rPr lang="en-US" sz="2000" dirty="0">
                <a:latin typeface="Times New Roman" pitchFamily="18" charset="0"/>
                <a:cs typeface="Times New Roman" pitchFamily="18" charset="0"/>
              </a:rPr>
              <a:t> cells</a:t>
            </a:r>
            <a:r>
              <a:rPr lang="en-US" sz="2000" dirty="0"/>
              <a:t>.</a:t>
            </a:r>
          </a:p>
        </p:txBody>
      </p:sp>
      <p:sp>
        <p:nvSpPr>
          <p:cNvPr id="18439" name="Line 7"/>
          <p:cNvSpPr>
            <a:spLocks noChangeShapeType="1"/>
          </p:cNvSpPr>
          <p:nvPr/>
        </p:nvSpPr>
        <p:spPr bwMode="auto">
          <a:xfrm flipV="1">
            <a:off x="2743200" y="4800600"/>
            <a:ext cx="2743200" cy="152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t>#4 and #6, Leaf &amp; Bud Scale</a:t>
            </a:r>
          </a:p>
        </p:txBody>
      </p:sp>
      <p:pic>
        <p:nvPicPr>
          <p:cNvPr id="10244" name="Picture 4" descr="Buds 026"/>
          <p:cNvPicPr>
            <a:picLocks noGrp="1" noChangeAspect="1" noChangeArrowheads="1"/>
          </p:cNvPicPr>
          <p:nvPr>
            <p:ph type="body" idx="1"/>
          </p:nvPr>
        </p:nvPicPr>
        <p:blipFill>
          <a:blip r:embed="rId2" cstate="print">
            <a:extLst>
              <a:ext uri="{28A0092B-C50C-407E-A947-70E740481C1C}">
                <a14:useLocalDpi xmlns:a14="http://schemas.microsoft.com/office/drawing/2010/main" xmlns="" val="0"/>
              </a:ext>
            </a:extLst>
          </a:blip>
          <a:srcRect/>
          <a:stretch>
            <a:fillRect/>
          </a:stretch>
        </p:blipFill>
        <p:spPr>
          <a:xfrm>
            <a:off x="2362200" y="1600200"/>
            <a:ext cx="5895975" cy="4422775"/>
          </a:xfr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0245" name="Text Box 5"/>
          <p:cNvSpPr txBox="1">
            <a:spLocks noChangeArrowheads="1"/>
          </p:cNvSpPr>
          <p:nvPr/>
        </p:nvSpPr>
        <p:spPr bwMode="auto">
          <a:xfrm>
            <a:off x="457200" y="1828800"/>
            <a:ext cx="1524000" cy="2530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sz="2000"/>
              <a:t>Even as primordial structures, leaf and bud scale have layers of different cells.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dirty="0" err="1">
                <a:latin typeface="Times New Roman" pitchFamily="18" charset="0"/>
                <a:cs typeface="Times New Roman" pitchFamily="18" charset="0"/>
              </a:rPr>
              <a:t>Closeup</a:t>
            </a:r>
            <a:r>
              <a:rPr lang="en-US" dirty="0">
                <a:latin typeface="Times New Roman" pitchFamily="18" charset="0"/>
                <a:cs typeface="Times New Roman" pitchFamily="18" charset="0"/>
              </a:rPr>
              <a:t> on #6, Bud Scale</a:t>
            </a:r>
          </a:p>
        </p:txBody>
      </p:sp>
      <p:pic>
        <p:nvPicPr>
          <p:cNvPr id="19460" name="Picture 4" descr="Buds 027"/>
          <p:cNvPicPr>
            <a:picLocks noGrp="1" noChangeAspect="1" noChangeArrowheads="1"/>
          </p:cNvPicPr>
          <p:nvPr>
            <p:ph type="body" idx="1"/>
          </p:nvPr>
        </p:nvPicPr>
        <p:blipFill>
          <a:blip r:embed="rId3" cstate="print">
            <a:extLst>
              <a:ext uri="{28A0092B-C50C-407E-A947-70E740481C1C}">
                <a14:useLocalDpi xmlns:a14="http://schemas.microsoft.com/office/drawing/2010/main" xmlns="" val="0"/>
              </a:ext>
            </a:extLst>
          </a:blip>
          <a:srcRect/>
          <a:stretch>
            <a:fillRect/>
          </a:stretch>
        </p:blipFill>
        <p:spPr>
          <a:xfrm>
            <a:off x="2743200" y="1676400"/>
            <a:ext cx="5895975" cy="4422775"/>
          </a:xfr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9461" name="Text Box 5"/>
          <p:cNvSpPr txBox="1">
            <a:spLocks noChangeArrowheads="1"/>
          </p:cNvSpPr>
          <p:nvPr/>
        </p:nvSpPr>
        <p:spPr bwMode="auto">
          <a:xfrm>
            <a:off x="457200" y="1828800"/>
            <a:ext cx="2057400" cy="42473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sz="2000" dirty="0">
                <a:latin typeface="Times New Roman" pitchFamily="18" charset="0"/>
                <a:cs typeface="Times New Roman" pitchFamily="18" charset="0"/>
              </a:rPr>
              <a:t>Like sheets, bud scale cells are waxy.</a:t>
            </a:r>
          </a:p>
          <a:p>
            <a:pPr>
              <a:spcBef>
                <a:spcPct val="50000"/>
              </a:spcBef>
            </a:pPr>
            <a:r>
              <a:rPr lang="en-US" sz="2000" dirty="0">
                <a:latin typeface="Times New Roman" pitchFamily="18" charset="0"/>
                <a:cs typeface="Times New Roman" pitchFamily="18" charset="0"/>
              </a:rPr>
              <a:t>They protect the tender inner leaf tissues from ultraviolet light, freezing temperatures, insect predators. What color are bud scales in early spring?</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06375"/>
            <a:ext cx="7772400" cy="1470025"/>
          </a:xfrm>
        </p:spPr>
        <p:txBody>
          <a:bodyPr/>
          <a:lstStyle/>
          <a:p>
            <a:r>
              <a:rPr lang="en-US" sz="3200" dirty="0" smtClean="0">
                <a:latin typeface="Times New Roman" pitchFamily="18" charset="0"/>
                <a:cs typeface="Times New Roman" pitchFamily="18" charset="0"/>
              </a:rPr>
              <a:t>Bald Mt. Trees Produce Adventitious Buds</a:t>
            </a:r>
            <a:endParaRPr lang="en-US" sz="3200" dirty="0">
              <a:latin typeface="Times New Roman" pitchFamily="18" charset="0"/>
              <a:cs typeface="Times New Roman" pitchFamily="18" charset="0"/>
            </a:endParaRPr>
          </a:p>
        </p:txBody>
      </p:sp>
      <p:sp>
        <p:nvSpPr>
          <p:cNvPr id="3" name="Subtitle 2"/>
          <p:cNvSpPr>
            <a:spLocks noGrp="1"/>
          </p:cNvSpPr>
          <p:nvPr>
            <p:ph type="subTitle" idx="1"/>
          </p:nvPr>
        </p:nvSpPr>
        <p:spPr/>
        <p:txBody>
          <a:bodyPr/>
          <a:lstStyle/>
          <a:p>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22 Buds on one twig demonstrate the tree’s protective response to the PAN event defoliation in 2010. This tree is making sure buds will be available for good leaf production in 2011.</a:t>
            </a:r>
            <a:endParaRPr lang="en-US" sz="2000" dirty="0">
              <a:latin typeface="Times New Roman" pitchFamily="18" charset="0"/>
              <a:cs typeface="Times New Roman" pitchFamily="18" charset="0"/>
            </a:endParaRPr>
          </a:p>
        </p:txBody>
      </p:sp>
      <p:pic>
        <p:nvPicPr>
          <p:cNvPr id="4" name="Picture 3" descr="DSC06118.JPG"/>
          <p:cNvPicPr>
            <a:picLocks noChangeAspect="1"/>
          </p:cNvPicPr>
          <p:nvPr/>
        </p:nvPicPr>
        <p:blipFill>
          <a:blip r:embed="rId2" cstate="print"/>
          <a:stretch>
            <a:fillRect/>
          </a:stretch>
        </p:blipFill>
        <p:spPr>
          <a:xfrm>
            <a:off x="4114800" y="1447800"/>
            <a:ext cx="3352800" cy="2514600"/>
          </a:xfrm>
          <a:prstGeom prst="rect">
            <a:avLst/>
          </a:prstGeom>
        </p:spPr>
      </p:pic>
      <p:pic>
        <p:nvPicPr>
          <p:cNvPr id="5" name="Picture 4" descr="DSC06127.JPG"/>
          <p:cNvPicPr>
            <a:picLocks noChangeAspect="1"/>
          </p:cNvPicPr>
          <p:nvPr/>
        </p:nvPicPr>
        <p:blipFill>
          <a:blip r:embed="rId3" cstate="print"/>
          <a:stretch>
            <a:fillRect/>
          </a:stretch>
        </p:blipFill>
        <p:spPr>
          <a:xfrm>
            <a:off x="381000" y="1295400"/>
            <a:ext cx="3352800" cy="2514600"/>
          </a:xfrm>
          <a:prstGeom prst="rect">
            <a:avLst/>
          </a:prstGeom>
        </p:spPr>
      </p:pic>
    </p:spTree>
    <p:extLst>
      <p:ext uri="{BB962C8B-B14F-4D97-AF65-F5344CB8AC3E}">
        <p14:creationId xmlns:p14="http://schemas.microsoft.com/office/powerpoint/2010/main" xmlns="" val="239365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2000" y="533400"/>
            <a:ext cx="7772400" cy="1470025"/>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dirty="0" smtClean="0">
                <a:latin typeface="Times New Roman" pitchFamily="18" charset="0"/>
                <a:cs typeface="Times New Roman" pitchFamily="18" charset="0"/>
              </a:rPr>
              <a:t>Even small buds appear viable</a:t>
            </a:r>
            <a:endParaRPr lang="en-US" dirty="0">
              <a:latin typeface="Times New Roman" pitchFamily="18" charset="0"/>
              <a:cs typeface="Times New Roman" pitchFamily="18" charset="0"/>
            </a:endParaRPr>
          </a:p>
        </p:txBody>
      </p:sp>
      <p:sp>
        <p:nvSpPr>
          <p:cNvPr id="3" name="Subtitle 2"/>
          <p:cNvSpPr txBox="1">
            <a:spLocks/>
          </p:cNvSpPr>
          <p:nvPr/>
        </p:nvSpPr>
        <p:spPr>
          <a:xfrm>
            <a:off x="381000" y="1981200"/>
            <a:ext cx="2362200" cy="3733800"/>
          </a:xfrm>
          <a:prstGeom prst="rect">
            <a:avLst/>
          </a:prstGeom>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2400" dirty="0" smtClean="0">
                <a:latin typeface="Times New Roman" pitchFamily="18" charset="0"/>
                <a:cs typeface="Times New Roman" pitchFamily="18" charset="0"/>
              </a:rPr>
              <a:t>Lots of chlorophyll and red </a:t>
            </a:r>
            <a:r>
              <a:rPr lang="en-US" sz="2400" dirty="0" err="1" smtClean="0">
                <a:latin typeface="Times New Roman" pitchFamily="18" charset="0"/>
                <a:cs typeface="Times New Roman" pitchFamily="18" charset="0"/>
              </a:rPr>
              <a:t>anthocyanins</a:t>
            </a:r>
            <a:r>
              <a:rPr lang="en-US" sz="2400" dirty="0" smtClean="0">
                <a:latin typeface="Times New Roman" pitchFamily="18" charset="0"/>
                <a:cs typeface="Times New Roman" pitchFamily="18" charset="0"/>
              </a:rPr>
              <a:t> in late autumn protects delicate leaf embryos from UV light and winter cold.</a:t>
            </a:r>
            <a:endParaRPr lang="en-US" sz="2400" dirty="0">
              <a:latin typeface="Times New Roman" pitchFamily="18" charset="0"/>
              <a:cs typeface="Times New Roman" pitchFamily="18" charset="0"/>
            </a:endParaRPr>
          </a:p>
        </p:txBody>
      </p:sp>
      <p:pic>
        <p:nvPicPr>
          <p:cNvPr id="4" name="Picture 3" descr="DSC06112.JPG"/>
          <p:cNvPicPr>
            <a:picLocks noChangeAspect="1"/>
          </p:cNvPicPr>
          <p:nvPr/>
        </p:nvPicPr>
        <p:blipFill>
          <a:blip r:embed="rId2" cstate="print"/>
          <a:stretch>
            <a:fillRect/>
          </a:stretch>
        </p:blipFill>
        <p:spPr>
          <a:xfrm>
            <a:off x="2971800" y="1828800"/>
            <a:ext cx="5943600" cy="4457700"/>
          </a:xfrm>
          <a:prstGeom prst="rect">
            <a:avLst/>
          </a:prstGeom>
        </p:spPr>
      </p:pic>
    </p:spTree>
    <p:extLst>
      <p:ext uri="{BB962C8B-B14F-4D97-AF65-F5344CB8AC3E}">
        <p14:creationId xmlns:p14="http://schemas.microsoft.com/office/powerpoint/2010/main" xmlns="" val="38874161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811 in Julywith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24200" y="1905000"/>
            <a:ext cx="5257800" cy="3943350"/>
          </a:xfrm>
          <a:prstGeom prst="rect">
            <a:avLst/>
          </a:prstGeom>
          <a:noFill/>
          <a:extLst>
            <a:ext uri="{909E8E84-426E-40DD-AFC4-6F175D3DCCD1}">
              <a14:hiddenFill xmlns:a14="http://schemas.microsoft.com/office/drawing/2010/main" xmlns="">
                <a:solidFill>
                  <a:srgbClr val="FFFFFF"/>
                </a:solidFill>
              </a14:hiddenFill>
            </a:ext>
          </a:extLst>
        </p:spPr>
      </p:pic>
      <p:sp>
        <p:nvSpPr>
          <p:cNvPr id="3074" name="Rectangle 2"/>
          <p:cNvSpPr>
            <a:spLocks noGrp="1" noChangeArrowheads="1"/>
          </p:cNvSpPr>
          <p:nvPr>
            <p:ph type="title"/>
          </p:nvPr>
        </p:nvSpPr>
        <p:spPr/>
        <p:txBody>
          <a:bodyPr/>
          <a:lstStyle/>
          <a:p>
            <a:r>
              <a:rPr lang="en-US" sz="4000" dirty="0">
                <a:latin typeface="Times New Roman" pitchFamily="18" charset="0"/>
                <a:cs typeface="Times New Roman" pitchFamily="18" charset="0"/>
              </a:rPr>
              <a:t>Six Leaves Came from One Bud!</a:t>
            </a:r>
          </a:p>
        </p:txBody>
      </p:sp>
      <p:sp>
        <p:nvSpPr>
          <p:cNvPr id="3075" name="Rectangle 3"/>
          <p:cNvSpPr>
            <a:spLocks noGrp="1" noChangeArrowheads="1"/>
          </p:cNvSpPr>
          <p:nvPr>
            <p:ph type="body" idx="1"/>
          </p:nvPr>
        </p:nvSpPr>
        <p:spPr>
          <a:xfrm>
            <a:off x="457200" y="1600200"/>
            <a:ext cx="2438400" cy="4525963"/>
          </a:xfrm>
        </p:spPr>
        <p:txBody>
          <a:bodyPr/>
          <a:lstStyle/>
          <a:p>
            <a:pPr marL="0" indent="0">
              <a:buFontTx/>
              <a:buNone/>
            </a:pPr>
            <a:r>
              <a:rPr lang="en-US" sz="2400" dirty="0">
                <a:latin typeface="Times New Roman" pitchFamily="18" charset="0"/>
                <a:cs typeface="Times New Roman" pitchFamily="18" charset="0"/>
              </a:rPr>
              <a:t>Sugar maple trees produce six leaves from every bud. Each bud is formed in </a:t>
            </a:r>
            <a:r>
              <a:rPr lang="en-US" sz="2400" dirty="0" smtClean="0">
                <a:latin typeface="Times New Roman" pitchFamily="18" charset="0"/>
                <a:cs typeface="Times New Roman" pitchFamily="18" charset="0"/>
              </a:rPr>
              <a:t>the prior growing season—beginning in May! </a:t>
            </a:r>
            <a:r>
              <a:rPr lang="en-US" sz="2400" dirty="0">
                <a:latin typeface="Times New Roman" pitchFamily="18" charset="0"/>
                <a:cs typeface="Times New Roman" pitchFamily="18" charset="0"/>
              </a:rPr>
              <a:t>In early spring it is only 6 to 10 mm long.</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2962051771"/>
              </p:ext>
            </p:extLst>
          </p:nvPr>
        </p:nvGraphicFramePr>
        <p:xfrm>
          <a:off x="304800" y="1295400"/>
          <a:ext cx="6482911" cy="4283103"/>
        </p:xfrm>
        <a:graphic>
          <a:graphicData uri="http://schemas.openxmlformats.org/drawingml/2006/table">
            <a:tbl>
              <a:tblPr firstRow="1" firstCol="1" lastRow="1" lastCol="1" bandRow="1" bandCol="1">
                <a:tableStyleId>{5C22544A-7EE6-4342-B048-85BDC9FD1C3A}</a:tableStyleId>
              </a:tblPr>
              <a:tblGrid>
                <a:gridCol w="576675"/>
                <a:gridCol w="505371"/>
                <a:gridCol w="524629"/>
                <a:gridCol w="708353"/>
                <a:gridCol w="592289"/>
                <a:gridCol w="857206"/>
                <a:gridCol w="632885"/>
                <a:gridCol w="747908"/>
                <a:gridCol w="592289"/>
                <a:gridCol w="372653"/>
                <a:gridCol w="372653"/>
              </a:tblGrid>
              <a:tr h="449682">
                <a:tc>
                  <a:txBody>
                    <a:bodyPr/>
                    <a:lstStyle/>
                    <a:p>
                      <a:pPr marL="0" marR="0">
                        <a:spcBef>
                          <a:spcPts val="0"/>
                        </a:spcBef>
                        <a:spcAft>
                          <a:spcPts val="0"/>
                        </a:spcAft>
                      </a:pPr>
                      <a:r>
                        <a:rPr lang="en-US" sz="1000" dirty="0">
                          <a:effectLst/>
                        </a:rPr>
                        <a:t>Scale</a:t>
                      </a:r>
                      <a:endParaRPr lang="en-US" sz="1000" dirty="0">
                        <a:effectLst/>
                        <a:latin typeface="Times New Roman"/>
                        <a:ea typeface="Times New Roman"/>
                      </a:endParaRPr>
                    </a:p>
                  </a:txBody>
                  <a:tcPr marL="56210" marR="56210" marT="0" marB="0"/>
                </a:tc>
                <a:tc>
                  <a:txBody>
                    <a:bodyPr/>
                    <a:lstStyle/>
                    <a:p>
                      <a:pPr marL="0" marR="0">
                        <a:spcBef>
                          <a:spcPts val="0"/>
                        </a:spcBef>
                        <a:spcAft>
                          <a:spcPts val="0"/>
                        </a:spcAft>
                      </a:pPr>
                      <a:r>
                        <a:rPr lang="en-US" sz="1000">
                          <a:effectLst/>
                        </a:rPr>
                        <a:t>Plot</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1000">
                          <a:effectLst/>
                        </a:rPr>
                        <a:t>Tree</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1000" dirty="0">
                          <a:effectLst/>
                        </a:rPr>
                        <a:t>Excellent</a:t>
                      </a:r>
                      <a:endParaRPr lang="en-US" sz="1000" dirty="0">
                        <a:effectLst/>
                        <a:latin typeface="Times New Roman"/>
                        <a:ea typeface="Times New Roman"/>
                      </a:endParaRPr>
                    </a:p>
                  </a:txBody>
                  <a:tcPr marL="56210" marR="56210" marT="0" marB="0"/>
                </a:tc>
                <a:tc>
                  <a:txBody>
                    <a:bodyPr/>
                    <a:lstStyle/>
                    <a:p>
                      <a:pPr marL="0" marR="0">
                        <a:spcBef>
                          <a:spcPts val="0"/>
                        </a:spcBef>
                        <a:spcAft>
                          <a:spcPts val="0"/>
                        </a:spcAft>
                      </a:pPr>
                      <a:r>
                        <a:rPr lang="en-US" sz="1000">
                          <a:effectLst/>
                        </a:rPr>
                        <a:t>Good</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1000">
                          <a:effectLst/>
                        </a:rPr>
                        <a:t>Dead/Dying</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1000">
                          <a:effectLst/>
                        </a:rPr>
                        <a:t>Missing</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1000">
                          <a:effectLst/>
                        </a:rPr>
                        <a:t>%Excellent</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1000">
                          <a:effectLst/>
                        </a:rPr>
                        <a:t>%Good</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1000">
                          <a:effectLst/>
                        </a:rPr>
                        <a:t>%D/D</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1000">
                          <a:effectLst/>
                        </a:rPr>
                        <a:t>%Missing</a:t>
                      </a:r>
                      <a:endParaRPr lang="en-US" sz="1000">
                        <a:effectLst/>
                        <a:latin typeface="Times New Roman"/>
                        <a:ea typeface="Times New Roman"/>
                      </a:endParaRPr>
                    </a:p>
                  </a:txBody>
                  <a:tcPr marL="56210" marR="56210" marT="0" marB="0"/>
                </a:tc>
              </a:tr>
              <a:tr h="124912">
                <a:tc>
                  <a:txBody>
                    <a:bodyPr/>
                    <a:lstStyle/>
                    <a:p>
                      <a:pPr marL="0" marR="0">
                        <a:spcBef>
                          <a:spcPts val="0"/>
                        </a:spcBef>
                        <a:spcAft>
                          <a:spcPts val="0"/>
                        </a:spcAft>
                      </a:pPr>
                      <a:r>
                        <a:rPr lang="en-US" sz="800">
                          <a:effectLst/>
                        </a:rPr>
                        <a:t>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801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37</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82</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18</a:t>
                      </a:r>
                      <a:endParaRPr lang="en-US" sz="1000">
                        <a:effectLst/>
                        <a:latin typeface="Times New Roman"/>
                        <a:ea typeface="Times New Roman"/>
                      </a:endParaRPr>
                    </a:p>
                  </a:txBody>
                  <a:tcPr marL="56210" marR="56210" marT="0" marB="0"/>
                </a:tc>
              </a:tr>
              <a:tr h="124912">
                <a:tc>
                  <a:txBody>
                    <a:bodyPr/>
                    <a:lstStyle/>
                    <a:p>
                      <a:pPr marL="0" marR="0">
                        <a:spcBef>
                          <a:spcPts val="0"/>
                        </a:spcBef>
                        <a:spcAft>
                          <a:spcPts val="0"/>
                        </a:spcAft>
                      </a:pPr>
                      <a:r>
                        <a:rPr lang="en-US" sz="800">
                          <a:effectLst/>
                        </a:rPr>
                        <a:t>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803</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25</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7</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76</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3</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21</a:t>
                      </a:r>
                      <a:endParaRPr lang="en-US" sz="1000">
                        <a:effectLst/>
                        <a:latin typeface="Times New Roman"/>
                        <a:ea typeface="Times New Roman"/>
                      </a:endParaRPr>
                    </a:p>
                  </a:txBody>
                  <a:tcPr marL="56210" marR="56210" marT="0" marB="0"/>
                </a:tc>
              </a:tr>
              <a:tr h="124912">
                <a:tc>
                  <a:txBody>
                    <a:bodyPr/>
                    <a:lstStyle/>
                    <a:p>
                      <a:pPr marL="0" marR="0">
                        <a:spcBef>
                          <a:spcPts val="0"/>
                        </a:spcBef>
                        <a:spcAft>
                          <a:spcPts val="0"/>
                        </a:spcAft>
                      </a:pPr>
                      <a:r>
                        <a:rPr lang="en-US" sz="800">
                          <a:effectLst/>
                        </a:rPr>
                        <a:t>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804</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30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2</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3</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86</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5</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9</a:t>
                      </a:r>
                      <a:endParaRPr lang="en-US" sz="1000">
                        <a:effectLst/>
                        <a:latin typeface="Times New Roman"/>
                        <a:ea typeface="Times New Roman"/>
                      </a:endParaRPr>
                    </a:p>
                  </a:txBody>
                  <a:tcPr marL="56210" marR="56210" marT="0" marB="0"/>
                </a:tc>
              </a:tr>
              <a:tr h="124912">
                <a:tc>
                  <a:txBody>
                    <a:bodyPr/>
                    <a:lstStyle/>
                    <a:p>
                      <a:pPr marL="0" marR="0">
                        <a:spcBef>
                          <a:spcPts val="0"/>
                        </a:spcBef>
                        <a:spcAft>
                          <a:spcPts val="0"/>
                        </a:spcAft>
                      </a:pPr>
                      <a:r>
                        <a:rPr lang="en-US" sz="800">
                          <a:effectLst/>
                        </a:rPr>
                        <a:t>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2</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808</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35</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97</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3</a:t>
                      </a:r>
                      <a:endParaRPr lang="en-US" sz="1000">
                        <a:effectLst/>
                        <a:latin typeface="Times New Roman"/>
                        <a:ea typeface="Times New Roman"/>
                      </a:endParaRPr>
                    </a:p>
                  </a:txBody>
                  <a:tcPr marL="56210" marR="56210" marT="0" marB="0"/>
                </a:tc>
              </a:tr>
              <a:tr h="124912">
                <a:tc>
                  <a:txBody>
                    <a:bodyPr/>
                    <a:lstStyle/>
                    <a:p>
                      <a:pPr marL="0" marR="0">
                        <a:spcBef>
                          <a:spcPts val="0"/>
                        </a:spcBef>
                        <a:spcAft>
                          <a:spcPts val="0"/>
                        </a:spcAft>
                      </a:pPr>
                      <a:r>
                        <a:rPr lang="en-US" sz="800">
                          <a:effectLst/>
                        </a:rPr>
                        <a:t>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2</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811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36</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5</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88</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12</a:t>
                      </a:r>
                      <a:endParaRPr lang="en-US" sz="1000">
                        <a:effectLst/>
                        <a:latin typeface="Times New Roman"/>
                        <a:ea typeface="Times New Roman"/>
                      </a:endParaRPr>
                    </a:p>
                  </a:txBody>
                  <a:tcPr marL="56210" marR="56210" marT="0" marB="0"/>
                </a:tc>
              </a:tr>
              <a:tr h="124912">
                <a:tc>
                  <a:txBody>
                    <a:bodyPr/>
                    <a:lstStyle/>
                    <a:p>
                      <a:pPr marL="0" marR="0">
                        <a:spcBef>
                          <a:spcPts val="0"/>
                        </a:spcBef>
                        <a:spcAft>
                          <a:spcPts val="0"/>
                        </a:spcAft>
                      </a:pPr>
                      <a:r>
                        <a:rPr lang="en-US" sz="800">
                          <a:effectLst/>
                        </a:rPr>
                        <a:t>3</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2</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812</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24</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25</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49</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51</a:t>
                      </a:r>
                      <a:endParaRPr lang="en-US" sz="1000">
                        <a:effectLst/>
                        <a:latin typeface="Times New Roman"/>
                        <a:ea typeface="Times New Roman"/>
                      </a:endParaRPr>
                    </a:p>
                  </a:txBody>
                  <a:tcPr marL="56210" marR="56210" marT="0" marB="0"/>
                </a:tc>
              </a:tr>
              <a:tr h="154058">
                <a:tc>
                  <a:txBody>
                    <a:bodyPr/>
                    <a:lstStyle/>
                    <a:p>
                      <a:pPr marL="0" marR="0">
                        <a:spcBef>
                          <a:spcPts val="0"/>
                        </a:spcBef>
                        <a:spcAft>
                          <a:spcPts val="0"/>
                        </a:spcAft>
                      </a:pPr>
                      <a:r>
                        <a:rPr lang="en-US" sz="800">
                          <a:effectLst/>
                        </a:rPr>
                        <a:t>3</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3</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813</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6</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36</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14</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86</a:t>
                      </a:r>
                      <a:endParaRPr lang="en-US" sz="1000">
                        <a:effectLst/>
                        <a:latin typeface="Times New Roman"/>
                        <a:ea typeface="Times New Roman"/>
                      </a:endParaRPr>
                    </a:p>
                  </a:txBody>
                  <a:tcPr marL="56210" marR="56210" marT="0" marB="0"/>
                </a:tc>
              </a:tr>
              <a:tr h="124912">
                <a:tc>
                  <a:txBody>
                    <a:bodyPr/>
                    <a:lstStyle/>
                    <a:p>
                      <a:pPr marL="0" marR="0">
                        <a:spcBef>
                          <a:spcPts val="0"/>
                        </a:spcBef>
                        <a:spcAft>
                          <a:spcPts val="0"/>
                        </a:spcAft>
                      </a:pPr>
                      <a:r>
                        <a:rPr lang="en-US" sz="800">
                          <a:effectLst/>
                        </a:rPr>
                        <a:t>3</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3</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814</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7</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14</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4</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36</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23</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7</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59</a:t>
                      </a:r>
                      <a:endParaRPr lang="en-US" sz="1000">
                        <a:effectLst/>
                        <a:latin typeface="Times New Roman"/>
                        <a:ea typeface="Times New Roman"/>
                      </a:endParaRPr>
                    </a:p>
                  </a:txBody>
                  <a:tcPr marL="56210" marR="56210" marT="0" marB="0"/>
                </a:tc>
              </a:tr>
              <a:tr h="124912">
                <a:tc>
                  <a:txBody>
                    <a:bodyPr/>
                    <a:lstStyle/>
                    <a:p>
                      <a:pPr marL="0" marR="0">
                        <a:spcBef>
                          <a:spcPts val="0"/>
                        </a:spcBef>
                        <a:spcAft>
                          <a:spcPts val="0"/>
                        </a:spcAft>
                      </a:pPr>
                      <a:r>
                        <a:rPr lang="en-US" sz="800">
                          <a:effectLst/>
                        </a:rPr>
                        <a:t>3</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3</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815</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18</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36</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33</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66</a:t>
                      </a:r>
                      <a:endParaRPr lang="en-US" sz="1000">
                        <a:effectLst/>
                        <a:latin typeface="Times New Roman"/>
                        <a:ea typeface="Times New Roman"/>
                      </a:endParaRPr>
                    </a:p>
                  </a:txBody>
                  <a:tcPr marL="56210" marR="56210" marT="0" marB="0"/>
                </a:tc>
              </a:tr>
              <a:tr h="124912">
                <a:tc>
                  <a:txBody>
                    <a:bodyPr/>
                    <a:lstStyle/>
                    <a:p>
                      <a:pPr marL="0" marR="0">
                        <a:spcBef>
                          <a:spcPts val="0"/>
                        </a:spcBef>
                        <a:spcAft>
                          <a:spcPts val="0"/>
                        </a:spcAft>
                      </a:pPr>
                      <a:r>
                        <a:rPr lang="en-US" sz="800">
                          <a:effectLst/>
                        </a:rPr>
                        <a:t>3</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4</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816</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24</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32</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36</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15</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48</a:t>
                      </a:r>
                      <a:endParaRPr lang="en-US" sz="1000">
                        <a:effectLst/>
                        <a:latin typeface="Times New Roman"/>
                        <a:ea typeface="Times New Roman"/>
                      </a:endParaRPr>
                    </a:p>
                  </a:txBody>
                  <a:tcPr marL="56210" marR="56210" marT="0" marB="0"/>
                </a:tc>
              </a:tr>
              <a:tr h="174309">
                <a:tc>
                  <a:txBody>
                    <a:bodyPr/>
                    <a:lstStyle/>
                    <a:p>
                      <a:pPr marL="0" marR="0">
                        <a:spcBef>
                          <a:spcPts val="0"/>
                        </a:spcBef>
                        <a:spcAft>
                          <a:spcPts val="0"/>
                        </a:spcAft>
                      </a:pPr>
                      <a:r>
                        <a:rPr lang="en-US" sz="1000" dirty="0" smtClean="0">
                          <a:effectLst/>
                        </a:rPr>
                        <a:t>2</a:t>
                      </a:r>
                      <a:endParaRPr lang="en-US" sz="1000" dirty="0">
                        <a:effectLst/>
                      </a:endParaRPr>
                    </a:p>
                  </a:txBody>
                  <a:tcPr marL="56210" marR="56210" marT="0" marB="0"/>
                </a:tc>
                <a:tc>
                  <a:txBody>
                    <a:bodyPr/>
                    <a:lstStyle/>
                    <a:p>
                      <a:pPr marL="0" marR="0">
                        <a:spcBef>
                          <a:spcPts val="0"/>
                        </a:spcBef>
                        <a:spcAft>
                          <a:spcPts val="0"/>
                        </a:spcAft>
                      </a:pPr>
                      <a:r>
                        <a:rPr lang="en-US" sz="800">
                          <a:effectLst/>
                        </a:rPr>
                        <a:t>4</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817</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16</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17</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13</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34</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36</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2</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28</a:t>
                      </a:r>
                      <a:endParaRPr lang="en-US" sz="1000">
                        <a:effectLst/>
                        <a:latin typeface="Times New Roman"/>
                        <a:ea typeface="Times New Roman"/>
                      </a:endParaRPr>
                    </a:p>
                  </a:txBody>
                  <a:tcPr marL="56210" marR="56210" marT="0" marB="0"/>
                </a:tc>
              </a:tr>
              <a:tr h="124912">
                <a:tc>
                  <a:txBody>
                    <a:bodyPr/>
                    <a:lstStyle/>
                    <a:p>
                      <a:pPr marL="0" marR="0">
                        <a:spcBef>
                          <a:spcPts val="0"/>
                        </a:spcBef>
                        <a:spcAft>
                          <a:spcPts val="0"/>
                        </a:spcAft>
                      </a:pPr>
                      <a:r>
                        <a:rPr lang="en-US" sz="800">
                          <a:effectLst/>
                        </a:rPr>
                        <a:t>2</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4</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818</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30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21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7</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43</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30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16</a:t>
                      </a:r>
                      <a:endParaRPr lang="en-US" sz="1000">
                        <a:effectLst/>
                        <a:latin typeface="Times New Roman"/>
                        <a:ea typeface="Times New Roman"/>
                      </a:endParaRPr>
                    </a:p>
                  </a:txBody>
                  <a:tcPr marL="56210" marR="56210" marT="0" marB="0"/>
                </a:tc>
              </a:tr>
              <a:tr h="124912">
                <a:tc>
                  <a:txBody>
                    <a:bodyPr/>
                    <a:lstStyle/>
                    <a:p>
                      <a:pPr marL="0" marR="0">
                        <a:spcBef>
                          <a:spcPts val="0"/>
                        </a:spcBef>
                        <a:spcAft>
                          <a:spcPts val="0"/>
                        </a:spcAft>
                      </a:pPr>
                      <a:r>
                        <a:rPr lang="en-US" sz="800">
                          <a:effectLst/>
                        </a:rPr>
                        <a:t>2</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5</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820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15</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60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4</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32</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4</a:t>
                      </a:r>
                      <a:endParaRPr lang="en-US" sz="1000">
                        <a:effectLst/>
                        <a:latin typeface="Times New Roman"/>
                        <a:ea typeface="Times New Roman"/>
                      </a:endParaRPr>
                    </a:p>
                  </a:txBody>
                  <a:tcPr marL="56210" marR="56210" marT="0" marB="0"/>
                </a:tc>
              </a:tr>
              <a:tr h="124912">
                <a:tc>
                  <a:txBody>
                    <a:bodyPr/>
                    <a:lstStyle/>
                    <a:p>
                      <a:pPr marL="0" marR="0">
                        <a:spcBef>
                          <a:spcPts val="0"/>
                        </a:spcBef>
                        <a:spcAft>
                          <a:spcPts val="0"/>
                        </a:spcAft>
                      </a:pPr>
                      <a:r>
                        <a:rPr lang="en-US" sz="800">
                          <a:effectLst/>
                        </a:rPr>
                        <a:t>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5</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821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37</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97</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3</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r>
              <a:tr h="124912">
                <a:tc>
                  <a:txBody>
                    <a:bodyPr/>
                    <a:lstStyle/>
                    <a:p>
                      <a:pPr marL="0" marR="0">
                        <a:spcBef>
                          <a:spcPts val="0"/>
                        </a:spcBef>
                        <a:spcAft>
                          <a:spcPts val="0"/>
                        </a:spcAft>
                      </a:pPr>
                      <a:r>
                        <a:rPr lang="en-US" sz="800">
                          <a:effectLst/>
                        </a:rPr>
                        <a:t>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5</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822</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46</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6</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87</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2</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11</a:t>
                      </a:r>
                      <a:endParaRPr lang="en-US" sz="1000">
                        <a:effectLst/>
                        <a:latin typeface="Times New Roman"/>
                        <a:ea typeface="Times New Roman"/>
                      </a:endParaRPr>
                    </a:p>
                  </a:txBody>
                  <a:tcPr marL="56210" marR="56210" marT="0" marB="0"/>
                </a:tc>
              </a:tr>
              <a:tr h="124912">
                <a:tc>
                  <a:txBody>
                    <a:bodyPr/>
                    <a:lstStyle/>
                    <a:p>
                      <a:pPr marL="0" marR="0">
                        <a:spcBef>
                          <a:spcPts val="0"/>
                        </a:spcBef>
                        <a:spcAft>
                          <a:spcPts val="0"/>
                        </a:spcAft>
                      </a:pPr>
                      <a:r>
                        <a:rPr lang="en-US" sz="800">
                          <a:effectLst/>
                        </a:rPr>
                        <a:t>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6</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823</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29</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3</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5</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78</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14</a:t>
                      </a:r>
                      <a:endParaRPr lang="en-US" sz="1000">
                        <a:effectLst/>
                        <a:latin typeface="Times New Roman"/>
                        <a:ea typeface="Times New Roman"/>
                      </a:endParaRPr>
                    </a:p>
                  </a:txBody>
                  <a:tcPr marL="56210" marR="56210" marT="0" marB="0"/>
                </a:tc>
              </a:tr>
              <a:tr h="124912">
                <a:tc>
                  <a:txBody>
                    <a:bodyPr/>
                    <a:lstStyle/>
                    <a:p>
                      <a:pPr marL="0" marR="0">
                        <a:spcBef>
                          <a:spcPts val="0"/>
                        </a:spcBef>
                        <a:spcAft>
                          <a:spcPts val="0"/>
                        </a:spcAft>
                      </a:pPr>
                      <a:r>
                        <a:rPr lang="en-US" sz="800">
                          <a:effectLst/>
                        </a:rPr>
                        <a:t>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6</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824</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28</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4</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85</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3</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12</a:t>
                      </a:r>
                      <a:endParaRPr lang="en-US" sz="1000">
                        <a:effectLst/>
                        <a:latin typeface="Times New Roman"/>
                        <a:ea typeface="Times New Roman"/>
                      </a:endParaRPr>
                    </a:p>
                  </a:txBody>
                  <a:tcPr marL="56210" marR="56210" marT="0" marB="0"/>
                </a:tc>
              </a:tr>
              <a:tr h="124912">
                <a:tc>
                  <a:txBody>
                    <a:bodyPr/>
                    <a:lstStyle/>
                    <a:p>
                      <a:pPr marL="0" marR="0">
                        <a:spcBef>
                          <a:spcPts val="0"/>
                        </a:spcBef>
                        <a:spcAft>
                          <a:spcPts val="0"/>
                        </a:spcAft>
                      </a:pPr>
                      <a:r>
                        <a:rPr lang="en-US" sz="800">
                          <a:effectLst/>
                        </a:rPr>
                        <a:t>3</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6</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825</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13</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18</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5</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36</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50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14</a:t>
                      </a:r>
                      <a:endParaRPr lang="en-US" sz="1000">
                        <a:effectLst/>
                        <a:latin typeface="Times New Roman"/>
                        <a:ea typeface="Times New Roman"/>
                      </a:endParaRPr>
                    </a:p>
                  </a:txBody>
                  <a:tcPr marL="56210" marR="56210" marT="0" marB="0"/>
                </a:tc>
              </a:tr>
              <a:tr h="124912">
                <a:tc>
                  <a:txBody>
                    <a:bodyPr/>
                    <a:lstStyle/>
                    <a:p>
                      <a:pPr marL="0" marR="0">
                        <a:spcBef>
                          <a:spcPts val="0"/>
                        </a:spcBef>
                        <a:spcAft>
                          <a:spcPts val="0"/>
                        </a:spcAft>
                      </a:pPr>
                      <a:r>
                        <a:rPr lang="en-US" sz="800">
                          <a:effectLst/>
                        </a:rPr>
                        <a:t>2</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7</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826</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21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19</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4</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3</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45</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40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9</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6</a:t>
                      </a:r>
                      <a:endParaRPr lang="en-US" sz="1000">
                        <a:effectLst/>
                        <a:latin typeface="Times New Roman"/>
                        <a:ea typeface="Times New Roman"/>
                      </a:endParaRPr>
                    </a:p>
                  </a:txBody>
                  <a:tcPr marL="56210" marR="56210" marT="0" marB="0"/>
                </a:tc>
              </a:tr>
              <a:tr h="124912">
                <a:tc>
                  <a:txBody>
                    <a:bodyPr/>
                    <a:lstStyle/>
                    <a:p>
                      <a:pPr marL="0" marR="0">
                        <a:spcBef>
                          <a:spcPts val="0"/>
                        </a:spcBef>
                        <a:spcAft>
                          <a:spcPts val="0"/>
                        </a:spcAft>
                      </a:pPr>
                      <a:r>
                        <a:rPr lang="en-US" sz="800">
                          <a:effectLst/>
                        </a:rPr>
                        <a:t>3</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7</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827</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24</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33</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20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54</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18</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25</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15</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41</a:t>
                      </a:r>
                      <a:endParaRPr lang="en-US" sz="1000">
                        <a:effectLst/>
                        <a:latin typeface="Times New Roman"/>
                        <a:ea typeface="Times New Roman"/>
                      </a:endParaRPr>
                    </a:p>
                  </a:txBody>
                  <a:tcPr marL="56210" marR="56210" marT="0" marB="0"/>
                </a:tc>
              </a:tr>
              <a:tr h="124912">
                <a:tc>
                  <a:txBody>
                    <a:bodyPr/>
                    <a:lstStyle/>
                    <a:p>
                      <a:pPr marL="0" marR="0">
                        <a:spcBef>
                          <a:spcPts val="0"/>
                        </a:spcBef>
                        <a:spcAft>
                          <a:spcPts val="0"/>
                        </a:spcAft>
                      </a:pPr>
                      <a:r>
                        <a:rPr lang="en-US" sz="800">
                          <a:effectLst/>
                        </a:rPr>
                        <a:t>2</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7</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828</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18</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52</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18</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19</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54</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19</a:t>
                      </a:r>
                      <a:endParaRPr lang="en-US" sz="1000">
                        <a:effectLst/>
                        <a:latin typeface="Times New Roman"/>
                        <a:ea typeface="Times New Roman"/>
                      </a:endParaRPr>
                    </a:p>
                  </a:txBody>
                  <a:tcPr marL="56210" marR="56210" marT="0" marB="0"/>
                </a:tc>
              </a:tr>
              <a:tr h="124912">
                <a:tc>
                  <a:txBody>
                    <a:bodyPr/>
                    <a:lstStyle/>
                    <a:p>
                      <a:pPr marL="0" marR="0">
                        <a:spcBef>
                          <a:spcPts val="0"/>
                        </a:spcBef>
                        <a:spcAft>
                          <a:spcPts val="0"/>
                        </a:spcAft>
                      </a:pPr>
                      <a:r>
                        <a:rPr lang="en-US" sz="800">
                          <a:effectLst/>
                        </a:rPr>
                        <a:t>2</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829</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18</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21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5</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35</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40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15</a:t>
                      </a:r>
                      <a:endParaRPr lang="en-US" sz="1000">
                        <a:effectLst/>
                        <a:latin typeface="Times New Roman"/>
                        <a:ea typeface="Times New Roman"/>
                      </a:endParaRPr>
                    </a:p>
                  </a:txBody>
                  <a:tcPr marL="56210" marR="56210" marT="0" marB="0"/>
                </a:tc>
              </a:tr>
              <a:tr h="124912">
                <a:tc>
                  <a:txBody>
                    <a:bodyPr/>
                    <a:lstStyle/>
                    <a:p>
                      <a:pPr marL="0" marR="0">
                        <a:spcBef>
                          <a:spcPts val="0"/>
                        </a:spcBef>
                        <a:spcAft>
                          <a:spcPts val="0"/>
                        </a:spcAft>
                      </a:pPr>
                      <a:r>
                        <a:rPr lang="en-US" sz="800">
                          <a:effectLst/>
                        </a:rPr>
                        <a:t>3</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830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19</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16</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4</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20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32</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27</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7</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34</a:t>
                      </a:r>
                      <a:endParaRPr lang="en-US" sz="1000">
                        <a:effectLst/>
                        <a:latin typeface="Times New Roman"/>
                        <a:ea typeface="Times New Roman"/>
                      </a:endParaRPr>
                    </a:p>
                  </a:txBody>
                  <a:tcPr marL="56210" marR="56210" marT="0" marB="0"/>
                </a:tc>
              </a:tr>
              <a:tr h="124912">
                <a:tc>
                  <a:txBody>
                    <a:bodyPr/>
                    <a:lstStyle/>
                    <a:p>
                      <a:pPr marL="0" marR="0">
                        <a:spcBef>
                          <a:spcPts val="0"/>
                        </a:spcBef>
                        <a:spcAft>
                          <a:spcPts val="0"/>
                        </a:spcAft>
                      </a:pPr>
                      <a:r>
                        <a:rPr lang="en-US" sz="800">
                          <a:effectLst/>
                        </a:rPr>
                        <a:t>2</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831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32</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3</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70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6</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24</a:t>
                      </a:r>
                      <a:endParaRPr lang="en-US" sz="1000">
                        <a:effectLst/>
                        <a:latin typeface="Times New Roman"/>
                        <a:ea typeface="Times New Roman"/>
                      </a:endParaRPr>
                    </a:p>
                  </a:txBody>
                  <a:tcPr marL="56210" marR="56210" marT="0" marB="0"/>
                </a:tc>
              </a:tr>
              <a:tr h="124912">
                <a:tc>
                  <a:txBody>
                    <a:bodyPr/>
                    <a:lstStyle/>
                    <a:p>
                      <a:pPr marL="0" marR="0">
                        <a:spcBef>
                          <a:spcPts val="0"/>
                        </a:spcBef>
                        <a:spcAft>
                          <a:spcPts val="0"/>
                        </a:spcAft>
                      </a:pPr>
                      <a:r>
                        <a:rPr lang="en-US" sz="800">
                          <a:effectLst/>
                        </a:rPr>
                        <a:t>2</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9</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832</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34</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15</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3</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4</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61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27</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5</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7</a:t>
                      </a:r>
                      <a:endParaRPr lang="en-US" sz="1000">
                        <a:effectLst/>
                        <a:latin typeface="Times New Roman"/>
                        <a:ea typeface="Times New Roman"/>
                      </a:endParaRPr>
                    </a:p>
                  </a:txBody>
                  <a:tcPr marL="56210" marR="56210" marT="0" marB="0"/>
                </a:tc>
              </a:tr>
              <a:tr h="124912">
                <a:tc>
                  <a:txBody>
                    <a:bodyPr/>
                    <a:lstStyle/>
                    <a:p>
                      <a:pPr marL="0" marR="0">
                        <a:spcBef>
                          <a:spcPts val="0"/>
                        </a:spcBef>
                        <a:spcAft>
                          <a:spcPts val="0"/>
                        </a:spcAft>
                      </a:pPr>
                      <a:r>
                        <a:rPr lang="en-US" sz="800">
                          <a:effectLst/>
                        </a:rPr>
                        <a:t>2</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9</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833</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32</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16</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12</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15</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43</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21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16</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20</a:t>
                      </a:r>
                      <a:endParaRPr lang="en-US" sz="1000">
                        <a:effectLst/>
                        <a:latin typeface="Times New Roman"/>
                        <a:ea typeface="Times New Roman"/>
                      </a:endParaRPr>
                    </a:p>
                  </a:txBody>
                  <a:tcPr marL="56210" marR="56210" marT="0" marB="0"/>
                </a:tc>
              </a:tr>
              <a:tr h="124912">
                <a:tc>
                  <a:txBody>
                    <a:bodyPr/>
                    <a:lstStyle/>
                    <a:p>
                      <a:pPr marL="0" marR="0">
                        <a:spcBef>
                          <a:spcPts val="0"/>
                        </a:spcBef>
                        <a:spcAft>
                          <a:spcPts val="0"/>
                        </a:spcAft>
                      </a:pPr>
                      <a:r>
                        <a:rPr lang="en-US" sz="800">
                          <a:effectLst/>
                        </a:rPr>
                        <a:t>2</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9</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834</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27</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21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4</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51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40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2</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7</a:t>
                      </a:r>
                      <a:endParaRPr lang="en-US" sz="1000">
                        <a:effectLst/>
                        <a:latin typeface="Times New Roman"/>
                        <a:ea typeface="Times New Roman"/>
                      </a:endParaRPr>
                    </a:p>
                  </a:txBody>
                  <a:tcPr marL="56210" marR="56210" marT="0" marB="0"/>
                </a:tc>
              </a:tr>
              <a:tr h="124912">
                <a:tc>
                  <a:txBody>
                    <a:bodyPr/>
                    <a:lstStyle/>
                    <a:p>
                      <a:pPr marL="0" marR="0">
                        <a:spcBef>
                          <a:spcPts val="0"/>
                        </a:spcBef>
                        <a:spcAft>
                          <a:spcPts val="0"/>
                        </a:spcAft>
                      </a:pPr>
                      <a:r>
                        <a:rPr lang="en-US" sz="800">
                          <a:effectLst/>
                        </a:rPr>
                        <a:t>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835</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44</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7</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85</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2</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13</a:t>
                      </a:r>
                      <a:endParaRPr lang="en-US" sz="1000">
                        <a:effectLst/>
                        <a:latin typeface="Times New Roman"/>
                        <a:ea typeface="Times New Roman"/>
                      </a:endParaRPr>
                    </a:p>
                  </a:txBody>
                  <a:tcPr marL="56210" marR="56210" marT="0" marB="0"/>
                </a:tc>
              </a:tr>
              <a:tr h="124912">
                <a:tc>
                  <a:txBody>
                    <a:bodyPr/>
                    <a:lstStyle/>
                    <a:p>
                      <a:pPr marL="0" marR="0">
                        <a:spcBef>
                          <a:spcPts val="0"/>
                        </a:spcBef>
                        <a:spcAft>
                          <a:spcPts val="0"/>
                        </a:spcAft>
                      </a:pPr>
                      <a:r>
                        <a:rPr lang="en-US" sz="800">
                          <a:effectLst/>
                        </a:rPr>
                        <a:t>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836</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37</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2</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93</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3</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5</a:t>
                      </a:r>
                      <a:endParaRPr lang="en-US" sz="1000">
                        <a:effectLst/>
                        <a:latin typeface="Times New Roman"/>
                        <a:ea typeface="Times New Roman"/>
                      </a:endParaRPr>
                    </a:p>
                  </a:txBody>
                  <a:tcPr marL="56210" marR="56210" marT="0" marB="0"/>
                </a:tc>
              </a:tr>
              <a:tr h="124912">
                <a:tc>
                  <a:txBody>
                    <a:bodyPr/>
                    <a:lstStyle/>
                    <a:p>
                      <a:pPr marL="0" marR="0">
                        <a:spcBef>
                          <a:spcPts val="0"/>
                        </a:spcBef>
                        <a:spcAft>
                          <a:spcPts val="0"/>
                        </a:spcAft>
                      </a:pPr>
                      <a:r>
                        <a:rPr lang="en-US" sz="800">
                          <a:effectLst/>
                        </a:rPr>
                        <a:t>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837</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31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1</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97</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a:effectLst/>
                        </a:rPr>
                        <a:t>0</a:t>
                      </a:r>
                      <a:endParaRPr lang="en-US" sz="1000">
                        <a:effectLst/>
                        <a:latin typeface="Times New Roman"/>
                        <a:ea typeface="Times New Roman"/>
                      </a:endParaRPr>
                    </a:p>
                  </a:txBody>
                  <a:tcPr marL="56210" marR="56210" marT="0" marB="0"/>
                </a:tc>
                <a:tc>
                  <a:txBody>
                    <a:bodyPr/>
                    <a:lstStyle/>
                    <a:p>
                      <a:pPr marL="0" marR="0">
                        <a:spcBef>
                          <a:spcPts val="0"/>
                        </a:spcBef>
                        <a:spcAft>
                          <a:spcPts val="0"/>
                        </a:spcAft>
                      </a:pPr>
                      <a:r>
                        <a:rPr lang="en-US" sz="800" dirty="0">
                          <a:effectLst/>
                        </a:rPr>
                        <a:t>3</a:t>
                      </a:r>
                      <a:endParaRPr lang="en-US" sz="1000" dirty="0">
                        <a:effectLst/>
                        <a:latin typeface="Times New Roman"/>
                        <a:ea typeface="Times New Roman"/>
                      </a:endParaRPr>
                    </a:p>
                  </a:txBody>
                  <a:tcPr marL="56210" marR="56210" marT="0" marB="0"/>
                </a:tc>
                <a:tc>
                  <a:txBody>
                    <a:bodyPr/>
                    <a:lstStyle/>
                    <a:p>
                      <a:pPr marL="0" marR="0">
                        <a:spcBef>
                          <a:spcPts val="0"/>
                        </a:spcBef>
                        <a:spcAft>
                          <a:spcPts val="0"/>
                        </a:spcAft>
                      </a:pPr>
                      <a:r>
                        <a:rPr lang="en-US" sz="800" dirty="0">
                          <a:effectLst/>
                        </a:rPr>
                        <a:t>0</a:t>
                      </a:r>
                      <a:endParaRPr lang="en-US" sz="1000" dirty="0">
                        <a:effectLst/>
                        <a:latin typeface="Times New Roman"/>
                        <a:ea typeface="Times New Roman"/>
                      </a:endParaRPr>
                    </a:p>
                  </a:txBody>
                  <a:tcPr marL="56210" marR="56210" marT="0" marB="0"/>
                </a:tc>
              </a:tr>
            </a:tbl>
          </a:graphicData>
        </a:graphic>
      </p:graphicFrame>
      <p:sp>
        <p:nvSpPr>
          <p:cNvPr id="3" name="Text Box 1"/>
          <p:cNvSpPr txBox="1">
            <a:spLocks noChangeArrowheads="1"/>
          </p:cNvSpPr>
          <p:nvPr/>
        </p:nvSpPr>
        <p:spPr bwMode="auto">
          <a:xfrm>
            <a:off x="530225" y="1725613"/>
            <a:ext cx="685800" cy="5715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 name="TextBox 3"/>
          <p:cNvSpPr txBox="1"/>
          <p:nvPr/>
        </p:nvSpPr>
        <p:spPr>
          <a:xfrm>
            <a:off x="381000" y="5729912"/>
            <a:ext cx="6708775" cy="877163"/>
          </a:xfrm>
          <a:prstGeom prst="rect">
            <a:avLst/>
          </a:prstGeom>
          <a:noFill/>
        </p:spPr>
        <p:txBody>
          <a:bodyPr wrap="square" rtlCol="0">
            <a:spAutoFit/>
          </a:bodyPr>
          <a:lstStyle/>
          <a:p>
            <a:r>
              <a:rPr lang="en-US" sz="1100" dirty="0">
                <a:latin typeface="Times New Roman" pitchFamily="18" charset="0"/>
                <a:cs typeface="Times New Roman" pitchFamily="18" charset="0"/>
              </a:rPr>
              <a:t>Table 4.4: Fall Bud Quality. Buds collected after leaf drop in late October were assessed as described in Table 4.1 and counted. An overall rating was awarded each tree: Scale 1 = 75% or more, excellent buds; Scale 2 = 60% or more of buds are excellent and/or good; Scale 3 = 40% or more are dead, deformed or missing.</a:t>
            </a:r>
          </a:p>
          <a:p>
            <a:endParaRPr lang="en-US" dirty="0"/>
          </a:p>
        </p:txBody>
      </p:sp>
      <p:sp>
        <p:nvSpPr>
          <p:cNvPr id="5" name="TextBox 4"/>
          <p:cNvSpPr txBox="1"/>
          <p:nvPr/>
        </p:nvSpPr>
        <p:spPr>
          <a:xfrm>
            <a:off x="1371599" y="152400"/>
            <a:ext cx="6560127" cy="646331"/>
          </a:xfrm>
          <a:prstGeom prst="rect">
            <a:avLst/>
          </a:prstGeom>
          <a:noFill/>
        </p:spPr>
        <p:txBody>
          <a:bodyPr wrap="square" rtlCol="0">
            <a:spAutoFit/>
          </a:bodyPr>
          <a:lstStyle/>
          <a:p>
            <a:r>
              <a:rPr lang="en-US" sz="3600" dirty="0" smtClean="0">
                <a:latin typeface="Times New Roman" pitchFamily="18" charset="0"/>
                <a:cs typeface="Times New Roman" pitchFamily="18" charset="0"/>
              </a:rPr>
              <a:t>Buds, Lots of Them, Easy to Rate</a:t>
            </a:r>
            <a:endParaRPr lang="en-US" sz="3600" dirty="0">
              <a:latin typeface="Times New Roman" pitchFamily="18" charset="0"/>
              <a:cs typeface="Times New Roman" pitchFamily="18" charset="0"/>
            </a:endParaRPr>
          </a:p>
        </p:txBody>
      </p:sp>
      <p:pic>
        <p:nvPicPr>
          <p:cNvPr id="6" name="Picture 22" descr="DSC00010"/>
          <p:cNvPicPr>
            <a:picLocks noChangeAspect="1" noChangeArrowheads="1"/>
          </p:cNvPicPr>
          <p:nvPr/>
        </p:nvPicPr>
        <p:blipFill>
          <a:blip r:embed="rId2" cstate="print">
            <a:lum bright="-30000" contrast="30000"/>
            <a:extLst>
              <a:ext uri="{28A0092B-C50C-407E-A947-70E740481C1C}">
                <a14:useLocalDpi xmlns:a14="http://schemas.microsoft.com/office/drawing/2010/main" xmlns="" val="0"/>
              </a:ext>
            </a:extLst>
          </a:blip>
          <a:srcRect l="50093" t="44554" r="29036" b="30383"/>
          <a:stretch>
            <a:fillRect/>
          </a:stretch>
        </p:blipFill>
        <p:spPr bwMode="auto">
          <a:xfrm>
            <a:off x="7086311" y="4419600"/>
            <a:ext cx="1600200" cy="1439862"/>
          </a:xfrm>
          <a:prstGeom prst="rect">
            <a:avLst/>
          </a:prstGeom>
          <a:noFill/>
          <a:ln w="63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7" name="Picture 24" descr="DSC00013"/>
          <p:cNvPicPr>
            <a:picLocks noChangeAspect="1" noChangeArrowheads="1"/>
          </p:cNvPicPr>
          <p:nvPr/>
        </p:nvPicPr>
        <p:blipFill>
          <a:blip r:embed="rId3" cstate="print">
            <a:lum bright="-6000" contrast="12000"/>
            <a:extLst>
              <a:ext uri="{28A0092B-C50C-407E-A947-70E740481C1C}">
                <a14:useLocalDpi xmlns:a14="http://schemas.microsoft.com/office/drawing/2010/main" xmlns="" val="0"/>
              </a:ext>
            </a:extLst>
          </a:blip>
          <a:srcRect l="31215" t="44370" r="50000" b="38922"/>
          <a:stretch>
            <a:fillRect/>
          </a:stretch>
        </p:blipFill>
        <p:spPr bwMode="auto">
          <a:xfrm>
            <a:off x="7086311" y="2895600"/>
            <a:ext cx="1943100" cy="1295400"/>
          </a:xfrm>
          <a:prstGeom prst="rect">
            <a:avLst/>
          </a:prstGeom>
          <a:noFill/>
          <a:ln w="63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8" name="Picture 25" descr="DSC00020"/>
          <p:cNvPicPr>
            <a:picLocks noChangeAspect="1" noChangeArrowheads="1"/>
          </p:cNvPicPr>
          <p:nvPr/>
        </p:nvPicPr>
        <p:blipFill>
          <a:blip r:embed="rId4" cstate="print">
            <a:lum bright="-24000"/>
            <a:extLst>
              <a:ext uri="{28A0092B-C50C-407E-A947-70E740481C1C}">
                <a14:useLocalDpi xmlns:a14="http://schemas.microsoft.com/office/drawing/2010/main" xmlns="" val="0"/>
              </a:ext>
            </a:extLst>
          </a:blip>
          <a:srcRect l="47913" t="38992" r="33403" b="38710"/>
          <a:stretch>
            <a:fillRect/>
          </a:stretch>
        </p:blipFill>
        <p:spPr bwMode="auto">
          <a:xfrm>
            <a:off x="7086311" y="1291432"/>
            <a:ext cx="1600200" cy="1439862"/>
          </a:xfrm>
          <a:prstGeom prst="rect">
            <a:avLst/>
          </a:prstGeom>
          <a:noFill/>
          <a:ln w="63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9" name="Picture 24" descr="DSC00013"/>
          <p:cNvPicPr>
            <a:picLocks noChangeAspect="1" noChangeArrowheads="1"/>
          </p:cNvPicPr>
          <p:nvPr/>
        </p:nvPicPr>
        <p:blipFill>
          <a:blip r:embed="rId3" cstate="print">
            <a:lum bright="-6000" contrast="12000"/>
            <a:extLst>
              <a:ext uri="{28A0092B-C50C-407E-A947-70E740481C1C}">
                <a14:useLocalDpi xmlns:a14="http://schemas.microsoft.com/office/drawing/2010/main" xmlns="" val="0"/>
              </a:ext>
            </a:extLst>
          </a:blip>
          <a:srcRect l="31215" t="44370" r="50000" b="38922"/>
          <a:stretch>
            <a:fillRect/>
          </a:stretch>
        </p:blipFill>
        <p:spPr bwMode="auto">
          <a:xfrm>
            <a:off x="7238711" y="3048000"/>
            <a:ext cx="1943100" cy="1295400"/>
          </a:xfrm>
          <a:prstGeom prst="rect">
            <a:avLst/>
          </a:prstGeom>
          <a:noFill/>
          <a:ln w="63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597626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04800"/>
            <a:ext cx="7772400" cy="1470025"/>
          </a:xfrm>
        </p:spPr>
        <p:txBody>
          <a:bodyPr/>
          <a:lstStyle/>
          <a:p>
            <a:r>
              <a:rPr lang="en-US" sz="3600" dirty="0" smtClean="0">
                <a:latin typeface="Times New Roman" pitchFamily="18" charset="0"/>
                <a:cs typeface="Times New Roman" pitchFamily="18" charset="0"/>
              </a:rPr>
              <a:t>Buds Clearly Mirror Site Health</a:t>
            </a:r>
            <a:endParaRPr lang="en-US" sz="3600" dirty="0">
              <a:latin typeface="Times New Roman" pitchFamily="18" charset="0"/>
              <a:cs typeface="Times New Roman" pitchFamily="18" charset="0"/>
            </a:endParaRPr>
          </a:p>
        </p:txBody>
      </p:sp>
      <p:sp>
        <p:nvSpPr>
          <p:cNvPr id="3" name="Subtitle 2"/>
          <p:cNvSpPr>
            <a:spLocks noGrp="1"/>
          </p:cNvSpPr>
          <p:nvPr>
            <p:ph type="subTitle" idx="1"/>
          </p:nvPr>
        </p:nvSpPr>
        <p:spPr>
          <a:xfrm>
            <a:off x="685800" y="1485900"/>
            <a:ext cx="2209800" cy="3962400"/>
          </a:xfrm>
        </p:spPr>
        <p:txBody>
          <a:bodyPr/>
          <a:lstStyle/>
          <a:p>
            <a:r>
              <a:rPr lang="en-US" sz="1200" u="sng" dirty="0">
                <a:solidFill>
                  <a:schemeClr val="tx1"/>
                </a:solidFill>
                <a:latin typeface="+mn-lt"/>
                <a:ea typeface="+mn-ea"/>
                <a:cs typeface="+mn-cs"/>
              </a:rPr>
              <a:t>Fall Buds</a:t>
            </a:r>
            <a:r>
              <a:rPr lang="en-US" sz="1200" dirty="0">
                <a:solidFill>
                  <a:schemeClr val="tx1"/>
                </a:solidFill>
                <a:latin typeface="+mn-lt"/>
                <a:ea typeface="+mn-ea"/>
                <a:cs typeface="+mn-cs"/>
              </a:rPr>
              <a:t>  </a:t>
            </a:r>
          </a:p>
          <a:p>
            <a:r>
              <a:rPr lang="en-US" sz="1200" dirty="0">
                <a:solidFill>
                  <a:schemeClr val="tx1"/>
                </a:solidFill>
                <a:latin typeface="+mn-lt"/>
                <a:ea typeface="+mn-ea"/>
                <a:cs typeface="+mn-cs"/>
              </a:rPr>
              <a:t>During the fall, the percent of viable buds ranked excellent or good was compared with non-viable buds, dead, deformed and missing (Table 4.4). An overall rating was awarded each tree: Scale 1 = 75% or more of buds ranked excellent; Scale 2 = 60% or more of buds ranked excellent and/or good; Scale 3 = 40% or more were dead, deformed or missing.  All three trees in Plot 10 (835, 836, and 837) had 85 to 97% excellent buds with no good buds and a few dead, deformed or missing buds.  In contrast, all three trees in Plot 3 (813, 814, and 815) had more than 50% missing buds and high percentages of dead and deformed buds.</a:t>
            </a:r>
          </a:p>
          <a:p>
            <a:endParaRPr lang="en-US" sz="1200" dirty="0">
              <a:latin typeface="Times New Roman" pitchFamily="18" charset="0"/>
              <a:cs typeface="Times New Roman"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200400" y="1447800"/>
            <a:ext cx="4775200" cy="3581400"/>
          </a:xfrm>
          <a:prstGeom prst="rect">
            <a:avLst/>
          </a:prstGeom>
        </p:spPr>
      </p:pic>
    </p:spTree>
    <p:extLst>
      <p:ext uri="{BB962C8B-B14F-4D97-AF65-F5344CB8AC3E}">
        <p14:creationId xmlns:p14="http://schemas.microsoft.com/office/powerpoint/2010/main" xmlns="" val="8250979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28600"/>
            <a:ext cx="7772400" cy="1470025"/>
          </a:xfrm>
        </p:spPr>
        <p:txBody>
          <a:bodyPr/>
          <a:lstStyle/>
          <a:p>
            <a:r>
              <a:rPr lang="en-US" sz="3600" dirty="0" smtClean="0">
                <a:latin typeface="Times New Roman" pitchFamily="18" charset="0"/>
                <a:cs typeface="Times New Roman" pitchFamily="18" charset="0"/>
              </a:rPr>
              <a:t>Comparison of Spring to Fall</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Could Guide Management</a:t>
            </a:r>
            <a:endParaRPr lang="en-US" sz="3600" dirty="0">
              <a:latin typeface="Times New Roman" pitchFamily="18" charset="0"/>
              <a:cs typeface="Times New Roman" pitchFamily="18" charset="0"/>
            </a:endParaRPr>
          </a:p>
        </p:txBody>
      </p:sp>
      <p:sp>
        <p:nvSpPr>
          <p:cNvPr id="3" name="Subtitle 2"/>
          <p:cNvSpPr>
            <a:spLocks noGrp="1"/>
          </p:cNvSpPr>
          <p:nvPr>
            <p:ph type="subTitle" idx="1"/>
          </p:nvPr>
        </p:nvSpPr>
        <p:spPr>
          <a:xfrm>
            <a:off x="152400" y="2209800"/>
            <a:ext cx="6400800" cy="1752600"/>
          </a:xfrm>
        </p:spPr>
        <p:txBody>
          <a:bodyPr/>
          <a:lstStyle/>
          <a:p>
            <a:pPr marL="285750" indent="-285750">
              <a:buFont typeface="Arial" pitchFamily="34" charset="0"/>
              <a:buChar char="•"/>
            </a:pPr>
            <a:r>
              <a:rPr lang="en-US" sz="1600" dirty="0" smtClean="0">
                <a:solidFill>
                  <a:schemeClr val="tx1"/>
                </a:solidFill>
                <a:latin typeface="Times New Roman" pitchFamily="18" charset="0"/>
                <a:cs typeface="Times New Roman" pitchFamily="18" charset="0"/>
              </a:rPr>
              <a:t>Sixteen trees showed improved bud quality.  </a:t>
            </a:r>
          </a:p>
          <a:p>
            <a:pPr marL="285750" indent="-285750">
              <a:buFont typeface="Arial" pitchFamily="34" charset="0"/>
              <a:buChar char="•"/>
            </a:pPr>
            <a:r>
              <a:rPr lang="en-US" sz="1600" dirty="0" smtClean="0">
                <a:solidFill>
                  <a:schemeClr val="tx1"/>
                </a:solidFill>
                <a:latin typeface="Times New Roman" pitchFamily="18" charset="0"/>
                <a:cs typeface="Times New Roman" pitchFamily="18" charset="0"/>
              </a:rPr>
              <a:t>Five other trees maintained good or excellent bud quality. </a:t>
            </a:r>
          </a:p>
          <a:p>
            <a:pPr marL="285750" indent="-285750">
              <a:buFont typeface="Arial" pitchFamily="34" charset="0"/>
              <a:buChar char="•"/>
            </a:pPr>
            <a:r>
              <a:rPr lang="en-US" sz="1600" dirty="0" smtClean="0">
                <a:solidFill>
                  <a:schemeClr val="tx1"/>
                </a:solidFill>
                <a:latin typeface="Times New Roman" pitchFamily="18" charset="0"/>
                <a:cs typeface="Times New Roman" pitchFamily="18" charset="0"/>
              </a:rPr>
              <a:t>Five trees maintained Level 3, poor quality.</a:t>
            </a:r>
          </a:p>
          <a:p>
            <a:pPr marL="285750" indent="-285750">
              <a:buFont typeface="Arial" pitchFamily="34" charset="0"/>
              <a:buChar char="•"/>
            </a:pPr>
            <a:r>
              <a:rPr lang="en-US" sz="1600" dirty="0" smtClean="0">
                <a:solidFill>
                  <a:schemeClr val="tx1"/>
                </a:solidFill>
                <a:latin typeface="Times New Roman" pitchFamily="18" charset="0"/>
                <a:cs typeface="Times New Roman" pitchFamily="18" charset="0"/>
              </a:rPr>
              <a:t>4 trees showed a decline in quality.  </a:t>
            </a:r>
          </a:p>
          <a:p>
            <a:r>
              <a:rPr lang="en-US" sz="1600" dirty="0" smtClean="0">
                <a:solidFill>
                  <a:schemeClr val="tx1"/>
                </a:solidFill>
                <a:latin typeface="Times New Roman" pitchFamily="18" charset="0"/>
                <a:cs typeface="Times New Roman" pitchFamily="18" charset="0"/>
              </a:rPr>
              <a:t>Most trees may experience stress and yet recover, investing in the next year's buds.  Some of the trees which showed improvement in bud quality (Trees 817, 820, 821, 831, 833, and 837) had no lateral buds in the spring. They may have suffered stress in 2007, losing leaves which produce lateral buds, yet they produced good or even excellent buds in 2008.</a:t>
            </a:r>
          </a:p>
          <a:p>
            <a:r>
              <a:rPr lang="en-US" sz="1600" dirty="0" smtClean="0">
                <a:solidFill>
                  <a:schemeClr val="tx1"/>
                </a:solidFill>
                <a:latin typeface="Times New Roman" pitchFamily="18" charset="0"/>
                <a:cs typeface="Times New Roman" pitchFamily="18" charset="0"/>
              </a:rPr>
              <a:t>Other trees may have experienced greater stress, prolonged stress or numerous stresses, reaching a tipping point at which they lack the sugar or energy to produce buds.  Trees which maintain grade 3 poor buds (812, 813, 815, 825, 827) had no lateral buds in the spring of 2008, an indication they suffered stress in 2007 as well as 2008.  Trees which declined from good spring condition to poor fall bud quality (814, 816, 816, 830) all had laterals with visible swelling in the spring of 2008.  These trees may not have been previously stressed.</a:t>
            </a:r>
          </a:p>
          <a:p>
            <a:endParaRPr lang="en-US" dirty="0"/>
          </a:p>
        </p:txBody>
      </p:sp>
      <p:pic>
        <p:nvPicPr>
          <p:cNvPr id="4" name="Picture 30" descr="8114208"/>
          <p:cNvPicPr>
            <a:picLocks noChangeAspect="1" noChangeArrowheads="1"/>
          </p:cNvPicPr>
          <p:nvPr/>
        </p:nvPicPr>
        <p:blipFill>
          <a:blip r:embed="rId2" cstate="print">
            <a:extLst>
              <a:ext uri="{28A0092B-C50C-407E-A947-70E740481C1C}">
                <a14:useLocalDpi xmlns:a14="http://schemas.microsoft.com/office/drawing/2010/main" xmlns="" val="0"/>
              </a:ext>
            </a:extLst>
          </a:blip>
          <a:srcRect l="18802" t="4088" r="21657" b="8107"/>
          <a:stretch>
            <a:fillRect/>
          </a:stretch>
        </p:blipFill>
        <p:spPr bwMode="auto">
          <a:xfrm>
            <a:off x="6509905" y="381000"/>
            <a:ext cx="1371600" cy="1515979"/>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xmlns="" val="0"/>
              </a:ext>
            </a:extLst>
          </a:blip>
          <a:srcRect l="16129" t="4838" r="15525"/>
          <a:stretch/>
        </p:blipFill>
        <p:spPr>
          <a:xfrm>
            <a:off x="6838950" y="2171700"/>
            <a:ext cx="2152650" cy="2247900"/>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xmlns="" val="0"/>
              </a:ext>
            </a:extLst>
          </a:blip>
          <a:srcRect l="13228" r="23280"/>
          <a:stretch/>
        </p:blipFill>
        <p:spPr>
          <a:xfrm>
            <a:off x="6953250" y="4572000"/>
            <a:ext cx="1828800" cy="2160268"/>
          </a:xfrm>
          <a:prstGeom prst="rect">
            <a:avLst/>
          </a:prstGeom>
        </p:spPr>
      </p:pic>
    </p:spTree>
    <p:extLst>
      <p:ext uri="{BB962C8B-B14F-4D97-AF65-F5344CB8AC3E}">
        <p14:creationId xmlns:p14="http://schemas.microsoft.com/office/powerpoint/2010/main" xmlns="" val="6396655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Picture 4" descr="wholea area"/>
          <p:cNvPicPr>
            <a:picLocks noChangeAspect="1" noChangeArrowheads="1"/>
          </p:cNvPicPr>
          <p:nvPr/>
        </p:nvPicPr>
        <p:blipFill>
          <a:blip r:embed="rId2" cstate="print">
            <a:lum bright="12000"/>
            <a:extLst>
              <a:ext uri="{28A0092B-C50C-407E-A947-70E740481C1C}">
                <a14:useLocalDpi xmlns:a14="http://schemas.microsoft.com/office/drawing/2010/main" xmlns="" val="0"/>
              </a:ext>
            </a:extLst>
          </a:blip>
          <a:srcRect/>
          <a:stretch>
            <a:fillRect/>
          </a:stretch>
        </p:blipFill>
        <p:spPr bwMode="auto">
          <a:xfrm>
            <a:off x="1066800" y="1219200"/>
            <a:ext cx="7162800" cy="4775200"/>
          </a:xfrm>
          <a:prstGeom prst="rect">
            <a:avLst/>
          </a:prstGeom>
          <a:noFill/>
          <a:ln w="63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5" name="Rectangle 2"/>
          <p:cNvSpPr txBox="1">
            <a:spLocks noChangeArrowheads="1"/>
          </p:cNvSpPr>
          <p:nvPr/>
        </p:nvSpPr>
        <p:spPr bwMode="auto">
          <a:xfrm>
            <a:off x="609600" y="128932"/>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dirty="0" smtClean="0">
                <a:latin typeface="Times New Roman" pitchFamily="18" charset="0"/>
                <a:cs typeface="Times New Roman" pitchFamily="18" charset="0"/>
              </a:rPr>
              <a:t>Study Plots</a:t>
            </a:r>
            <a:endParaRPr lang="en-US" dirty="0">
              <a:latin typeface="Times New Roman" pitchFamily="18" charset="0"/>
              <a:cs typeface="Times New Roman" pitchFamily="18" charset="0"/>
            </a:endParaRPr>
          </a:p>
        </p:txBody>
      </p:sp>
      <p:sp>
        <p:nvSpPr>
          <p:cNvPr id="6" name="Text Box 5"/>
          <p:cNvSpPr txBox="1">
            <a:spLocks noChangeArrowheads="1"/>
          </p:cNvSpPr>
          <p:nvPr/>
        </p:nvSpPr>
        <p:spPr bwMode="auto">
          <a:xfrm>
            <a:off x="1905000" y="3886200"/>
            <a:ext cx="1447800" cy="36671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t>Plots 9 &amp; 10</a:t>
            </a:r>
          </a:p>
        </p:txBody>
      </p:sp>
      <p:sp>
        <p:nvSpPr>
          <p:cNvPr id="7" name="Text Box 6"/>
          <p:cNvSpPr txBox="1">
            <a:spLocks noChangeArrowheads="1"/>
          </p:cNvSpPr>
          <p:nvPr/>
        </p:nvSpPr>
        <p:spPr bwMode="auto">
          <a:xfrm>
            <a:off x="3124200" y="5410200"/>
            <a:ext cx="1524000" cy="36671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t>Plots 5 &amp; 6</a:t>
            </a:r>
          </a:p>
        </p:txBody>
      </p:sp>
      <p:sp>
        <p:nvSpPr>
          <p:cNvPr id="8" name="Text Box 7"/>
          <p:cNvSpPr txBox="1">
            <a:spLocks noChangeArrowheads="1"/>
          </p:cNvSpPr>
          <p:nvPr/>
        </p:nvSpPr>
        <p:spPr bwMode="auto">
          <a:xfrm>
            <a:off x="1752600" y="1981200"/>
            <a:ext cx="1371600" cy="133882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dirty="0"/>
              <a:t>Plots 3 &amp; </a:t>
            </a:r>
            <a:r>
              <a:rPr lang="en-US" dirty="0" smtClean="0"/>
              <a:t>4</a:t>
            </a:r>
          </a:p>
          <a:p>
            <a:pPr>
              <a:spcBef>
                <a:spcPct val="50000"/>
              </a:spcBef>
            </a:pPr>
            <a:r>
              <a:rPr lang="en-US" dirty="0" smtClean="0"/>
              <a:t>50% dead or deformed</a:t>
            </a:r>
            <a:endParaRPr lang="en-US" dirty="0"/>
          </a:p>
        </p:txBody>
      </p:sp>
      <p:sp>
        <p:nvSpPr>
          <p:cNvPr id="9" name="Text Box 8"/>
          <p:cNvSpPr txBox="1">
            <a:spLocks noChangeArrowheads="1"/>
          </p:cNvSpPr>
          <p:nvPr/>
        </p:nvSpPr>
        <p:spPr bwMode="auto">
          <a:xfrm>
            <a:off x="5029200" y="3200400"/>
            <a:ext cx="1676400" cy="646331"/>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dirty="0"/>
              <a:t>Plots 1 &amp; </a:t>
            </a:r>
            <a:r>
              <a:rPr lang="en-US" dirty="0" smtClean="0"/>
              <a:t>2, 97% excellent</a:t>
            </a:r>
            <a:endParaRPr lang="en-US" dirty="0"/>
          </a:p>
        </p:txBody>
      </p:sp>
      <p:sp>
        <p:nvSpPr>
          <p:cNvPr id="10" name="Text Box 9"/>
          <p:cNvSpPr txBox="1">
            <a:spLocks noChangeArrowheads="1"/>
          </p:cNvSpPr>
          <p:nvPr/>
        </p:nvSpPr>
        <p:spPr bwMode="auto">
          <a:xfrm>
            <a:off x="4800600" y="1295400"/>
            <a:ext cx="1600200" cy="36671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t>Plots 7 &amp; 8</a:t>
            </a:r>
          </a:p>
        </p:txBody>
      </p:sp>
      <p:sp>
        <p:nvSpPr>
          <p:cNvPr id="11" name="Line 10"/>
          <p:cNvSpPr>
            <a:spLocks noChangeShapeType="1"/>
          </p:cNvSpPr>
          <p:nvPr/>
        </p:nvSpPr>
        <p:spPr bwMode="auto">
          <a:xfrm>
            <a:off x="3048000" y="2209800"/>
            <a:ext cx="609600" cy="152400"/>
          </a:xfrm>
          <a:prstGeom prst="line">
            <a:avLst/>
          </a:prstGeom>
          <a:noFill/>
          <a:ln w="412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2" name="Line 11"/>
          <p:cNvSpPr>
            <a:spLocks noChangeShapeType="1"/>
          </p:cNvSpPr>
          <p:nvPr/>
        </p:nvSpPr>
        <p:spPr bwMode="auto">
          <a:xfrm flipH="1">
            <a:off x="4267200" y="1600200"/>
            <a:ext cx="990600" cy="1066800"/>
          </a:xfrm>
          <a:prstGeom prst="line">
            <a:avLst/>
          </a:prstGeom>
          <a:noFill/>
          <a:ln w="412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3" name="Line 12"/>
          <p:cNvSpPr>
            <a:spLocks noChangeShapeType="1"/>
          </p:cNvSpPr>
          <p:nvPr/>
        </p:nvSpPr>
        <p:spPr bwMode="auto">
          <a:xfrm flipH="1" flipV="1">
            <a:off x="4038600" y="3200400"/>
            <a:ext cx="990600" cy="152400"/>
          </a:xfrm>
          <a:prstGeom prst="line">
            <a:avLst/>
          </a:prstGeom>
          <a:noFill/>
          <a:ln w="412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4" name="Line 13"/>
          <p:cNvSpPr>
            <a:spLocks noChangeShapeType="1"/>
          </p:cNvSpPr>
          <p:nvPr/>
        </p:nvSpPr>
        <p:spPr bwMode="auto">
          <a:xfrm>
            <a:off x="3200400" y="3886200"/>
            <a:ext cx="914400" cy="76200"/>
          </a:xfrm>
          <a:prstGeom prst="line">
            <a:avLst/>
          </a:prstGeom>
          <a:noFill/>
          <a:ln w="412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 name="Line 14"/>
          <p:cNvSpPr>
            <a:spLocks noChangeShapeType="1"/>
          </p:cNvSpPr>
          <p:nvPr/>
        </p:nvSpPr>
        <p:spPr bwMode="auto">
          <a:xfrm flipV="1">
            <a:off x="4419600" y="5410200"/>
            <a:ext cx="990600" cy="152400"/>
          </a:xfrm>
          <a:prstGeom prst="line">
            <a:avLst/>
          </a:prstGeom>
          <a:noFill/>
          <a:ln w="412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6" name="Text Box 15"/>
          <p:cNvSpPr txBox="1">
            <a:spLocks noChangeArrowheads="1"/>
          </p:cNvSpPr>
          <p:nvPr/>
        </p:nvSpPr>
        <p:spPr bwMode="auto">
          <a:xfrm>
            <a:off x="533400" y="6248400"/>
            <a:ext cx="83820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t>2008 Summer Weather – Driest Spring in 35 years. Then 6 weeks heavy rain.</a:t>
            </a:r>
          </a:p>
        </p:txBody>
      </p:sp>
    </p:spTree>
    <p:extLst>
      <p:ext uri="{BB962C8B-B14F-4D97-AF65-F5344CB8AC3E}">
        <p14:creationId xmlns:p14="http://schemas.microsoft.com/office/powerpoint/2010/main" xmlns="" val="41264183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Times New Roman" pitchFamily="18" charset="0"/>
                <a:cs typeface="Times New Roman" pitchFamily="18" charset="0"/>
              </a:rPr>
              <a:t>Good Buds Are Top Priority</a:t>
            </a:r>
            <a:endParaRPr lang="en-US" sz="36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600201"/>
            <a:ext cx="3352800" cy="3810000"/>
          </a:xfrm>
        </p:spPr>
        <p:txBody>
          <a:bodyPr/>
          <a:lstStyle/>
          <a:p>
            <a:pPr marL="0" indent="0">
              <a:buNone/>
            </a:pPr>
            <a:r>
              <a:rPr lang="en-US" sz="2400" dirty="0" smtClean="0">
                <a:solidFill>
                  <a:schemeClr val="tx1"/>
                </a:solidFill>
                <a:latin typeface="Times New Roman" pitchFamily="18" charset="0"/>
                <a:cs typeface="Times New Roman" pitchFamily="18" charset="0"/>
              </a:rPr>
              <a:t>Although </a:t>
            </a:r>
            <a:r>
              <a:rPr lang="en-US" sz="2400" dirty="0">
                <a:solidFill>
                  <a:schemeClr val="tx1"/>
                </a:solidFill>
                <a:latin typeface="Times New Roman" pitchFamily="18" charset="0"/>
                <a:cs typeface="Times New Roman" pitchFamily="18" charset="0"/>
              </a:rPr>
              <a:t>only 20% of the trees in the study retained leaves throughout the season, 70% of the trees produced good or excellent buds with few dead or missing buds and little shoot damage.  Trees in Plots 1, 2, 5,6 and 10 produced predominantly excellent buds</a:t>
            </a:r>
            <a:r>
              <a:rPr lang="en-US" sz="2400" dirty="0" smtClean="0">
                <a:solidFill>
                  <a:schemeClr val="tx1"/>
                </a:solidFill>
                <a:latin typeface="Times New Roman" pitchFamily="18" charset="0"/>
                <a:cs typeface="Times New Roman" pitchFamily="18" charset="0"/>
              </a:rPr>
              <a:t>.</a:t>
            </a:r>
            <a:endParaRPr lang="en-US" sz="2400" dirty="0">
              <a:solidFill>
                <a:schemeClr val="tx1"/>
              </a:solidFill>
              <a:latin typeface="Times New Roman" pitchFamily="18" charset="0"/>
              <a:cs typeface="Times New Roman" pitchFamily="18" charset="0"/>
            </a:endParaRPr>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81400" y="1600200"/>
            <a:ext cx="5448579" cy="3735387"/>
          </a:xfrm>
          <a:prstGeom prst="rect">
            <a:avLst/>
          </a:prstGeom>
          <a:noFill/>
          <a:ln w="63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411348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t>Buds Open in Late Spring</a:t>
            </a:r>
          </a:p>
        </p:txBody>
      </p:sp>
      <p:sp>
        <p:nvSpPr>
          <p:cNvPr id="11267" name="Rectangle 3"/>
          <p:cNvSpPr>
            <a:spLocks noGrp="1" noChangeArrowheads="1"/>
          </p:cNvSpPr>
          <p:nvPr>
            <p:ph type="body" idx="1"/>
          </p:nvPr>
        </p:nvSpPr>
        <p:spPr>
          <a:xfrm>
            <a:off x="457200" y="1600200"/>
            <a:ext cx="2209800" cy="4572000"/>
          </a:xfrm>
        </p:spPr>
        <p:txBody>
          <a:bodyPr/>
          <a:lstStyle/>
          <a:p>
            <a:pPr marL="0" indent="0">
              <a:buFontTx/>
              <a:buNone/>
            </a:pPr>
            <a:r>
              <a:rPr lang="en-US" sz="2400" dirty="0">
                <a:latin typeface="Times New Roman" pitchFamily="18" charset="0"/>
                <a:cs typeface="Times New Roman" pitchFamily="18" charset="0"/>
              </a:rPr>
              <a:t>6 leaves emerge from each sugar maple bud in late April or early May</a:t>
            </a:r>
            <a:r>
              <a:rPr lang="en-US" sz="2400" dirty="0" smtClean="0">
                <a:latin typeface="Times New Roman" pitchFamily="18" charset="0"/>
                <a:cs typeface="Times New Roman" pitchFamily="18" charset="0"/>
              </a:rPr>
              <a:t>.</a:t>
            </a:r>
          </a:p>
          <a:p>
            <a:pPr marL="0" indent="0">
              <a:buFontTx/>
              <a:buNone/>
            </a:pPr>
            <a:r>
              <a:rPr lang="en-US" sz="2400" dirty="0" smtClean="0">
                <a:latin typeface="Times New Roman" pitchFamily="18" charset="0"/>
                <a:cs typeface="Times New Roman" pitchFamily="18" charset="0"/>
              </a:rPr>
              <a:t>As Kevin Smith says, “Every bud is a cosmic investment.”</a:t>
            </a:r>
            <a:endParaRPr lang="en-US" sz="2400" dirty="0">
              <a:latin typeface="Times New Roman" pitchFamily="18" charset="0"/>
              <a:cs typeface="Times New Roman" pitchFamily="18" charset="0"/>
            </a:endParaRPr>
          </a:p>
        </p:txBody>
      </p:sp>
      <p:pic>
        <p:nvPicPr>
          <p:cNvPr id="11268" name="Picture 4" descr="DSC00003"/>
          <p:cNvPicPr>
            <a:picLocks noChangeAspect="1" noChangeArrowheads="1"/>
          </p:cNvPicPr>
          <p:nvPr/>
        </p:nvPicPr>
        <p:blipFill>
          <a:blip r:embed="rId2" cstate="print">
            <a:extLst>
              <a:ext uri="{28A0092B-C50C-407E-A947-70E740481C1C}">
                <a14:useLocalDpi xmlns:a14="http://schemas.microsoft.com/office/drawing/2010/main" xmlns="" val="0"/>
              </a:ext>
            </a:extLst>
          </a:blip>
          <a:srcRect l="5640" r="27820" b="26315"/>
          <a:stretch>
            <a:fillRect/>
          </a:stretch>
        </p:blipFill>
        <p:spPr bwMode="auto">
          <a:xfrm>
            <a:off x="2971800" y="1447800"/>
            <a:ext cx="5562600" cy="4619625"/>
          </a:xfrm>
          <a:prstGeom prst="rect">
            <a:avLst/>
          </a:prstGeom>
          <a:noFill/>
          <a:ln w="63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t>Thank You</a:t>
            </a:r>
          </a:p>
        </p:txBody>
      </p:sp>
      <p:sp>
        <p:nvSpPr>
          <p:cNvPr id="12291" name="Rectangle 3"/>
          <p:cNvSpPr>
            <a:spLocks noGrp="1" noChangeArrowheads="1"/>
          </p:cNvSpPr>
          <p:nvPr>
            <p:ph type="body" idx="1"/>
          </p:nvPr>
        </p:nvSpPr>
        <p:spPr>
          <a:xfrm>
            <a:off x="457200" y="1600200"/>
            <a:ext cx="3429000" cy="4525963"/>
          </a:xfrm>
        </p:spPr>
        <p:txBody>
          <a:bodyPr/>
          <a:lstStyle/>
          <a:p>
            <a:pPr marL="0" indent="0">
              <a:lnSpc>
                <a:spcPct val="80000"/>
              </a:lnSpc>
              <a:buFontTx/>
              <a:buNone/>
            </a:pPr>
            <a:r>
              <a:rPr lang="en-US" sz="2000"/>
              <a:t>What’s in A Bud is produced by Martha Carlson for Maple Watch, a University of New Hampshire study of climate change and its possible impact on sugar maples and the maple ecosystem. All rights reserved. </a:t>
            </a:r>
          </a:p>
          <a:p>
            <a:pPr marL="0" indent="0">
              <a:lnSpc>
                <a:spcPct val="80000"/>
              </a:lnSpc>
              <a:buFontTx/>
              <a:buNone/>
            </a:pPr>
            <a:r>
              <a:rPr lang="en-US" sz="2000"/>
              <a:t>Thanks to Nancy Cherim, UNH SEM lab, and Dr. Barrett Rock, Complex Systems, UNH.</a:t>
            </a:r>
          </a:p>
          <a:p>
            <a:pPr marL="0" indent="0">
              <a:lnSpc>
                <a:spcPct val="80000"/>
              </a:lnSpc>
              <a:buFontTx/>
              <a:buNone/>
            </a:pPr>
            <a:r>
              <a:rPr lang="en-US" sz="2000"/>
              <a:t>Contact us at rmcarlson@ncia.net.</a:t>
            </a:r>
          </a:p>
          <a:p>
            <a:pPr marL="0" indent="0">
              <a:lnSpc>
                <a:spcPct val="80000"/>
              </a:lnSpc>
            </a:pPr>
            <a:endParaRPr lang="en-US" sz="2000"/>
          </a:p>
        </p:txBody>
      </p:sp>
      <p:pic>
        <p:nvPicPr>
          <p:cNvPr id="12293" name="Picture 5" descr="821 May"/>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62400" y="1828800"/>
            <a:ext cx="4495800" cy="337185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dirty="0">
                <a:latin typeface="Times New Roman" pitchFamily="18" charset="0"/>
                <a:cs typeface="Times New Roman" pitchFamily="18" charset="0"/>
              </a:rPr>
              <a:t>Buds Swell after Sap Season</a:t>
            </a:r>
          </a:p>
        </p:txBody>
      </p:sp>
      <p:sp>
        <p:nvSpPr>
          <p:cNvPr id="20483" name="Rectangle 3"/>
          <p:cNvSpPr>
            <a:spLocks noGrp="1" noChangeArrowheads="1"/>
          </p:cNvSpPr>
          <p:nvPr>
            <p:ph type="body" idx="1"/>
          </p:nvPr>
        </p:nvSpPr>
        <p:spPr>
          <a:xfrm>
            <a:off x="457200" y="1600200"/>
            <a:ext cx="2514600" cy="5029200"/>
          </a:xfrm>
        </p:spPr>
        <p:txBody>
          <a:bodyPr/>
          <a:lstStyle/>
          <a:p>
            <a:pPr marL="0" indent="0">
              <a:lnSpc>
                <a:spcPct val="80000"/>
              </a:lnSpc>
              <a:buFontTx/>
              <a:buNone/>
            </a:pPr>
            <a:r>
              <a:rPr lang="en-US" sz="2400" dirty="0">
                <a:latin typeface="Times New Roman" pitchFamily="18" charset="0"/>
                <a:cs typeface="Times New Roman" pitchFamily="18" charset="0"/>
              </a:rPr>
              <a:t>Only when sap stops flowing in March or April do the buds begin to swell.</a:t>
            </a:r>
          </a:p>
          <a:p>
            <a:pPr marL="0" indent="0">
              <a:lnSpc>
                <a:spcPct val="80000"/>
              </a:lnSpc>
              <a:buFontTx/>
              <a:buNone/>
            </a:pPr>
            <a:r>
              <a:rPr lang="en-US" sz="2400" dirty="0">
                <a:latin typeface="Times New Roman" pitchFamily="18" charset="0"/>
                <a:cs typeface="Times New Roman" pitchFamily="18" charset="0"/>
              </a:rPr>
              <a:t>Let’s examine what’s in a 6 mm bud. The UNH scanning electron microscope allows us to magnify the bud 20 to 570 times what we see with our eyes.</a:t>
            </a:r>
          </a:p>
        </p:txBody>
      </p:sp>
      <p:pic>
        <p:nvPicPr>
          <p:cNvPr id="8" name="Picture 7" descr="DSC06114.JPG"/>
          <p:cNvPicPr>
            <a:picLocks noChangeAspect="1"/>
          </p:cNvPicPr>
          <p:nvPr/>
        </p:nvPicPr>
        <p:blipFill rotWithShape="1">
          <a:blip r:embed="rId2" cstate="print"/>
          <a:srcRect l="-1177" r="1" b="1708"/>
          <a:stretch/>
        </p:blipFill>
        <p:spPr>
          <a:xfrm>
            <a:off x="3910988" y="2133600"/>
            <a:ext cx="4420211" cy="3220598"/>
          </a:xfrm>
          <a:prstGeom prst="rect">
            <a:avLst/>
          </a:prstGeom>
        </p:spPr>
      </p:pic>
      <p:pic>
        <p:nvPicPr>
          <p:cNvPr id="20487" name="Picture 7" descr="83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6853" t="6741" r="18269" b="24719"/>
          <a:stretch/>
        </p:blipFill>
        <p:spPr bwMode="auto">
          <a:xfrm>
            <a:off x="2971800" y="1143000"/>
            <a:ext cx="2933241" cy="2324100"/>
          </a:xfrm>
          <a:prstGeom prst="rect">
            <a:avLst/>
          </a:prstGeom>
          <a:noFill/>
          <a:extLst>
            <a:ext uri="{909E8E84-426E-40DD-AFC4-6F175D3DCCD1}">
              <a14:hiddenFill xmlns:a14="http://schemas.microsoft.com/office/drawing/2010/main" xmlns="">
                <a:solidFill>
                  <a:srgbClr val="FFFFFF"/>
                </a:solidFill>
              </a14:hiddenFill>
            </a:ext>
          </a:extLst>
        </p:spPr>
      </p:pic>
      <p:pic>
        <p:nvPicPr>
          <p:cNvPr id="20488" name="Picture 8" descr="803430"/>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0432" t="8492" r="5536"/>
          <a:stretch/>
        </p:blipFill>
        <p:spPr bwMode="auto">
          <a:xfrm>
            <a:off x="6134865" y="4343400"/>
            <a:ext cx="2556069" cy="236954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3124200" y="5354198"/>
            <a:ext cx="2895600" cy="1169551"/>
          </a:xfrm>
          <a:prstGeom prst="rect">
            <a:avLst/>
          </a:prstGeom>
          <a:noFill/>
        </p:spPr>
        <p:txBody>
          <a:bodyPr wrap="square" rtlCol="0">
            <a:spAutoFit/>
          </a:bodyPr>
          <a:lstStyle/>
          <a:p>
            <a:r>
              <a:rPr lang="en-US" sz="1400" dirty="0" smtClean="0">
                <a:latin typeface="Times New Roman" pitchFamily="18" charset="0"/>
                <a:cs typeface="Times New Roman" pitchFamily="18" charset="0"/>
              </a:rPr>
              <a:t>One bud forms at the base of each leaf petiole. A 7</a:t>
            </a:r>
            <a:r>
              <a:rPr lang="en-US" sz="1400" baseline="30000" dirty="0" smtClean="0">
                <a:latin typeface="Times New Roman" pitchFamily="18" charset="0"/>
                <a:cs typeface="Times New Roman" pitchFamily="18" charset="0"/>
              </a:rPr>
              <a:t>th</a:t>
            </a:r>
            <a:r>
              <a:rPr lang="en-US" sz="1400" dirty="0" smtClean="0">
                <a:latin typeface="Times New Roman" pitchFamily="18" charset="0"/>
                <a:cs typeface="Times New Roman" pitchFamily="18" charset="0"/>
              </a:rPr>
              <a:t> bud forms at the twig apex between the two distal leaves. 6 leaves           7 buds   and                                   </a:t>
            </a:r>
          </a:p>
          <a:p>
            <a:r>
              <a:rPr lang="en-US" sz="1400" dirty="0" smtClean="0">
                <a:latin typeface="Times New Roman" pitchFamily="18" charset="0"/>
                <a:cs typeface="Times New Roman" pitchFamily="18" charset="0"/>
              </a:rPr>
              <a:t> 7 buds                42 leaves. </a:t>
            </a:r>
            <a:endParaRPr lang="en-US" sz="1400" dirty="0">
              <a:latin typeface="Times New Roman" pitchFamily="18" charset="0"/>
              <a:cs typeface="Times New Roman" pitchFamily="18" charset="0"/>
            </a:endParaRPr>
          </a:p>
        </p:txBody>
      </p:sp>
      <p:sp>
        <p:nvSpPr>
          <p:cNvPr id="5" name="Right Arrow 4"/>
          <p:cNvSpPr/>
          <p:nvPr/>
        </p:nvSpPr>
        <p:spPr>
          <a:xfrm>
            <a:off x="4327398" y="6066853"/>
            <a:ext cx="489204" cy="242316"/>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3832098" y="6294670"/>
            <a:ext cx="495300" cy="229079"/>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4" name="Picture 18" descr="Buds 01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20491450">
            <a:off x="3505200" y="2438400"/>
            <a:ext cx="1971675" cy="2628900"/>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4108" name="Picture 12" descr="Buds 00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22934346">
            <a:off x="762000" y="3733800"/>
            <a:ext cx="3086100" cy="2314575"/>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4109" name="Picture 13" descr="Buds 010"/>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1214757">
            <a:off x="5181600" y="2362200"/>
            <a:ext cx="1593850" cy="2125663"/>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4101" name="Text Box 5"/>
          <p:cNvSpPr txBox="1">
            <a:spLocks noChangeArrowheads="1"/>
          </p:cNvSpPr>
          <p:nvPr/>
        </p:nvSpPr>
        <p:spPr bwMode="auto">
          <a:xfrm>
            <a:off x="3124200" y="5791200"/>
            <a:ext cx="457200" cy="804863"/>
          </a:xfrm>
          <a:prstGeom prst="rect">
            <a:avLst/>
          </a:prstGeom>
          <a:solidFill>
            <a:srgbClr val="FFFFFF"/>
          </a:solidFill>
          <a:ln w="9525">
            <a:solidFill>
              <a:srgbClr val="000000"/>
            </a:solidFill>
            <a:miter lim="800000"/>
            <a:headEnd/>
            <a:tailEnd/>
          </a:ln>
        </p:spPr>
        <p:txBody>
          <a:bodyPr/>
          <a:lstStyle/>
          <a:p>
            <a:endParaRPr lang="en-US" sz="1000">
              <a:cs typeface="Times New Roman" pitchFamily="18" charset="0"/>
            </a:endParaRPr>
          </a:p>
          <a:p>
            <a:pPr eaLnBrk="0" hangingPunct="0"/>
            <a:r>
              <a:rPr lang="en-US" sz="1600">
                <a:cs typeface="Times New Roman" pitchFamily="18" charset="0"/>
              </a:rPr>
              <a:t>1</a:t>
            </a:r>
            <a:endParaRPr lang="en-US" sz="1600"/>
          </a:p>
        </p:txBody>
      </p:sp>
      <p:sp>
        <p:nvSpPr>
          <p:cNvPr id="4100" name="Line 4"/>
          <p:cNvSpPr>
            <a:spLocks noChangeShapeType="1"/>
          </p:cNvSpPr>
          <p:nvPr/>
        </p:nvSpPr>
        <p:spPr bwMode="auto">
          <a:xfrm flipH="1">
            <a:off x="5791200" y="3467100"/>
            <a:ext cx="1371600" cy="190500"/>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113" name="Line 17"/>
          <p:cNvSpPr>
            <a:spLocks noChangeShapeType="1"/>
          </p:cNvSpPr>
          <p:nvPr/>
        </p:nvSpPr>
        <p:spPr bwMode="auto">
          <a:xfrm flipH="1" flipV="1">
            <a:off x="3505200" y="4343400"/>
            <a:ext cx="990600" cy="1066800"/>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111" name="Text Box 15"/>
          <p:cNvSpPr txBox="1">
            <a:spLocks noChangeArrowheads="1"/>
          </p:cNvSpPr>
          <p:nvPr/>
        </p:nvSpPr>
        <p:spPr bwMode="auto">
          <a:xfrm>
            <a:off x="914400" y="3048000"/>
            <a:ext cx="457200" cy="342900"/>
          </a:xfrm>
          <a:prstGeom prst="rect">
            <a:avLst/>
          </a:prstGeom>
          <a:solidFill>
            <a:srgbClr val="FFFFFF"/>
          </a:solidFill>
          <a:ln w="9525">
            <a:solidFill>
              <a:srgbClr val="000000"/>
            </a:solidFill>
            <a:miter lim="800000"/>
            <a:headEnd/>
            <a:tailEnd/>
          </a:ln>
        </p:spPr>
        <p:txBody>
          <a:bodyPr/>
          <a:lstStyle/>
          <a:p>
            <a:r>
              <a:rPr lang="en-US" sz="1600">
                <a:cs typeface="Times New Roman" pitchFamily="18" charset="0"/>
              </a:rPr>
              <a:t>2</a:t>
            </a:r>
            <a:endParaRPr lang="en-US" sz="1600"/>
          </a:p>
        </p:txBody>
      </p:sp>
      <p:sp>
        <p:nvSpPr>
          <p:cNvPr id="4110" name="Line 14"/>
          <p:cNvSpPr>
            <a:spLocks noChangeShapeType="1"/>
          </p:cNvSpPr>
          <p:nvPr/>
        </p:nvSpPr>
        <p:spPr bwMode="auto">
          <a:xfrm>
            <a:off x="1295400" y="3276600"/>
            <a:ext cx="1371600" cy="1066800"/>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103" name="Text Box 7"/>
          <p:cNvSpPr txBox="1">
            <a:spLocks noChangeArrowheads="1"/>
          </p:cNvSpPr>
          <p:nvPr/>
        </p:nvSpPr>
        <p:spPr bwMode="auto">
          <a:xfrm>
            <a:off x="2514600" y="2667000"/>
            <a:ext cx="457200" cy="342900"/>
          </a:xfrm>
          <a:prstGeom prst="rect">
            <a:avLst/>
          </a:prstGeom>
          <a:solidFill>
            <a:srgbClr val="FFFFFF"/>
          </a:solidFill>
          <a:ln w="9525">
            <a:solidFill>
              <a:srgbClr val="000000"/>
            </a:solidFill>
            <a:miter lim="800000"/>
            <a:headEnd/>
            <a:tailEnd/>
          </a:ln>
        </p:spPr>
        <p:txBody>
          <a:bodyPr/>
          <a:lstStyle/>
          <a:p>
            <a:r>
              <a:rPr lang="en-US" sz="1600">
                <a:cs typeface="Times New Roman" pitchFamily="18" charset="0"/>
              </a:rPr>
              <a:t>3</a:t>
            </a:r>
            <a:endParaRPr lang="en-US" sz="1600"/>
          </a:p>
        </p:txBody>
      </p:sp>
      <p:sp>
        <p:nvSpPr>
          <p:cNvPr id="4112" name="Text Box 16"/>
          <p:cNvSpPr txBox="1">
            <a:spLocks noChangeArrowheads="1"/>
          </p:cNvSpPr>
          <p:nvPr/>
        </p:nvSpPr>
        <p:spPr bwMode="auto">
          <a:xfrm>
            <a:off x="3124200" y="2286000"/>
            <a:ext cx="457200" cy="342900"/>
          </a:xfrm>
          <a:prstGeom prst="rect">
            <a:avLst/>
          </a:prstGeom>
          <a:solidFill>
            <a:srgbClr val="FFFFFF"/>
          </a:solidFill>
          <a:ln w="9525">
            <a:solidFill>
              <a:srgbClr val="000000"/>
            </a:solidFill>
            <a:miter lim="800000"/>
            <a:headEnd/>
            <a:tailEnd/>
          </a:ln>
        </p:spPr>
        <p:txBody>
          <a:bodyPr/>
          <a:lstStyle/>
          <a:p>
            <a:r>
              <a:rPr lang="en-US" sz="1600">
                <a:cs typeface="Times New Roman" pitchFamily="18" charset="0"/>
              </a:rPr>
              <a:t>4</a:t>
            </a:r>
            <a:endParaRPr lang="en-US" sz="1600"/>
          </a:p>
        </p:txBody>
      </p:sp>
      <p:sp>
        <p:nvSpPr>
          <p:cNvPr id="4104" name="Text Box 8"/>
          <p:cNvSpPr txBox="1">
            <a:spLocks noChangeArrowheads="1"/>
          </p:cNvSpPr>
          <p:nvPr/>
        </p:nvSpPr>
        <p:spPr bwMode="auto">
          <a:xfrm>
            <a:off x="4343400" y="5334000"/>
            <a:ext cx="457200" cy="342900"/>
          </a:xfrm>
          <a:prstGeom prst="rect">
            <a:avLst/>
          </a:prstGeom>
          <a:solidFill>
            <a:srgbClr val="FFFFFF"/>
          </a:solidFill>
          <a:ln w="9525">
            <a:solidFill>
              <a:srgbClr val="000000"/>
            </a:solidFill>
            <a:miter lim="800000"/>
            <a:headEnd/>
            <a:tailEnd/>
          </a:ln>
        </p:spPr>
        <p:txBody>
          <a:bodyPr/>
          <a:lstStyle/>
          <a:p>
            <a:r>
              <a:rPr lang="en-US" sz="1600">
                <a:cs typeface="Times New Roman" pitchFamily="18" charset="0"/>
              </a:rPr>
              <a:t>5</a:t>
            </a:r>
            <a:endParaRPr lang="en-US" sz="1600"/>
          </a:p>
        </p:txBody>
      </p:sp>
      <p:sp>
        <p:nvSpPr>
          <p:cNvPr id="4116" name="Line 20"/>
          <p:cNvSpPr>
            <a:spLocks noChangeShapeType="1"/>
          </p:cNvSpPr>
          <p:nvPr/>
        </p:nvSpPr>
        <p:spPr bwMode="auto">
          <a:xfrm flipH="1" flipV="1">
            <a:off x="2133600" y="4953000"/>
            <a:ext cx="990600" cy="1143000"/>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115" name="Line 19"/>
          <p:cNvSpPr>
            <a:spLocks noChangeShapeType="1"/>
          </p:cNvSpPr>
          <p:nvPr/>
        </p:nvSpPr>
        <p:spPr bwMode="auto">
          <a:xfrm>
            <a:off x="2781300" y="2895600"/>
            <a:ext cx="266700" cy="1447800"/>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106" name="Text Box 10"/>
          <p:cNvSpPr txBox="1">
            <a:spLocks noChangeArrowheads="1"/>
          </p:cNvSpPr>
          <p:nvPr/>
        </p:nvSpPr>
        <p:spPr bwMode="auto">
          <a:xfrm>
            <a:off x="7010400" y="3200400"/>
            <a:ext cx="457200" cy="342900"/>
          </a:xfrm>
          <a:prstGeom prst="rect">
            <a:avLst/>
          </a:prstGeom>
          <a:solidFill>
            <a:srgbClr val="FFFFFF"/>
          </a:solidFill>
          <a:ln w="9525">
            <a:solidFill>
              <a:srgbClr val="000000"/>
            </a:solidFill>
            <a:miter lim="800000"/>
            <a:headEnd/>
            <a:tailEnd/>
          </a:ln>
        </p:spPr>
        <p:txBody>
          <a:bodyPr/>
          <a:lstStyle/>
          <a:p>
            <a:r>
              <a:rPr lang="en-US" sz="1000">
                <a:cs typeface="Times New Roman" pitchFamily="18" charset="0"/>
              </a:rPr>
              <a:t>6</a:t>
            </a:r>
            <a:endParaRPr lang="en-US"/>
          </a:p>
        </p:txBody>
      </p:sp>
      <p:sp>
        <p:nvSpPr>
          <p:cNvPr id="4117" name="Rectangle 21"/>
          <p:cNvSpPr>
            <a:spLocks noChangeArrowheads="1"/>
          </p:cNvSpPr>
          <p:nvPr/>
        </p:nvSpPr>
        <p:spPr bwMode="auto">
          <a:xfrm>
            <a:off x="4648200" y="373252"/>
            <a:ext cx="7962900" cy="1569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pPr eaLnBrk="0" hangingPunct="0"/>
            <a:r>
              <a:rPr lang="en-US" sz="3200" dirty="0">
                <a:latin typeface="Times New Roman" pitchFamily="18" charset="0"/>
                <a:cs typeface="Times New Roman" pitchFamily="18" charset="0"/>
              </a:rPr>
              <a:t>3 Photos Show the</a:t>
            </a:r>
          </a:p>
          <a:p>
            <a:pPr eaLnBrk="0" hangingPunct="0"/>
            <a:r>
              <a:rPr lang="en-US" sz="3200" dirty="0">
                <a:latin typeface="Times New Roman" pitchFamily="18" charset="0"/>
                <a:cs typeface="Times New Roman" pitchFamily="18" charset="0"/>
              </a:rPr>
              <a:t>Whole Bud Sliced</a:t>
            </a:r>
          </a:p>
          <a:p>
            <a:pPr eaLnBrk="0" hangingPunct="0"/>
            <a:r>
              <a:rPr lang="en-US" sz="3200" dirty="0">
                <a:latin typeface="Times New Roman" pitchFamily="18" charset="0"/>
                <a:cs typeface="Times New Roman" pitchFamily="18" charset="0"/>
              </a:rPr>
              <a:t>Longitudinally</a:t>
            </a:r>
          </a:p>
        </p:txBody>
      </p:sp>
      <p:sp>
        <p:nvSpPr>
          <p:cNvPr id="4120" name="Rectangle 24"/>
          <p:cNvSpPr>
            <a:spLocks noChangeArrowheads="1"/>
          </p:cNvSpPr>
          <p:nvPr/>
        </p:nvSpPr>
        <p:spPr bwMode="auto">
          <a:xfrm>
            <a:off x="-2181225" y="18415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en-US"/>
          </a:p>
        </p:txBody>
      </p:sp>
      <p:sp>
        <p:nvSpPr>
          <p:cNvPr id="4122" name="Rectangle 26"/>
          <p:cNvSpPr>
            <a:spLocks noChangeArrowheads="1"/>
          </p:cNvSpPr>
          <p:nvPr/>
        </p:nvSpPr>
        <p:spPr bwMode="auto">
          <a:xfrm>
            <a:off x="-2181225" y="18415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en-US"/>
          </a:p>
        </p:txBody>
      </p:sp>
      <p:sp>
        <p:nvSpPr>
          <p:cNvPr id="4123" name="Rectangle 27"/>
          <p:cNvSpPr>
            <a:spLocks noChangeArrowheads="1"/>
          </p:cNvSpPr>
          <p:nvPr/>
        </p:nvSpPr>
        <p:spPr bwMode="auto">
          <a:xfrm>
            <a:off x="609600" y="0"/>
            <a:ext cx="3536950" cy="2105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pPr>
              <a:tabLst>
                <a:tab pos="457200" algn="l"/>
                <a:tab pos="800100" algn="l"/>
              </a:tabLst>
            </a:pPr>
            <a:endParaRPr lang="en-US" sz="1000"/>
          </a:p>
          <a:p>
            <a:pPr eaLnBrk="0" hangingPunct="0">
              <a:tabLst>
                <a:tab pos="457200" algn="l"/>
                <a:tab pos="800100" algn="l"/>
              </a:tabLst>
            </a:pPr>
            <a:r>
              <a:rPr lang="en-US"/>
              <a:t>These three photographs show the entire bud.  The parts of this bud will be identified with a numbering system that will follow various parts into higher magnifications.  </a:t>
            </a:r>
          </a:p>
          <a:p>
            <a:pPr eaLnBrk="0" hangingPunct="0">
              <a:tabLst>
                <a:tab pos="457200" algn="l"/>
                <a:tab pos="800100" algn="l"/>
              </a:tabLst>
            </a:pPr>
            <a:endParaRPr lang="en-US" sz="1400"/>
          </a:p>
        </p:txBody>
      </p:sp>
      <p:sp>
        <p:nvSpPr>
          <p:cNvPr id="4124" name="Rectangle 28"/>
          <p:cNvSpPr>
            <a:spLocks noChangeArrowheads="1"/>
          </p:cNvSpPr>
          <p:nvPr/>
        </p:nvSpPr>
        <p:spPr bwMode="auto">
          <a:xfrm>
            <a:off x="5124450" y="4953000"/>
            <a:ext cx="4019550" cy="1643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tabLst>
                <a:tab pos="465138" algn="l"/>
              </a:tabLst>
            </a:pPr>
            <a:r>
              <a:rPr lang="en-US"/>
              <a:t>Here, one can see the following parts:</a:t>
            </a:r>
          </a:p>
          <a:p>
            <a:pPr>
              <a:tabLst>
                <a:tab pos="465138" algn="l"/>
              </a:tabLst>
            </a:pPr>
            <a:r>
              <a:rPr lang="en-US" sz="1400"/>
              <a:t>          1      Ground meristem</a:t>
            </a:r>
          </a:p>
          <a:p>
            <a:pPr eaLnBrk="0" hangingPunct="0">
              <a:tabLst>
                <a:tab pos="465138" algn="l"/>
              </a:tabLst>
            </a:pPr>
            <a:r>
              <a:rPr lang="en-US" sz="1400">
                <a:cs typeface="Times New Roman" pitchFamily="18" charset="0"/>
              </a:rPr>
              <a:t>	2	Lateral bud or Bud primordium	  </a:t>
            </a:r>
            <a:endParaRPr lang="en-US" sz="1400"/>
          </a:p>
          <a:p>
            <a:pPr eaLnBrk="0" hangingPunct="0">
              <a:tabLst>
                <a:tab pos="465138" algn="l"/>
              </a:tabLst>
            </a:pPr>
            <a:r>
              <a:rPr lang="en-US" sz="1400">
                <a:cs typeface="Times New Roman" pitchFamily="18" charset="0"/>
              </a:rPr>
              <a:t>	3	Apical meristem</a:t>
            </a:r>
            <a:endParaRPr lang="en-US" sz="1400"/>
          </a:p>
          <a:p>
            <a:pPr eaLnBrk="0" hangingPunct="0">
              <a:tabLst>
                <a:tab pos="465138" algn="l"/>
              </a:tabLst>
            </a:pPr>
            <a:r>
              <a:rPr lang="en-US" sz="1400">
                <a:cs typeface="Times New Roman" pitchFamily="18" charset="0"/>
              </a:rPr>
              <a:t>	4	Leaf primordium or Plumule</a:t>
            </a:r>
            <a:endParaRPr lang="en-US" sz="1400"/>
          </a:p>
          <a:p>
            <a:pPr eaLnBrk="0" hangingPunct="0">
              <a:tabLst>
                <a:tab pos="465138" algn="l"/>
              </a:tabLst>
            </a:pPr>
            <a:r>
              <a:rPr lang="en-US" sz="1400">
                <a:cs typeface="Times New Roman" pitchFamily="18" charset="0"/>
              </a:rPr>
              <a:t>	5	Procambium</a:t>
            </a:r>
            <a:endParaRPr lang="en-US" sz="1400"/>
          </a:p>
          <a:p>
            <a:pPr eaLnBrk="0" hangingPunct="0">
              <a:tabLst>
                <a:tab pos="465138" algn="l"/>
              </a:tabLst>
            </a:pPr>
            <a:r>
              <a:rPr lang="en-US" sz="1400">
                <a:cs typeface="Times New Roman" pitchFamily="18" charset="0"/>
              </a:rPr>
              <a:t>	6	Bud scale or Protoderm</a:t>
            </a:r>
          </a:p>
        </p:txBody>
      </p:sp>
      <p:sp>
        <p:nvSpPr>
          <p:cNvPr id="4125" name="Line 29"/>
          <p:cNvSpPr>
            <a:spLocks noChangeShapeType="1"/>
          </p:cNvSpPr>
          <p:nvPr/>
        </p:nvSpPr>
        <p:spPr bwMode="auto">
          <a:xfrm>
            <a:off x="3505200" y="2590800"/>
            <a:ext cx="685800" cy="1143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838200" y="152400"/>
            <a:ext cx="8229600" cy="1143000"/>
          </a:xfrm>
        </p:spPr>
        <p:txBody>
          <a:bodyPr/>
          <a:lstStyle/>
          <a:p>
            <a:r>
              <a:rPr lang="en-US" dirty="0">
                <a:latin typeface="Times New Roman" pitchFamily="18" charset="0"/>
                <a:cs typeface="Times New Roman" pitchFamily="18" charset="0"/>
              </a:rPr>
              <a:t>#1, Ground Meristem</a:t>
            </a:r>
          </a:p>
        </p:txBody>
      </p:sp>
      <p:sp>
        <p:nvSpPr>
          <p:cNvPr id="5123" name="Rectangle 3"/>
          <p:cNvSpPr>
            <a:spLocks noGrp="1" noChangeArrowheads="1"/>
          </p:cNvSpPr>
          <p:nvPr>
            <p:ph type="body" idx="1"/>
          </p:nvPr>
        </p:nvSpPr>
        <p:spPr>
          <a:xfrm>
            <a:off x="457200" y="1600200"/>
            <a:ext cx="1981200" cy="4525963"/>
          </a:xfrm>
        </p:spPr>
        <p:txBody>
          <a:bodyPr/>
          <a:lstStyle/>
          <a:p>
            <a:pPr marL="0" indent="0">
              <a:buFontTx/>
              <a:buNone/>
            </a:pPr>
            <a:r>
              <a:rPr lang="en-US" sz="1800" dirty="0">
                <a:latin typeface="Times New Roman" pitchFamily="18" charset="0"/>
                <a:cs typeface="Times New Roman" pitchFamily="18" charset="0"/>
              </a:rPr>
              <a:t>Undifferentiated cells at the base of the bud will rapidly grow into supportive fibers, vascular cells and protective epidermis on the bud’s extending stem.</a:t>
            </a:r>
          </a:p>
          <a:p>
            <a:pPr marL="0" indent="0">
              <a:buFontTx/>
              <a:buNone/>
            </a:pPr>
            <a:r>
              <a:rPr lang="en-US" sz="1800" dirty="0">
                <a:latin typeface="Times New Roman" pitchFamily="18" charset="0"/>
                <a:cs typeface="Times New Roman" pitchFamily="18" charset="0"/>
              </a:rPr>
              <a:t>Notice the cells at right. These are parenchyma cells.</a:t>
            </a:r>
          </a:p>
        </p:txBody>
      </p:sp>
      <p:pic>
        <p:nvPicPr>
          <p:cNvPr id="5124" name="Picture 4" descr="Buds 01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90800" y="1295400"/>
            <a:ext cx="4229100" cy="3171825"/>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125" name="Picture 5" descr="Buds 02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81400" y="3399660"/>
            <a:ext cx="4627563" cy="3470275"/>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8" name="Picture 7" descr="DSC06117.JPG"/>
          <p:cNvPicPr>
            <a:picLocks noChangeAspect="1"/>
          </p:cNvPicPr>
          <p:nvPr/>
        </p:nvPicPr>
        <p:blipFill rotWithShape="1">
          <a:blip r:embed="rId4" cstate="print"/>
          <a:srcRect l="40361" t="-83" r="9187" b="-1"/>
          <a:stretch/>
        </p:blipFill>
        <p:spPr>
          <a:xfrm>
            <a:off x="6837343" y="152400"/>
            <a:ext cx="2071171" cy="308151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dirty="0">
                <a:latin typeface="Times New Roman" pitchFamily="18" charset="0"/>
                <a:cs typeface="Times New Roman" pitchFamily="18" charset="0"/>
              </a:rPr>
              <a:t>#2, Lateral Bud with Hairs</a:t>
            </a:r>
          </a:p>
        </p:txBody>
      </p:sp>
      <p:sp>
        <p:nvSpPr>
          <p:cNvPr id="6147" name="Rectangle 3"/>
          <p:cNvSpPr>
            <a:spLocks noGrp="1" noChangeArrowheads="1"/>
          </p:cNvSpPr>
          <p:nvPr>
            <p:ph type="body" idx="1"/>
          </p:nvPr>
        </p:nvSpPr>
        <p:spPr>
          <a:xfrm>
            <a:off x="457200" y="1600200"/>
            <a:ext cx="1905000" cy="4525963"/>
          </a:xfrm>
        </p:spPr>
        <p:txBody>
          <a:bodyPr/>
          <a:lstStyle/>
          <a:p>
            <a:pPr marL="0" indent="0">
              <a:buFontTx/>
              <a:buNone/>
            </a:pPr>
            <a:r>
              <a:rPr lang="en-US" sz="2000"/>
              <a:t>Each apical or central bud is flanked by two lateral buds. </a:t>
            </a:r>
          </a:p>
          <a:p>
            <a:pPr marL="0" indent="0">
              <a:buFontTx/>
              <a:buNone/>
            </a:pPr>
            <a:r>
              <a:rPr lang="en-US" sz="2000"/>
              <a:t>If the apical bud is a flower, laterals develop as leaves. The laterals may not develop if the apical develops as leaves.</a:t>
            </a:r>
          </a:p>
        </p:txBody>
      </p:sp>
      <p:pic>
        <p:nvPicPr>
          <p:cNvPr id="6148" name="Picture 4" descr="Buds 02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67000" y="1371600"/>
            <a:ext cx="5486400" cy="4114800"/>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6149" name="Text Box 5"/>
          <p:cNvSpPr txBox="1">
            <a:spLocks noChangeArrowheads="1"/>
          </p:cNvSpPr>
          <p:nvPr/>
        </p:nvSpPr>
        <p:spPr bwMode="auto">
          <a:xfrm>
            <a:off x="2895600" y="5638800"/>
            <a:ext cx="44196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sz="2000"/>
              <a:t>Bud hairs were observed to contain crystals of sap sugar on a March day.</a:t>
            </a:r>
          </a:p>
        </p:txBody>
      </p:sp>
      <p:sp>
        <p:nvSpPr>
          <p:cNvPr id="6150" name="Line 6"/>
          <p:cNvSpPr>
            <a:spLocks noChangeShapeType="1"/>
          </p:cNvSpPr>
          <p:nvPr/>
        </p:nvSpPr>
        <p:spPr bwMode="auto">
          <a:xfrm>
            <a:off x="1905000" y="2743200"/>
            <a:ext cx="3657600" cy="762000"/>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dirty="0">
                <a:latin typeface="Times New Roman" pitchFamily="18" charset="0"/>
                <a:cs typeface="Times New Roman" pitchFamily="18" charset="0"/>
              </a:rPr>
              <a:t>#3, Apical Meristem</a:t>
            </a:r>
          </a:p>
        </p:txBody>
      </p:sp>
      <p:sp>
        <p:nvSpPr>
          <p:cNvPr id="7171" name="Rectangle 3"/>
          <p:cNvSpPr>
            <a:spLocks noGrp="1" noChangeArrowheads="1"/>
          </p:cNvSpPr>
          <p:nvPr>
            <p:ph type="body" idx="1"/>
          </p:nvPr>
        </p:nvSpPr>
        <p:spPr>
          <a:xfrm>
            <a:off x="457200" y="1600200"/>
            <a:ext cx="2286000" cy="4525963"/>
          </a:xfrm>
        </p:spPr>
        <p:txBody>
          <a:bodyPr/>
          <a:lstStyle/>
          <a:p>
            <a:pPr marL="0" indent="0">
              <a:buFontTx/>
              <a:buNone/>
            </a:pPr>
            <a:r>
              <a:rPr lang="en-US" sz="2000" dirty="0">
                <a:latin typeface="Times New Roman" pitchFamily="18" charset="0"/>
                <a:cs typeface="Times New Roman" pitchFamily="18" charset="0"/>
              </a:rPr>
              <a:t>Apical Meristem cells are the mother cells. Every cell in a leaf, stem, even an entire tree, comes from the apical meristem cells.</a:t>
            </a:r>
          </a:p>
          <a:p>
            <a:pPr marL="0" indent="0">
              <a:buFontTx/>
              <a:buNone/>
            </a:pPr>
            <a:r>
              <a:rPr lang="en-US" sz="2000" dirty="0">
                <a:latin typeface="Times New Roman" pitchFamily="18" charset="0"/>
                <a:cs typeface="Times New Roman" pitchFamily="18" charset="0"/>
              </a:rPr>
              <a:t>In the bud, these cells are forming primordial leaves</a:t>
            </a:r>
            <a:r>
              <a:rPr lang="en-US" sz="2000" dirty="0"/>
              <a:t>.</a:t>
            </a:r>
          </a:p>
        </p:txBody>
      </p:sp>
      <p:pic>
        <p:nvPicPr>
          <p:cNvPr id="7172" name="Picture 4" descr="Buds 01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43200" y="1600200"/>
            <a:ext cx="5943600" cy="4457700"/>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7173" name="Line 5"/>
          <p:cNvSpPr>
            <a:spLocks noChangeShapeType="1"/>
          </p:cNvSpPr>
          <p:nvPr/>
        </p:nvSpPr>
        <p:spPr bwMode="auto">
          <a:xfrm flipV="1">
            <a:off x="1828800" y="2133600"/>
            <a:ext cx="2286000" cy="304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latin typeface="Times New Roman" pitchFamily="18" charset="0"/>
                <a:cs typeface="Times New Roman" pitchFamily="18" charset="0"/>
              </a:rPr>
              <a:t>#3, Mother Cells</a:t>
            </a:r>
          </a:p>
        </p:txBody>
      </p:sp>
      <p:pic>
        <p:nvPicPr>
          <p:cNvPr id="8196" name="Picture 4" descr="Buds 028"/>
          <p:cNvPicPr>
            <a:picLocks noGrp="1" noChangeAspect="1" noChangeArrowheads="1"/>
          </p:cNvPicPr>
          <p:nvPr>
            <p:ph type="body" idx="1"/>
          </p:nvPr>
        </p:nvPicPr>
        <p:blipFill>
          <a:blip r:embed="rId2" cstate="print">
            <a:extLst>
              <a:ext uri="{28A0092B-C50C-407E-A947-70E740481C1C}">
                <a14:useLocalDpi xmlns:a14="http://schemas.microsoft.com/office/drawing/2010/main" xmlns="" val="0"/>
              </a:ext>
            </a:extLst>
          </a:blip>
          <a:srcRect/>
          <a:stretch>
            <a:fillRect/>
          </a:stretch>
        </p:blipFill>
        <p:spPr>
          <a:xfrm>
            <a:off x="2362200" y="1524000"/>
            <a:ext cx="6529388" cy="4897438"/>
          </a:xfr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8197" name="Text Box 5"/>
          <p:cNvSpPr txBox="1">
            <a:spLocks noChangeArrowheads="1"/>
          </p:cNvSpPr>
          <p:nvPr/>
        </p:nvSpPr>
        <p:spPr bwMode="auto">
          <a:xfrm>
            <a:off x="381000" y="762000"/>
            <a:ext cx="1371600" cy="5216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dirty="0">
                <a:latin typeface="Times New Roman" pitchFamily="18" charset="0"/>
                <a:cs typeface="Times New Roman" pitchFamily="18" charset="0"/>
              </a:rPr>
              <a:t>How many primordial leaves are the forming?</a:t>
            </a:r>
          </a:p>
          <a:p>
            <a:pPr>
              <a:spcBef>
                <a:spcPct val="50000"/>
              </a:spcBef>
            </a:pPr>
            <a:r>
              <a:rPr lang="en-US" dirty="0">
                <a:latin typeface="Times New Roman" pitchFamily="18" charset="0"/>
                <a:cs typeface="Times New Roman" pitchFamily="18" charset="0"/>
              </a:rPr>
              <a:t>How are they arranged?</a:t>
            </a:r>
          </a:p>
          <a:p>
            <a:pPr>
              <a:spcBef>
                <a:spcPct val="50000"/>
              </a:spcBef>
            </a:pPr>
            <a:r>
              <a:rPr lang="en-US" dirty="0">
                <a:latin typeface="Times New Roman" pitchFamily="18" charset="0"/>
                <a:cs typeface="Times New Roman" pitchFamily="18" charset="0"/>
              </a:rPr>
              <a:t>Why does one have a star-like projection?</a:t>
            </a:r>
          </a:p>
          <a:p>
            <a:pPr>
              <a:spcBef>
                <a:spcPct val="50000"/>
              </a:spcBef>
            </a:pPr>
            <a:r>
              <a:rPr lang="en-US" dirty="0">
                <a:latin typeface="Times New Roman" pitchFamily="18" charset="0"/>
                <a:cs typeface="Times New Roman" pitchFamily="18" charset="0"/>
              </a:rPr>
              <a:t>Notice how the bud scales cup and protect the delicate leaves.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381000" y="1981200"/>
            <a:ext cx="2743200" cy="4495800"/>
          </a:xfrm>
        </p:spPr>
        <p:txBody>
          <a:bodyPr/>
          <a:lstStyle/>
          <a:p>
            <a:pPr marL="0" indent="0">
              <a:buFontTx/>
              <a:buNone/>
            </a:pPr>
            <a:r>
              <a:rPr lang="en-US" sz="2000"/>
              <a:t>What has 5 points?</a:t>
            </a:r>
          </a:p>
          <a:p>
            <a:pPr marL="0" indent="0">
              <a:buFontTx/>
              <a:buNone/>
            </a:pPr>
            <a:r>
              <a:rPr lang="en-US" sz="2000"/>
              <a:t>A Maple Leaf!</a:t>
            </a:r>
          </a:p>
          <a:p>
            <a:pPr marL="0" indent="0">
              <a:buFontTx/>
              <a:buNone/>
            </a:pPr>
            <a:r>
              <a:rPr lang="en-US" sz="2000"/>
              <a:t>Veins are forming even in the infant leaf.</a:t>
            </a:r>
          </a:p>
          <a:p>
            <a:pPr marL="0" indent="0">
              <a:buFontTx/>
              <a:buNone/>
            </a:pPr>
            <a:r>
              <a:rPr lang="en-US" sz="2000"/>
              <a:t>What tissues seem to be forming on the outer edge of the leaf?</a:t>
            </a:r>
          </a:p>
          <a:p>
            <a:pPr marL="0" indent="0">
              <a:buFontTx/>
              <a:buNone/>
            </a:pPr>
            <a:r>
              <a:rPr lang="en-US" sz="2000"/>
              <a:t>What are those little holes just below each point?</a:t>
            </a:r>
          </a:p>
        </p:txBody>
      </p:sp>
      <p:pic>
        <p:nvPicPr>
          <p:cNvPr id="13316" name="Picture 4" descr="Buds 00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76600" y="1924050"/>
            <a:ext cx="5486400" cy="4114800"/>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3318" name="Text Box 6"/>
          <p:cNvSpPr txBox="1">
            <a:spLocks noChangeArrowheads="1"/>
          </p:cNvSpPr>
          <p:nvPr/>
        </p:nvSpPr>
        <p:spPr bwMode="auto">
          <a:xfrm>
            <a:off x="6096000" y="533400"/>
            <a:ext cx="26670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13319" name="Text Box 7"/>
          <p:cNvSpPr txBox="1">
            <a:spLocks noChangeArrowheads="1"/>
          </p:cNvSpPr>
          <p:nvPr/>
        </p:nvSpPr>
        <p:spPr bwMode="auto">
          <a:xfrm>
            <a:off x="1905000" y="609600"/>
            <a:ext cx="55626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en-US" sz="4000"/>
              <a:t>Close-up on One Leaf</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384</TotalTime>
  <Words>1785</Words>
  <Application>Microsoft Office PowerPoint</Application>
  <PresentationFormat>On-screen Show (4:3)</PresentationFormat>
  <Paragraphs>449</Paragraphs>
  <Slides>26</Slides>
  <Notes>1</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Default Design</vt:lpstr>
      <vt:lpstr>What’s in A Bud?</vt:lpstr>
      <vt:lpstr>Six Leaves Came from One Bud!</vt:lpstr>
      <vt:lpstr>Buds Swell after Sap Season</vt:lpstr>
      <vt:lpstr>Slide 4</vt:lpstr>
      <vt:lpstr>#1, Ground Meristem</vt:lpstr>
      <vt:lpstr>#2, Lateral Bud with Hairs</vt:lpstr>
      <vt:lpstr>#3, Apical Meristem</vt:lpstr>
      <vt:lpstr>#3, Mother Cells</vt:lpstr>
      <vt:lpstr>Slide 9</vt:lpstr>
      <vt:lpstr>Closer Still on Leaf Vein</vt:lpstr>
      <vt:lpstr>Returning to Apical Meristem</vt:lpstr>
      <vt:lpstr>#4, Leaf Primordia</vt:lpstr>
      <vt:lpstr>Leaf Cells Growing</vt:lpstr>
      <vt:lpstr>Closer Yet on Leaf Plumule</vt:lpstr>
      <vt:lpstr>#5, Procambial Cells Produce Vascular Tissues</vt:lpstr>
      <vt:lpstr>#4 and #6, Leaf &amp; Bud Scale</vt:lpstr>
      <vt:lpstr>Closeup on #6, Bud Scale</vt:lpstr>
      <vt:lpstr>Bald Mt. Trees Produce Adventitious Buds</vt:lpstr>
      <vt:lpstr>Slide 19</vt:lpstr>
      <vt:lpstr>Slide 20</vt:lpstr>
      <vt:lpstr>Buds Clearly Mirror Site Health</vt:lpstr>
      <vt:lpstr>Comparison of Spring to Fall Could Guide Management</vt:lpstr>
      <vt:lpstr>Slide 23</vt:lpstr>
      <vt:lpstr>Good Buds Are Top Priority</vt:lpstr>
      <vt:lpstr>Buds Open in Late Spring</vt:lpstr>
      <vt:lpstr>Thank You</vt:lpstr>
    </vt:vector>
  </TitlesOfParts>
  <Company>Rudy and Monty Reinvented 2006</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in A Bud?</dc:title>
  <dc:creator>Martha Carlson</dc:creator>
  <cp:lastModifiedBy>martha</cp:lastModifiedBy>
  <cp:revision>10</cp:revision>
  <dcterms:created xsi:type="dcterms:W3CDTF">2010-04-05T10:55:01Z</dcterms:created>
  <dcterms:modified xsi:type="dcterms:W3CDTF">2012-09-27T13:11:56Z</dcterms:modified>
</cp:coreProperties>
</file>