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9" r:id="rId3"/>
    <p:sldId id="270" r:id="rId4"/>
    <p:sldId id="271" r:id="rId5"/>
    <p:sldId id="272" r:id="rId6"/>
    <p:sldId id="273" r:id="rId7"/>
    <p:sldId id="274" r:id="rId8"/>
    <p:sldId id="275" r:id="rId9"/>
    <p:sldId id="265" r:id="rId10"/>
    <p:sldId id="266" r:id="rId11"/>
    <p:sldId id="267" r:id="rId12"/>
    <p:sldId id="268" r:id="rId1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8" d="100"/>
          <a:sy n="88" d="100"/>
        </p:scale>
        <p:origin x="-1098"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1801AC6-723E-4ABC-B4C4-AD6A6392F384}"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8DC398D-4268-4AD0-B151-E9D8BBF4B883}"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F158B02-C681-4342-B523-C44F85629625}"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376EC65-5658-4BA5-8383-05E7AEDB6DA8}"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7984605-FF63-4BB0-9F01-B7D9BE3340EE}"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B1C5107-1506-495E-8113-A5BF78DFC000}"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77CDC00-314E-4065-9A42-7004374EED91}"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7A8DA404-4E16-49E3-835A-CF1965D27F55}"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02D3D8CD-E23E-4C45-8DE1-9B9EEB9BBD35}"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5D2D75F-B912-4850-AF9B-D7B413060F93}"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D00F22C-D1BC-48DA-A331-632955442991}"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4C066870-9309-40F6-927D-A03AA45E72B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osterChildPortrait5207"/>
          <p:cNvPicPr>
            <a:picLocks noChangeAspect="1" noChangeArrowheads="1"/>
          </p:cNvPicPr>
          <p:nvPr/>
        </p:nvPicPr>
        <p:blipFill>
          <a:blip r:embed="rId2" cstate="print">
            <a:clrChange>
              <a:clrFrom>
                <a:srgbClr val="4B4B4B"/>
              </a:clrFrom>
              <a:clrTo>
                <a:srgbClr val="4B4B4B">
                  <a:alpha val="0"/>
                </a:srgbClr>
              </a:clrTo>
            </a:clrChange>
          </a:blip>
          <a:srcRect/>
          <a:stretch>
            <a:fillRect/>
          </a:stretch>
        </p:blipFill>
        <p:spPr bwMode="auto">
          <a:xfrm>
            <a:off x="304800" y="304800"/>
            <a:ext cx="8181975" cy="5943600"/>
          </a:xfrm>
          <a:prstGeom prst="rect">
            <a:avLst/>
          </a:prstGeom>
          <a:noFill/>
          <a:ln w="57150">
            <a:solidFill>
              <a:srgbClr val="000000"/>
            </a:solidFill>
            <a:miter lim="800000"/>
            <a:headEnd/>
            <a:tailEnd/>
          </a:ln>
        </p:spPr>
      </p:pic>
      <p:sp>
        <p:nvSpPr>
          <p:cNvPr id="3075" name="Rectangle 3"/>
          <p:cNvSpPr>
            <a:spLocks noGrp="1" noChangeArrowheads="1"/>
          </p:cNvSpPr>
          <p:nvPr>
            <p:ph type="title"/>
          </p:nvPr>
        </p:nvSpPr>
        <p:spPr>
          <a:xfrm>
            <a:off x="304800" y="304800"/>
            <a:ext cx="8229600" cy="1143000"/>
          </a:xfrm>
        </p:spPr>
        <p:txBody>
          <a:bodyPr/>
          <a:lstStyle/>
          <a:p>
            <a:r>
              <a:rPr lang="en-US">
                <a:solidFill>
                  <a:schemeClr val="accent1"/>
                </a:solidFill>
                <a:latin typeface="Times New Roman" pitchFamily="18" charset="0"/>
              </a:rPr>
              <a:t>Snow Flea, 2 mm Maple Neighbor</a:t>
            </a:r>
          </a:p>
        </p:txBody>
      </p:sp>
      <p:sp>
        <p:nvSpPr>
          <p:cNvPr id="3076" name="Rectangle 4"/>
          <p:cNvSpPr>
            <a:spLocks noGrp="1" noChangeArrowheads="1"/>
          </p:cNvSpPr>
          <p:nvPr>
            <p:ph type="body" idx="1"/>
          </p:nvPr>
        </p:nvSpPr>
        <p:spPr>
          <a:xfrm>
            <a:off x="609600" y="5943600"/>
            <a:ext cx="8534400" cy="1295400"/>
          </a:xfrm>
        </p:spPr>
        <p:txBody>
          <a:bodyPr/>
          <a:lstStyle/>
          <a:p>
            <a:endParaRPr lang="en-US" sz="2000">
              <a:solidFill>
                <a:schemeClr val="accent1"/>
              </a:solidFill>
              <a:latin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t>My Skin is Unique</a:t>
            </a:r>
          </a:p>
        </p:txBody>
      </p:sp>
      <p:pic>
        <p:nvPicPr>
          <p:cNvPr id="13317" name="Picture 5" descr="SnowFleaSkin, leg5207"/>
          <p:cNvPicPr>
            <a:picLocks noChangeAspect="1" noChangeArrowheads="1"/>
          </p:cNvPicPr>
          <p:nvPr>
            <p:ph type="body" idx="1"/>
          </p:nvPr>
        </p:nvPicPr>
        <p:blipFill>
          <a:blip r:embed="rId2" cstate="print"/>
          <a:srcRect/>
          <a:stretch>
            <a:fillRect/>
          </a:stretch>
        </p:blipFill>
        <p:spPr>
          <a:xfrm>
            <a:off x="2895600" y="2057400"/>
            <a:ext cx="5895975" cy="4422775"/>
          </a:xfrm>
          <a:noFill/>
          <a:ln w="38100">
            <a:solidFill>
              <a:srgbClr val="000000"/>
            </a:solidFill>
          </a:ln>
        </p:spPr>
      </p:pic>
      <p:pic>
        <p:nvPicPr>
          <p:cNvPr id="13318" name="Picture 6" descr="PosterChildPortrait5207"/>
          <p:cNvPicPr>
            <a:picLocks noChangeAspect="1" noChangeArrowheads="1"/>
          </p:cNvPicPr>
          <p:nvPr/>
        </p:nvPicPr>
        <p:blipFill>
          <a:blip r:embed="rId3" cstate="print">
            <a:clrChange>
              <a:clrFrom>
                <a:srgbClr val="4B4B4B"/>
              </a:clrFrom>
              <a:clrTo>
                <a:srgbClr val="4B4B4B">
                  <a:alpha val="0"/>
                </a:srgbClr>
              </a:clrTo>
            </a:clrChange>
          </a:blip>
          <a:srcRect/>
          <a:stretch>
            <a:fillRect/>
          </a:stretch>
        </p:blipFill>
        <p:spPr bwMode="auto">
          <a:xfrm>
            <a:off x="304800" y="304800"/>
            <a:ext cx="1295400" cy="941388"/>
          </a:xfrm>
          <a:prstGeom prst="rect">
            <a:avLst/>
          </a:prstGeom>
          <a:noFill/>
          <a:ln w="57150">
            <a:solidFill>
              <a:srgbClr val="000000"/>
            </a:solidFill>
            <a:miter lim="800000"/>
            <a:headEnd/>
            <a:tailEnd/>
          </a:ln>
        </p:spPr>
      </p:pic>
      <p:pic>
        <p:nvPicPr>
          <p:cNvPr id="13319" name="Picture 7" descr="Lefteye5207"/>
          <p:cNvPicPr>
            <a:picLocks noChangeAspect="1" noChangeArrowheads="1"/>
          </p:cNvPicPr>
          <p:nvPr/>
        </p:nvPicPr>
        <p:blipFill>
          <a:blip r:embed="rId4" cstate="print"/>
          <a:srcRect/>
          <a:stretch>
            <a:fillRect/>
          </a:stretch>
        </p:blipFill>
        <p:spPr bwMode="auto">
          <a:xfrm>
            <a:off x="304800" y="1295400"/>
            <a:ext cx="4243388" cy="3182938"/>
          </a:xfrm>
          <a:prstGeom prst="rect">
            <a:avLst/>
          </a:prstGeom>
          <a:noFill/>
        </p:spPr>
      </p:pic>
      <p:sp>
        <p:nvSpPr>
          <p:cNvPr id="13320" name="Text Box 8"/>
          <p:cNvSpPr txBox="1">
            <a:spLocks noChangeArrowheads="1"/>
          </p:cNvSpPr>
          <p:nvPr/>
        </p:nvSpPr>
        <p:spPr bwMode="auto">
          <a:xfrm>
            <a:off x="381000" y="4724400"/>
            <a:ext cx="2133600" cy="1370013"/>
          </a:xfrm>
          <a:prstGeom prst="rect">
            <a:avLst/>
          </a:prstGeom>
          <a:noFill/>
          <a:ln w="9525">
            <a:noFill/>
            <a:miter lim="800000"/>
            <a:headEnd/>
            <a:tailEnd/>
          </a:ln>
          <a:effectLst/>
        </p:spPr>
        <p:txBody>
          <a:bodyPr>
            <a:spAutoFit/>
          </a:bodyPr>
          <a:lstStyle/>
          <a:p>
            <a:pPr>
              <a:spcBef>
                <a:spcPct val="50000"/>
              </a:spcBef>
            </a:pPr>
            <a:r>
              <a:rPr lang="en-US" sz="2400"/>
              <a:t>What do you think?</a:t>
            </a:r>
          </a:p>
          <a:p>
            <a:pPr>
              <a:spcBef>
                <a:spcPct val="50000"/>
              </a:spcBef>
            </a:pPr>
            <a:endParaRPr lang="en-US" sz="240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body" idx="1"/>
          </p:nvPr>
        </p:nvSpPr>
        <p:spPr/>
        <p:txBody>
          <a:bodyPr/>
          <a:lstStyle/>
          <a:p>
            <a:r>
              <a:rPr lang="en-US"/>
              <a:t>On a sunny day, the snow is very wet. Slater wondered how I could get home to the dead leaves under the snow without drowning in a snowmelt waterfall as I slid down through the snow.</a:t>
            </a:r>
          </a:p>
          <a:p>
            <a:r>
              <a:rPr lang="en-US"/>
              <a:t>How could you answer Slater’s question?</a:t>
            </a:r>
          </a:p>
          <a:p>
            <a:r>
              <a:rPr lang="en-US"/>
              <a:t>What photo gives you a clue?</a:t>
            </a:r>
          </a:p>
        </p:txBody>
      </p:sp>
      <p:sp>
        <p:nvSpPr>
          <p:cNvPr id="14342" name="Rectangle 6"/>
          <p:cNvSpPr>
            <a:spLocks noGrp="1" noChangeArrowheads="1"/>
          </p:cNvSpPr>
          <p:nvPr>
            <p:ph type="title"/>
          </p:nvPr>
        </p:nvSpPr>
        <p:spPr/>
        <p:txBody>
          <a:bodyPr/>
          <a:lstStyle/>
          <a:p>
            <a:r>
              <a:rPr lang="en-US"/>
              <a:t>Slater’s Question</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endParaRPr lang="en-US"/>
          </a:p>
        </p:txBody>
      </p:sp>
      <p:sp>
        <p:nvSpPr>
          <p:cNvPr id="15363" name="Rectangle 3"/>
          <p:cNvSpPr>
            <a:spLocks noGrp="1" noChangeArrowheads="1"/>
          </p:cNvSpPr>
          <p:nvPr>
            <p:ph type="body" idx="1"/>
          </p:nvPr>
        </p:nvSpPr>
        <p:spPr/>
        <p:txBody>
          <a:bodyPr/>
          <a:lstStyle/>
          <a:p>
            <a:endParaRPr lang="en-US"/>
          </a:p>
        </p:txBody>
      </p:sp>
      <p:pic>
        <p:nvPicPr>
          <p:cNvPr id="15364" name="Picture 4" descr="Snowfleafacefrombottom"/>
          <p:cNvPicPr>
            <a:picLocks noChangeAspect="1" noChangeArrowheads="1"/>
          </p:cNvPicPr>
          <p:nvPr/>
        </p:nvPicPr>
        <p:blipFill>
          <a:blip r:embed="rId2" cstate="print"/>
          <a:srcRect/>
          <a:stretch>
            <a:fillRect/>
          </a:stretch>
        </p:blipFill>
        <p:spPr bwMode="auto">
          <a:xfrm>
            <a:off x="4114800" y="2895600"/>
            <a:ext cx="4624388" cy="3468688"/>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t>Hello Humans</a:t>
            </a:r>
          </a:p>
        </p:txBody>
      </p:sp>
      <p:sp>
        <p:nvSpPr>
          <p:cNvPr id="16387" name="Rectangle 3"/>
          <p:cNvSpPr>
            <a:spLocks noGrp="1" noChangeArrowheads="1"/>
          </p:cNvSpPr>
          <p:nvPr>
            <p:ph type="body" idx="1"/>
          </p:nvPr>
        </p:nvSpPr>
        <p:spPr>
          <a:xfrm>
            <a:off x="457200" y="1600200"/>
            <a:ext cx="2362200" cy="4525963"/>
          </a:xfrm>
        </p:spPr>
        <p:txBody>
          <a:bodyPr/>
          <a:lstStyle/>
          <a:p>
            <a:pPr marL="0" indent="0">
              <a:buFontTx/>
              <a:buNone/>
            </a:pPr>
            <a:r>
              <a:rPr lang="en-US" sz="2800" i="1" u="sng"/>
              <a:t>My Name is Achorutes nivicola</a:t>
            </a:r>
            <a:r>
              <a:rPr lang="en-US" sz="2800"/>
              <a:t>. I am a member of the Collembola order of arthropods.</a:t>
            </a:r>
          </a:p>
          <a:p>
            <a:pPr marL="0" indent="0">
              <a:buFontTx/>
              <a:buNone/>
            </a:pPr>
            <a:r>
              <a:rPr lang="en-US" sz="2800"/>
              <a:t>What is an arthropod?</a:t>
            </a:r>
          </a:p>
          <a:p>
            <a:pPr marL="0" indent="0"/>
            <a:endParaRPr lang="en-US" sz="2800"/>
          </a:p>
        </p:txBody>
      </p:sp>
      <p:pic>
        <p:nvPicPr>
          <p:cNvPr id="16388" name="Picture 4" descr="Snowfleafacefrombottom"/>
          <p:cNvPicPr>
            <a:picLocks noChangeAspect="1" noChangeArrowheads="1"/>
          </p:cNvPicPr>
          <p:nvPr/>
        </p:nvPicPr>
        <p:blipFill>
          <a:blip r:embed="rId2" cstate="print"/>
          <a:srcRect/>
          <a:stretch>
            <a:fillRect/>
          </a:stretch>
        </p:blipFill>
        <p:spPr bwMode="auto">
          <a:xfrm rot="-43200000">
            <a:off x="2971800" y="1295400"/>
            <a:ext cx="5895975" cy="4422775"/>
          </a:xfrm>
          <a:prstGeom prst="rect">
            <a:avLst/>
          </a:prstGeom>
          <a:noFill/>
        </p:spPr>
      </p:pic>
      <p:sp>
        <p:nvSpPr>
          <p:cNvPr id="16389" name="Text Box 5"/>
          <p:cNvSpPr txBox="1">
            <a:spLocks noChangeArrowheads="1"/>
          </p:cNvSpPr>
          <p:nvPr/>
        </p:nvSpPr>
        <p:spPr bwMode="auto">
          <a:xfrm>
            <a:off x="3276600" y="5791200"/>
            <a:ext cx="5486400" cy="366713"/>
          </a:xfrm>
          <a:prstGeom prst="rect">
            <a:avLst/>
          </a:prstGeom>
          <a:noFill/>
          <a:ln w="9525">
            <a:noFill/>
            <a:miter lim="800000"/>
            <a:headEnd/>
            <a:tailEnd/>
          </a:ln>
          <a:effectLst/>
        </p:spPr>
        <p:txBody>
          <a:bodyPr>
            <a:spAutoFit/>
          </a:bodyPr>
          <a:lstStyle/>
          <a:p>
            <a:pPr>
              <a:spcBef>
                <a:spcPct val="50000"/>
              </a:spcBef>
            </a:pPr>
            <a:r>
              <a:rPr lang="en-US"/>
              <a:t>A view of the top of my head.</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t>How Did I Get Here?</a:t>
            </a:r>
          </a:p>
        </p:txBody>
      </p:sp>
      <p:sp>
        <p:nvSpPr>
          <p:cNvPr id="17411" name="Rectangle 3"/>
          <p:cNvSpPr>
            <a:spLocks noGrp="1" noChangeArrowheads="1"/>
          </p:cNvSpPr>
          <p:nvPr>
            <p:ph type="body" idx="1"/>
          </p:nvPr>
        </p:nvSpPr>
        <p:spPr/>
        <p:txBody>
          <a:bodyPr/>
          <a:lstStyle/>
          <a:p>
            <a:r>
              <a:rPr lang="en-US" sz="2800"/>
              <a:t>I was hopping around on top of the snow the other day, enjoying the bright spring sun under my sugar maple tree, playing with all my friends, when suddenly, Whoosh, something seemed to sweep me into the air. Next thing I know, I was dropped into a bottle of alcohol. Then, I was glued onto a piece of steel, coated in gold, and bombarded with electrons. Now some people are looking at me and taking photographs!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t>I Am A Springtail.</a:t>
            </a:r>
          </a:p>
        </p:txBody>
      </p:sp>
      <p:pic>
        <p:nvPicPr>
          <p:cNvPr id="18436" name="Picture 4" descr="Snowflea on its back5207"/>
          <p:cNvPicPr>
            <a:picLocks noChangeAspect="1" noChangeArrowheads="1"/>
          </p:cNvPicPr>
          <p:nvPr>
            <p:ph type="body" idx="1"/>
          </p:nvPr>
        </p:nvPicPr>
        <p:blipFill>
          <a:blip r:embed="rId2" cstate="print"/>
          <a:srcRect/>
          <a:stretch>
            <a:fillRect/>
          </a:stretch>
        </p:blipFill>
        <p:spPr>
          <a:xfrm>
            <a:off x="2971800" y="1981200"/>
            <a:ext cx="5895975" cy="4422775"/>
          </a:xfrm>
          <a:noFill/>
          <a:ln/>
        </p:spPr>
      </p:pic>
      <p:pic>
        <p:nvPicPr>
          <p:cNvPr id="18437" name="Picture 5" descr="SnowfleaTail5207closeup"/>
          <p:cNvPicPr>
            <a:picLocks noChangeAspect="1" noChangeArrowheads="1"/>
          </p:cNvPicPr>
          <p:nvPr/>
        </p:nvPicPr>
        <p:blipFill>
          <a:blip r:embed="rId3" cstate="print"/>
          <a:srcRect/>
          <a:stretch>
            <a:fillRect/>
          </a:stretch>
        </p:blipFill>
        <p:spPr bwMode="auto">
          <a:xfrm>
            <a:off x="304800" y="1219200"/>
            <a:ext cx="3481388" cy="2611438"/>
          </a:xfrm>
          <a:prstGeom prst="rect">
            <a:avLst/>
          </a:prstGeom>
          <a:noFill/>
        </p:spPr>
      </p:pic>
      <p:sp>
        <p:nvSpPr>
          <p:cNvPr id="18438" name="Text Box 6"/>
          <p:cNvSpPr txBox="1">
            <a:spLocks noChangeArrowheads="1"/>
          </p:cNvSpPr>
          <p:nvPr/>
        </p:nvSpPr>
        <p:spPr bwMode="auto">
          <a:xfrm>
            <a:off x="381000" y="4114800"/>
            <a:ext cx="2362200" cy="1878013"/>
          </a:xfrm>
          <a:prstGeom prst="rect">
            <a:avLst/>
          </a:prstGeom>
          <a:noFill/>
          <a:ln w="9525">
            <a:noFill/>
            <a:miter lim="800000"/>
            <a:headEnd/>
            <a:tailEnd/>
          </a:ln>
          <a:effectLst/>
        </p:spPr>
        <p:txBody>
          <a:bodyPr>
            <a:spAutoFit/>
          </a:bodyPr>
          <a:lstStyle/>
          <a:p>
            <a:pPr>
              <a:spcBef>
                <a:spcPct val="50000"/>
              </a:spcBef>
            </a:pPr>
            <a:r>
              <a:rPr lang="en-US"/>
              <a:t>I have legs, much like a lobster’s. How many do I have?</a:t>
            </a:r>
          </a:p>
          <a:p>
            <a:pPr>
              <a:spcBef>
                <a:spcPct val="50000"/>
              </a:spcBef>
            </a:pPr>
            <a:r>
              <a:rPr lang="en-US"/>
              <a:t>I hop around on my tail, which is sort of like a shrimp’s tail.</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sz="4000"/>
              <a:t>What Do You Think I’m Holding?</a:t>
            </a:r>
          </a:p>
        </p:txBody>
      </p:sp>
      <p:sp>
        <p:nvSpPr>
          <p:cNvPr id="19459" name="Rectangle 3"/>
          <p:cNvSpPr>
            <a:spLocks noGrp="1" noChangeArrowheads="1"/>
          </p:cNvSpPr>
          <p:nvPr>
            <p:ph type="body" idx="1"/>
          </p:nvPr>
        </p:nvSpPr>
        <p:spPr>
          <a:xfrm>
            <a:off x="228600" y="1600200"/>
            <a:ext cx="2590800" cy="4525963"/>
          </a:xfrm>
        </p:spPr>
        <p:txBody>
          <a:bodyPr/>
          <a:lstStyle/>
          <a:p>
            <a:pPr marL="0" indent="0">
              <a:lnSpc>
                <a:spcPct val="90000"/>
              </a:lnSpc>
              <a:buFontTx/>
              <a:buNone/>
            </a:pPr>
            <a:r>
              <a:rPr lang="en-US" sz="2800"/>
              <a:t>When the humans looked closely at me, they seemed surprised. They didn’t know I was holding something very precious!</a:t>
            </a:r>
          </a:p>
        </p:txBody>
      </p:sp>
      <p:pic>
        <p:nvPicPr>
          <p:cNvPr id="19460" name="Picture 4" descr="Snowfleaholdingegg5207inblue"/>
          <p:cNvPicPr>
            <a:picLocks noChangeAspect="1" noChangeArrowheads="1"/>
          </p:cNvPicPr>
          <p:nvPr/>
        </p:nvPicPr>
        <p:blipFill>
          <a:blip r:embed="rId2" cstate="print"/>
          <a:srcRect/>
          <a:stretch>
            <a:fillRect/>
          </a:stretch>
        </p:blipFill>
        <p:spPr bwMode="auto">
          <a:xfrm>
            <a:off x="2895600" y="1524000"/>
            <a:ext cx="5895975" cy="4422775"/>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t>Here’s A Closeup of The Thing</a:t>
            </a:r>
          </a:p>
        </p:txBody>
      </p:sp>
      <p:pic>
        <p:nvPicPr>
          <p:cNvPr id="20484" name="Picture 4" descr="SnowFleaEgg orAirSack5207"/>
          <p:cNvPicPr>
            <a:picLocks noChangeAspect="1" noChangeArrowheads="1"/>
          </p:cNvPicPr>
          <p:nvPr>
            <p:ph type="body" idx="1"/>
          </p:nvPr>
        </p:nvPicPr>
        <p:blipFill>
          <a:blip r:embed="rId2" cstate="print"/>
          <a:srcRect/>
          <a:stretch>
            <a:fillRect/>
          </a:stretch>
        </p:blipFill>
        <p:spPr>
          <a:xfrm>
            <a:off x="2667000" y="1600200"/>
            <a:ext cx="5895975" cy="4422775"/>
          </a:xfrm>
          <a:noFill/>
          <a:ln/>
        </p:spPr>
      </p:pic>
      <p:sp>
        <p:nvSpPr>
          <p:cNvPr id="20485" name="Text Box 5"/>
          <p:cNvSpPr txBox="1">
            <a:spLocks noChangeArrowheads="1"/>
          </p:cNvSpPr>
          <p:nvPr/>
        </p:nvSpPr>
        <p:spPr bwMode="auto">
          <a:xfrm>
            <a:off x="533400" y="1524000"/>
            <a:ext cx="1828800" cy="4359275"/>
          </a:xfrm>
          <a:prstGeom prst="rect">
            <a:avLst/>
          </a:prstGeom>
          <a:noFill/>
          <a:ln w="9525">
            <a:noFill/>
            <a:miter lim="800000"/>
            <a:headEnd/>
            <a:tailEnd/>
          </a:ln>
          <a:effectLst/>
        </p:spPr>
        <p:txBody>
          <a:bodyPr>
            <a:spAutoFit/>
          </a:bodyPr>
          <a:lstStyle/>
          <a:p>
            <a:pPr>
              <a:spcBef>
                <a:spcPct val="50000"/>
              </a:spcBef>
            </a:pPr>
            <a:r>
              <a:rPr lang="en-US" sz="2000"/>
              <a:t>Clue:</a:t>
            </a:r>
          </a:p>
          <a:p>
            <a:pPr>
              <a:spcBef>
                <a:spcPct val="50000"/>
              </a:spcBef>
            </a:pPr>
            <a:r>
              <a:rPr lang="en-US" sz="2000"/>
              <a:t>Why would I and all the other snow fleas hop around madly on a warm spring day?</a:t>
            </a:r>
          </a:p>
          <a:p>
            <a:pPr>
              <a:spcBef>
                <a:spcPct val="50000"/>
              </a:spcBef>
            </a:pPr>
            <a:r>
              <a:rPr lang="en-US" sz="2000"/>
              <a:t>Why, even as I’m dying, would I bravely clutch this thing.</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t>What Do I Eat?</a:t>
            </a:r>
          </a:p>
        </p:txBody>
      </p:sp>
      <p:pic>
        <p:nvPicPr>
          <p:cNvPr id="21508" name="Picture 4" descr="Snowfleamouth5207"/>
          <p:cNvPicPr>
            <a:picLocks noChangeAspect="1" noChangeArrowheads="1"/>
          </p:cNvPicPr>
          <p:nvPr>
            <p:ph type="body" idx="1"/>
          </p:nvPr>
        </p:nvPicPr>
        <p:blipFill>
          <a:blip r:embed="rId2" cstate="print"/>
          <a:srcRect/>
          <a:stretch>
            <a:fillRect/>
          </a:stretch>
        </p:blipFill>
        <p:spPr>
          <a:xfrm>
            <a:off x="2971800" y="1447800"/>
            <a:ext cx="5895975" cy="4422775"/>
          </a:xfrm>
          <a:noFill/>
          <a:ln/>
        </p:spPr>
      </p:pic>
      <p:pic>
        <p:nvPicPr>
          <p:cNvPr id="21509" name="Picture 5" descr="PosterChildPortrait5207"/>
          <p:cNvPicPr>
            <a:picLocks noChangeAspect="1" noChangeArrowheads="1"/>
          </p:cNvPicPr>
          <p:nvPr/>
        </p:nvPicPr>
        <p:blipFill>
          <a:blip r:embed="rId3" cstate="print">
            <a:clrChange>
              <a:clrFrom>
                <a:srgbClr val="4B4B4B"/>
              </a:clrFrom>
              <a:clrTo>
                <a:srgbClr val="4B4B4B">
                  <a:alpha val="0"/>
                </a:srgbClr>
              </a:clrTo>
            </a:clrChange>
          </a:blip>
          <a:srcRect/>
          <a:stretch>
            <a:fillRect/>
          </a:stretch>
        </p:blipFill>
        <p:spPr bwMode="auto">
          <a:xfrm>
            <a:off x="457200" y="1447800"/>
            <a:ext cx="2619375" cy="1903413"/>
          </a:xfrm>
          <a:prstGeom prst="rect">
            <a:avLst/>
          </a:prstGeom>
          <a:noFill/>
          <a:ln w="57150">
            <a:solidFill>
              <a:srgbClr val="000000"/>
            </a:solidFill>
            <a:miter lim="800000"/>
            <a:headEnd/>
            <a:tailEnd/>
          </a:ln>
        </p:spPr>
      </p:pic>
      <p:sp>
        <p:nvSpPr>
          <p:cNvPr id="21510" name="Text Box 6"/>
          <p:cNvSpPr txBox="1">
            <a:spLocks noChangeArrowheads="1"/>
          </p:cNvSpPr>
          <p:nvPr/>
        </p:nvSpPr>
        <p:spPr bwMode="auto">
          <a:xfrm>
            <a:off x="533400" y="3733800"/>
            <a:ext cx="2133600" cy="641350"/>
          </a:xfrm>
          <a:prstGeom prst="rect">
            <a:avLst/>
          </a:prstGeom>
          <a:noFill/>
          <a:ln w="9525">
            <a:noFill/>
            <a:miter lim="800000"/>
            <a:headEnd/>
            <a:tailEnd/>
          </a:ln>
          <a:effectLst/>
        </p:spPr>
        <p:txBody>
          <a:bodyPr>
            <a:spAutoFit/>
          </a:bodyPr>
          <a:lstStyle/>
          <a:p>
            <a:pPr>
              <a:spcBef>
                <a:spcPct val="50000"/>
              </a:spcBef>
            </a:pPr>
            <a:r>
              <a:rPr lang="en-US"/>
              <a:t>Do I need teeth for this job?</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t>How Do I Find My Food?</a:t>
            </a:r>
          </a:p>
        </p:txBody>
      </p:sp>
      <p:pic>
        <p:nvPicPr>
          <p:cNvPr id="22532" name="Picture 4" descr="PosterChildPortrait5207"/>
          <p:cNvPicPr>
            <a:picLocks noChangeAspect="1" noChangeArrowheads="1"/>
          </p:cNvPicPr>
          <p:nvPr>
            <p:ph type="body" idx="1"/>
          </p:nvPr>
        </p:nvPicPr>
        <p:blipFill>
          <a:blip r:embed="rId2" cstate="print">
            <a:clrChange>
              <a:clrFrom>
                <a:srgbClr val="4B4B4B"/>
              </a:clrFrom>
              <a:clrTo>
                <a:srgbClr val="4B4B4B">
                  <a:alpha val="0"/>
                </a:srgbClr>
              </a:clrTo>
            </a:clrChange>
          </a:blip>
          <a:srcRect/>
          <a:stretch>
            <a:fillRect/>
          </a:stretch>
        </p:blipFill>
        <p:spPr>
          <a:xfrm>
            <a:off x="381000" y="1524000"/>
            <a:ext cx="2490788" cy="1868488"/>
          </a:xfrm>
          <a:noFill/>
          <a:ln w="57150">
            <a:solidFill>
              <a:srgbClr val="000000"/>
            </a:solidFill>
          </a:ln>
        </p:spPr>
      </p:pic>
      <p:pic>
        <p:nvPicPr>
          <p:cNvPr id="22533" name="Picture 5" descr="Snowfleamouthfeeler5207"/>
          <p:cNvPicPr>
            <a:picLocks noChangeAspect="1" noChangeArrowheads="1"/>
          </p:cNvPicPr>
          <p:nvPr/>
        </p:nvPicPr>
        <p:blipFill>
          <a:blip r:embed="rId3" cstate="print"/>
          <a:srcRect/>
          <a:stretch>
            <a:fillRect/>
          </a:stretch>
        </p:blipFill>
        <p:spPr bwMode="auto">
          <a:xfrm>
            <a:off x="3048000" y="1371600"/>
            <a:ext cx="5895975" cy="4422775"/>
          </a:xfrm>
          <a:prstGeom prst="rect">
            <a:avLst/>
          </a:prstGeom>
          <a:noFill/>
        </p:spPr>
      </p:pic>
      <p:sp>
        <p:nvSpPr>
          <p:cNvPr id="22534" name="Text Box 6"/>
          <p:cNvSpPr txBox="1">
            <a:spLocks noChangeArrowheads="1"/>
          </p:cNvSpPr>
          <p:nvPr/>
        </p:nvSpPr>
        <p:spPr bwMode="auto">
          <a:xfrm>
            <a:off x="685800" y="3733800"/>
            <a:ext cx="2057400" cy="1328738"/>
          </a:xfrm>
          <a:prstGeom prst="rect">
            <a:avLst/>
          </a:prstGeom>
          <a:noFill/>
          <a:ln w="9525">
            <a:noFill/>
            <a:miter lim="800000"/>
            <a:headEnd/>
            <a:tailEnd/>
          </a:ln>
          <a:effectLst/>
        </p:spPr>
        <p:txBody>
          <a:bodyPr>
            <a:spAutoFit/>
          </a:bodyPr>
          <a:lstStyle/>
          <a:p>
            <a:pPr>
              <a:spcBef>
                <a:spcPct val="50000"/>
              </a:spcBef>
            </a:pPr>
            <a:r>
              <a:rPr lang="en-US"/>
              <a:t>What good is this thing?</a:t>
            </a:r>
          </a:p>
          <a:p>
            <a:pPr>
              <a:spcBef>
                <a:spcPct val="50000"/>
              </a:spcBef>
            </a:pPr>
            <a:r>
              <a:rPr lang="en-US"/>
              <a:t>How do you like my hairs?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t>My Eyes Each have 8 Lenses</a:t>
            </a:r>
          </a:p>
        </p:txBody>
      </p:sp>
      <p:sp>
        <p:nvSpPr>
          <p:cNvPr id="12291" name="Rectangle 3"/>
          <p:cNvSpPr>
            <a:spLocks noGrp="1" noChangeArrowheads="1"/>
          </p:cNvSpPr>
          <p:nvPr>
            <p:ph type="body" idx="1"/>
          </p:nvPr>
        </p:nvSpPr>
        <p:spPr>
          <a:xfrm>
            <a:off x="228600" y="1600200"/>
            <a:ext cx="2057400" cy="4525963"/>
          </a:xfrm>
        </p:spPr>
        <p:txBody>
          <a:bodyPr/>
          <a:lstStyle/>
          <a:p>
            <a:pPr marL="0" indent="0">
              <a:buFontTx/>
              <a:buNone/>
            </a:pPr>
            <a:r>
              <a:rPr lang="en-US" sz="2400"/>
              <a:t>I see you!</a:t>
            </a:r>
          </a:p>
          <a:p>
            <a:pPr marL="0" indent="0">
              <a:buFontTx/>
              <a:buNone/>
            </a:pPr>
            <a:r>
              <a:rPr lang="en-US" sz="2400"/>
              <a:t>What other animals have 8 lenses per eye?</a:t>
            </a:r>
          </a:p>
          <a:p>
            <a:pPr marL="0" indent="0">
              <a:buFontTx/>
              <a:buNone/>
            </a:pPr>
            <a:r>
              <a:rPr lang="en-US" sz="2400"/>
              <a:t>How many do you have?</a:t>
            </a:r>
          </a:p>
        </p:txBody>
      </p:sp>
      <p:pic>
        <p:nvPicPr>
          <p:cNvPr id="12292" name="Picture 4" descr="Closeupofeye5207"/>
          <p:cNvPicPr>
            <a:picLocks noChangeAspect="1" noChangeArrowheads="1"/>
          </p:cNvPicPr>
          <p:nvPr/>
        </p:nvPicPr>
        <p:blipFill>
          <a:blip r:embed="rId2" cstate="print"/>
          <a:srcRect/>
          <a:stretch>
            <a:fillRect/>
          </a:stretch>
        </p:blipFill>
        <p:spPr bwMode="auto">
          <a:xfrm>
            <a:off x="2057400" y="1295400"/>
            <a:ext cx="6757988" cy="5068888"/>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98</TotalTime>
  <Words>362</Words>
  <Application>Microsoft Office PowerPoint</Application>
  <PresentationFormat>On-screen Show (4:3)</PresentationFormat>
  <Paragraphs>31</Paragraphs>
  <Slides>12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Times New Roman</vt:lpstr>
      <vt:lpstr>Default Design</vt:lpstr>
      <vt:lpstr>Snow Flea, 2 mm Maple Neighbor</vt:lpstr>
      <vt:lpstr>Hello Humans</vt:lpstr>
      <vt:lpstr>How Did I Get Here?</vt:lpstr>
      <vt:lpstr>I Am A Springtail.</vt:lpstr>
      <vt:lpstr>What Do You Think I’m Holding?</vt:lpstr>
      <vt:lpstr>Here’s A Closeup of The Thing</vt:lpstr>
      <vt:lpstr>What Do I Eat?</vt:lpstr>
      <vt:lpstr>How Do I Find My Food?</vt:lpstr>
      <vt:lpstr>My Eyes Each have 8 Lenses</vt:lpstr>
      <vt:lpstr>My Skin is Unique</vt:lpstr>
      <vt:lpstr>Slater’s Question</vt:lpstr>
      <vt:lpstr>Slide 12</vt:lpstr>
    </vt:vector>
  </TitlesOfParts>
  <Company>Rudy and Monty Reinvented 2006</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Vessel Element Bundle, 342x</dc:title>
  <dc:creator>Martha Carlson</dc:creator>
  <cp:lastModifiedBy>martha</cp:lastModifiedBy>
  <cp:revision>4</cp:revision>
  <dcterms:created xsi:type="dcterms:W3CDTF">2007-11-06T22:03:42Z</dcterms:created>
  <dcterms:modified xsi:type="dcterms:W3CDTF">2012-09-27T13:12:42Z</dcterms:modified>
</cp:coreProperties>
</file>