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4" r:id="rId3"/>
    <p:sldId id="265" r:id="rId4"/>
    <p:sldId id="257" r:id="rId5"/>
    <p:sldId id="259" r:id="rId6"/>
    <p:sldId id="273" r:id="rId7"/>
    <p:sldId id="274" r:id="rId8"/>
    <p:sldId id="260" r:id="rId9"/>
    <p:sldId id="262" r:id="rId10"/>
    <p:sldId id="269" r:id="rId11"/>
    <p:sldId id="266" r:id="rId12"/>
    <p:sldId id="275" r:id="rId13"/>
    <p:sldId id="268"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DD3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6" d="100"/>
          <a:sy n="106" d="100"/>
        </p:scale>
        <p:origin x="-1128" y="-90"/>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9944B9-8E59-4966-9E94-F7661C093568}" type="datetimeFigureOut">
              <a:rPr lang="en-US" smtClean="0"/>
              <a:pPr/>
              <a:t>3/28/2012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B55620-F7EA-492A-846E-F36A8D9CD8D4}" type="slidenum">
              <a:rPr lang="en-US" smtClean="0"/>
              <a:pPr/>
              <a:t>‹#›</a:t>
            </a:fld>
            <a:endParaRPr lang="en-US"/>
          </a:p>
        </p:txBody>
      </p:sp>
    </p:spTree>
    <p:extLst>
      <p:ext uri="{BB962C8B-B14F-4D97-AF65-F5344CB8AC3E}">
        <p14:creationId xmlns:p14="http://schemas.microsoft.com/office/powerpoint/2010/main" xmlns="" val="3928710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9944B9-8E59-4966-9E94-F7661C093568}" type="datetimeFigureOut">
              <a:rPr lang="en-US" smtClean="0"/>
              <a:pPr/>
              <a:t>3/28/2012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B55620-F7EA-492A-846E-F36A8D9CD8D4}" type="slidenum">
              <a:rPr lang="en-US" smtClean="0"/>
              <a:pPr/>
              <a:t>‹#›</a:t>
            </a:fld>
            <a:endParaRPr lang="en-US"/>
          </a:p>
        </p:txBody>
      </p:sp>
    </p:spTree>
    <p:extLst>
      <p:ext uri="{BB962C8B-B14F-4D97-AF65-F5344CB8AC3E}">
        <p14:creationId xmlns:p14="http://schemas.microsoft.com/office/powerpoint/2010/main" xmlns="" val="2547012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9944B9-8E59-4966-9E94-F7661C093568}" type="datetimeFigureOut">
              <a:rPr lang="en-US" smtClean="0"/>
              <a:pPr/>
              <a:t>3/28/2012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B55620-F7EA-492A-846E-F36A8D9CD8D4}" type="slidenum">
              <a:rPr lang="en-US" smtClean="0"/>
              <a:pPr/>
              <a:t>‹#›</a:t>
            </a:fld>
            <a:endParaRPr lang="en-US"/>
          </a:p>
        </p:txBody>
      </p:sp>
    </p:spTree>
    <p:extLst>
      <p:ext uri="{BB962C8B-B14F-4D97-AF65-F5344CB8AC3E}">
        <p14:creationId xmlns:p14="http://schemas.microsoft.com/office/powerpoint/2010/main" xmlns="" val="2911683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9944B9-8E59-4966-9E94-F7661C093568}" type="datetimeFigureOut">
              <a:rPr lang="en-US" smtClean="0"/>
              <a:pPr/>
              <a:t>3/28/2012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B55620-F7EA-492A-846E-F36A8D9CD8D4}" type="slidenum">
              <a:rPr lang="en-US" smtClean="0"/>
              <a:pPr/>
              <a:t>‹#›</a:t>
            </a:fld>
            <a:endParaRPr lang="en-US"/>
          </a:p>
        </p:txBody>
      </p:sp>
    </p:spTree>
    <p:extLst>
      <p:ext uri="{BB962C8B-B14F-4D97-AF65-F5344CB8AC3E}">
        <p14:creationId xmlns:p14="http://schemas.microsoft.com/office/powerpoint/2010/main" xmlns="" val="3527309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9944B9-8E59-4966-9E94-F7661C093568}" type="datetimeFigureOut">
              <a:rPr lang="en-US" smtClean="0"/>
              <a:pPr/>
              <a:t>3/28/2012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B55620-F7EA-492A-846E-F36A8D9CD8D4}" type="slidenum">
              <a:rPr lang="en-US" smtClean="0"/>
              <a:pPr/>
              <a:t>‹#›</a:t>
            </a:fld>
            <a:endParaRPr lang="en-US"/>
          </a:p>
        </p:txBody>
      </p:sp>
    </p:spTree>
    <p:extLst>
      <p:ext uri="{BB962C8B-B14F-4D97-AF65-F5344CB8AC3E}">
        <p14:creationId xmlns:p14="http://schemas.microsoft.com/office/powerpoint/2010/main" xmlns="" val="2005310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9944B9-8E59-4966-9E94-F7661C093568}" type="datetimeFigureOut">
              <a:rPr lang="en-US" smtClean="0"/>
              <a:pPr/>
              <a:t>3/28/2012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B55620-F7EA-492A-846E-F36A8D9CD8D4}" type="slidenum">
              <a:rPr lang="en-US" smtClean="0"/>
              <a:pPr/>
              <a:t>‹#›</a:t>
            </a:fld>
            <a:endParaRPr lang="en-US"/>
          </a:p>
        </p:txBody>
      </p:sp>
    </p:spTree>
    <p:extLst>
      <p:ext uri="{BB962C8B-B14F-4D97-AF65-F5344CB8AC3E}">
        <p14:creationId xmlns:p14="http://schemas.microsoft.com/office/powerpoint/2010/main" xmlns="" val="584307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9944B9-8E59-4966-9E94-F7661C093568}" type="datetimeFigureOut">
              <a:rPr lang="en-US" smtClean="0"/>
              <a:pPr/>
              <a:t>3/28/2012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B55620-F7EA-492A-846E-F36A8D9CD8D4}" type="slidenum">
              <a:rPr lang="en-US" smtClean="0"/>
              <a:pPr/>
              <a:t>‹#›</a:t>
            </a:fld>
            <a:endParaRPr lang="en-US"/>
          </a:p>
        </p:txBody>
      </p:sp>
    </p:spTree>
    <p:extLst>
      <p:ext uri="{BB962C8B-B14F-4D97-AF65-F5344CB8AC3E}">
        <p14:creationId xmlns:p14="http://schemas.microsoft.com/office/powerpoint/2010/main" xmlns="" val="428783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9944B9-8E59-4966-9E94-F7661C093568}" type="datetimeFigureOut">
              <a:rPr lang="en-US" smtClean="0"/>
              <a:pPr/>
              <a:t>3/28/2012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B55620-F7EA-492A-846E-F36A8D9CD8D4}" type="slidenum">
              <a:rPr lang="en-US" smtClean="0"/>
              <a:pPr/>
              <a:t>‹#›</a:t>
            </a:fld>
            <a:endParaRPr lang="en-US"/>
          </a:p>
        </p:txBody>
      </p:sp>
    </p:spTree>
    <p:extLst>
      <p:ext uri="{BB962C8B-B14F-4D97-AF65-F5344CB8AC3E}">
        <p14:creationId xmlns:p14="http://schemas.microsoft.com/office/powerpoint/2010/main" xmlns="" val="1878264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9944B9-8E59-4966-9E94-F7661C093568}" type="datetimeFigureOut">
              <a:rPr lang="en-US" smtClean="0"/>
              <a:pPr/>
              <a:t>3/28/2012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B55620-F7EA-492A-846E-F36A8D9CD8D4}" type="slidenum">
              <a:rPr lang="en-US" smtClean="0"/>
              <a:pPr/>
              <a:t>‹#›</a:t>
            </a:fld>
            <a:endParaRPr lang="en-US"/>
          </a:p>
        </p:txBody>
      </p:sp>
    </p:spTree>
    <p:extLst>
      <p:ext uri="{BB962C8B-B14F-4D97-AF65-F5344CB8AC3E}">
        <p14:creationId xmlns:p14="http://schemas.microsoft.com/office/powerpoint/2010/main" xmlns="" val="963446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9944B9-8E59-4966-9E94-F7661C093568}" type="datetimeFigureOut">
              <a:rPr lang="en-US" smtClean="0"/>
              <a:pPr/>
              <a:t>3/28/2012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B55620-F7EA-492A-846E-F36A8D9CD8D4}" type="slidenum">
              <a:rPr lang="en-US" smtClean="0"/>
              <a:pPr/>
              <a:t>‹#›</a:t>
            </a:fld>
            <a:endParaRPr lang="en-US"/>
          </a:p>
        </p:txBody>
      </p:sp>
    </p:spTree>
    <p:extLst>
      <p:ext uri="{BB962C8B-B14F-4D97-AF65-F5344CB8AC3E}">
        <p14:creationId xmlns:p14="http://schemas.microsoft.com/office/powerpoint/2010/main" xmlns="" val="2085452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9944B9-8E59-4966-9E94-F7661C093568}" type="datetimeFigureOut">
              <a:rPr lang="en-US" smtClean="0"/>
              <a:pPr/>
              <a:t>3/28/2012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B55620-F7EA-492A-846E-F36A8D9CD8D4}" type="slidenum">
              <a:rPr lang="en-US" smtClean="0"/>
              <a:pPr/>
              <a:t>‹#›</a:t>
            </a:fld>
            <a:endParaRPr lang="en-US"/>
          </a:p>
        </p:txBody>
      </p:sp>
    </p:spTree>
    <p:extLst>
      <p:ext uri="{BB962C8B-B14F-4D97-AF65-F5344CB8AC3E}">
        <p14:creationId xmlns:p14="http://schemas.microsoft.com/office/powerpoint/2010/main" xmlns="" val="135542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9944B9-8E59-4966-9E94-F7661C093568}" type="datetimeFigureOut">
              <a:rPr lang="en-US" smtClean="0"/>
              <a:pPr/>
              <a:t>3/28/2012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55620-F7EA-492A-846E-F36A8D9CD8D4}" type="slidenum">
              <a:rPr lang="en-US" smtClean="0"/>
              <a:pPr/>
              <a:t>‹#›</a:t>
            </a:fld>
            <a:endParaRPr lang="en-US"/>
          </a:p>
        </p:txBody>
      </p:sp>
    </p:spTree>
    <p:extLst>
      <p:ext uri="{BB962C8B-B14F-4D97-AF65-F5344CB8AC3E}">
        <p14:creationId xmlns:p14="http://schemas.microsoft.com/office/powerpoint/2010/main" xmlns="" val="1963769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0.jpeg"/><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jpeg"/><Relationship Id="rId4" Type="http://schemas.microsoft.com/office/2007/relationships/hdphoto" Target="../media/hdphoto1.wdp"/><Relationship Id="rId9"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onty\Desktop\Forest Watch 2010-2011\DSC0179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28600" y="152401"/>
            <a:ext cx="3276600" cy="2677656"/>
          </a:xfrm>
          <a:prstGeom prst="rect">
            <a:avLst/>
          </a:prstGeom>
          <a:solidFill>
            <a:srgbClr val="6EDD37"/>
          </a:solidFill>
        </p:spPr>
        <p:txBody>
          <a:bodyPr wrap="square" rtlCol="0">
            <a:spAutoFit/>
          </a:bodyPr>
          <a:lstStyle/>
          <a:p>
            <a:pPr algn="ctr"/>
            <a:r>
              <a:rPr lang="en-US" sz="3600" dirty="0" smtClean="0">
                <a:solidFill>
                  <a:schemeClr val="bg1"/>
                </a:solidFill>
              </a:rPr>
              <a:t>Forest Watch: 20 Years in the Public Schools</a:t>
            </a:r>
          </a:p>
          <a:p>
            <a:pPr algn="ctr"/>
            <a:r>
              <a:rPr lang="en-US" sz="2000" dirty="0" smtClean="0">
                <a:solidFill>
                  <a:schemeClr val="bg1"/>
                </a:solidFill>
              </a:rPr>
              <a:t>A New Hampshire Space Grant Consortium </a:t>
            </a:r>
          </a:p>
          <a:p>
            <a:pPr algn="ctr"/>
            <a:r>
              <a:rPr lang="en-US" sz="2000" dirty="0" smtClean="0">
                <a:solidFill>
                  <a:schemeClr val="bg1"/>
                </a:solidFill>
              </a:rPr>
              <a:t>Success Story</a:t>
            </a:r>
            <a:endParaRPr lang="en-US" sz="2000" dirty="0">
              <a:solidFill>
                <a:schemeClr val="bg1"/>
              </a:solidFill>
            </a:endParaRPr>
          </a:p>
        </p:txBody>
      </p:sp>
    </p:spTree>
    <p:extLst>
      <p:ext uri="{BB962C8B-B14F-4D97-AF65-F5344CB8AC3E}">
        <p14:creationId xmlns:p14="http://schemas.microsoft.com/office/powerpoint/2010/main" xmlns="" val="33607940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838200" y="304800"/>
            <a:ext cx="8229600" cy="1143000"/>
          </a:xfrm>
        </p:spPr>
        <p:txBody>
          <a:bodyPr/>
          <a:lstStyle/>
          <a:p>
            <a:pPr eaLnBrk="1" hangingPunct="1"/>
            <a:r>
              <a:rPr lang="en-US" dirty="0" smtClean="0">
                <a:latin typeface="Times New Roman" pitchFamily="18" charset="0"/>
              </a:rPr>
              <a:t>Why Forest Watch Works</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xmlns="" val="0"/>
              </a:ext>
            </a:extLst>
          </a:blip>
          <a:srcRect l="13674" t="18232" r="33776" b="6394"/>
          <a:stretch/>
        </p:blipFill>
        <p:spPr>
          <a:xfrm>
            <a:off x="3276600" y="1411030"/>
            <a:ext cx="1753684" cy="1886487"/>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xmlns="" val="0"/>
              </a:ext>
            </a:extLst>
          </a:blip>
          <a:srcRect l="18230" t="15918" r="19898"/>
          <a:stretch/>
        </p:blipFill>
        <p:spPr>
          <a:xfrm>
            <a:off x="5257800" y="1376196"/>
            <a:ext cx="3438525" cy="3504565"/>
          </a:xfrm>
          <a:prstGeom prst="rect">
            <a:avLst/>
          </a:prstGeom>
        </p:spPr>
      </p:pic>
      <p:sp>
        <p:nvSpPr>
          <p:cNvPr id="3" name="TextBox 2"/>
          <p:cNvSpPr txBox="1"/>
          <p:nvPr/>
        </p:nvSpPr>
        <p:spPr>
          <a:xfrm>
            <a:off x="685800" y="3726599"/>
            <a:ext cx="5181600" cy="2585323"/>
          </a:xfrm>
          <a:prstGeom prst="rect">
            <a:avLst/>
          </a:prstGeom>
          <a:noFill/>
        </p:spPr>
        <p:txBody>
          <a:bodyPr wrap="square" rtlCol="0">
            <a:spAutoFit/>
          </a:bodyPr>
          <a:lstStyle/>
          <a:p>
            <a:r>
              <a:rPr lang="en-US" dirty="0" smtClean="0">
                <a:latin typeface="Times New Roman" pitchFamily="18" charset="0"/>
                <a:cs typeface="Times New Roman" pitchFamily="18" charset="0"/>
              </a:rPr>
              <a:t>28,000 students in 20 years.</a:t>
            </a:r>
          </a:p>
          <a:p>
            <a:r>
              <a:rPr lang="en-US" dirty="0" smtClean="0">
                <a:latin typeface="Times New Roman" pitchFamily="18" charset="0"/>
                <a:cs typeface="Times New Roman" pitchFamily="18" charset="0"/>
              </a:rPr>
              <a:t>Teachers can incorporate modules into required curriculum.</a:t>
            </a:r>
          </a:p>
          <a:p>
            <a:r>
              <a:rPr lang="en-US" dirty="0" smtClean="0">
                <a:latin typeface="Times New Roman" pitchFamily="18" charset="0"/>
                <a:cs typeface="Times New Roman" pitchFamily="18" charset="0"/>
              </a:rPr>
              <a:t>A teacher’s talents and skill come to bear.</a:t>
            </a:r>
          </a:p>
          <a:p>
            <a:r>
              <a:rPr lang="en-US" dirty="0" smtClean="0">
                <a:latin typeface="Times New Roman" pitchFamily="18" charset="0"/>
                <a:cs typeface="Times New Roman" pitchFamily="18" charset="0"/>
              </a:rPr>
              <a:t>Timing is flexible.</a:t>
            </a:r>
          </a:p>
          <a:p>
            <a:r>
              <a:rPr lang="en-US" dirty="0" smtClean="0">
                <a:latin typeface="Times New Roman" pitchFamily="18" charset="0"/>
                <a:cs typeface="Times New Roman" pitchFamily="18" charset="0"/>
              </a:rPr>
              <a:t>The tree is in the school yard.</a:t>
            </a:r>
          </a:p>
          <a:p>
            <a:r>
              <a:rPr lang="en-US" dirty="0" smtClean="0">
                <a:latin typeface="Times New Roman" pitchFamily="18" charset="0"/>
                <a:cs typeface="Times New Roman" pitchFamily="18" charset="0"/>
              </a:rPr>
              <a:t>Little or no costs.</a:t>
            </a:r>
          </a:p>
          <a:p>
            <a:r>
              <a:rPr lang="en-US" dirty="0" smtClean="0">
                <a:latin typeface="Times New Roman" pitchFamily="18" charset="0"/>
                <a:cs typeface="Times New Roman" pitchFamily="18" charset="0"/>
              </a:rPr>
              <a:t>Supportive training and staffing.</a:t>
            </a:r>
          </a:p>
          <a:p>
            <a:r>
              <a:rPr lang="en-US" dirty="0" smtClean="0">
                <a:latin typeface="Times New Roman" pitchFamily="18" charset="0"/>
                <a:cs typeface="Times New Roman" pitchFamily="18" charset="0"/>
              </a:rPr>
              <a:t>Web site resources.</a:t>
            </a:r>
          </a:p>
        </p:txBody>
      </p:sp>
      <p:pic>
        <p:nvPicPr>
          <p:cNvPr id="10" name="Picture 3" descr="C:\Users\Monty\Desktop\Monty\Monitoring Forest Health Lab TA\DSC01093.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5554" y="1567399"/>
            <a:ext cx="2762250" cy="2071688"/>
          </a:xfrm>
          <a:prstGeom prst="rect">
            <a:avLst/>
          </a:prstGeom>
          <a:noFill/>
          <a:ln>
            <a:solidFill>
              <a:schemeClr val="folHlink"/>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532547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62000" y="1371600"/>
            <a:ext cx="3352800" cy="2514600"/>
          </a:xfrm>
          <a:prstGeom prst="rect">
            <a:avLst/>
          </a:prstGeom>
          <a:ln>
            <a:solidFill>
              <a:schemeClr val="folHlink"/>
            </a:solidFill>
          </a:ln>
        </p:spPr>
      </p:pic>
      <p:sp>
        <p:nvSpPr>
          <p:cNvPr id="4" name="TextBox 3"/>
          <p:cNvSpPr txBox="1"/>
          <p:nvPr/>
        </p:nvSpPr>
        <p:spPr>
          <a:xfrm>
            <a:off x="1143000" y="609600"/>
            <a:ext cx="6096000" cy="646331"/>
          </a:xfrm>
          <a:prstGeom prst="rect">
            <a:avLst/>
          </a:prstGeom>
          <a:noFill/>
        </p:spPr>
        <p:txBody>
          <a:bodyPr wrap="square" rtlCol="0">
            <a:spAutoFit/>
          </a:bodyPr>
          <a:lstStyle/>
          <a:p>
            <a:r>
              <a:rPr lang="en-US" sz="3600" dirty="0" smtClean="0">
                <a:latin typeface="Times New Roman" pitchFamily="18" charset="0"/>
                <a:cs typeface="Times New Roman" pitchFamily="18" charset="0"/>
              </a:rPr>
              <a:t>What’s Next for Forest Watch?</a:t>
            </a:r>
            <a:endParaRPr lang="en-US" sz="3600" dirty="0">
              <a:latin typeface="Times New Roman" pitchFamily="18" charset="0"/>
              <a:cs typeface="Times New Roman"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1000" y="4187890"/>
            <a:ext cx="2362200" cy="2226374"/>
          </a:xfrm>
          <a:prstGeom prst="rect">
            <a:avLst/>
          </a:prstGeom>
          <a:ln>
            <a:solidFill>
              <a:schemeClr val="tx1"/>
            </a:solidFill>
          </a:ln>
        </p:spPr>
      </p:pic>
      <p:pic>
        <p:nvPicPr>
          <p:cNvPr id="6" name="Picture 5" descr="DSC00600"/>
          <p:cNvPicPr>
            <a:picLocks noChangeAspect="1" noChangeArrowheads="1"/>
          </p:cNvPicPr>
          <p:nvPr/>
        </p:nvPicPr>
        <p:blipFill>
          <a:blip r:embed="rId4" cstate="print"/>
          <a:srcRect/>
          <a:stretch>
            <a:fillRect/>
          </a:stretch>
        </p:blipFill>
        <p:spPr bwMode="auto">
          <a:xfrm>
            <a:off x="5562600" y="4129819"/>
            <a:ext cx="3004457" cy="2253343"/>
          </a:xfrm>
          <a:prstGeom prst="rect">
            <a:avLst/>
          </a:prstGeom>
          <a:noFill/>
          <a:ln w="9525">
            <a:noFill/>
            <a:miter lim="800000"/>
            <a:headEnd/>
            <a:tailEnd/>
          </a:ln>
        </p:spPr>
      </p:pic>
      <p:pic>
        <p:nvPicPr>
          <p:cNvPr id="7" name="Picture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572000" y="1371600"/>
            <a:ext cx="3454400" cy="2590800"/>
          </a:xfrm>
          <a:prstGeom prst="rect">
            <a:avLst/>
          </a:prstGeom>
        </p:spPr>
      </p:pic>
      <p:sp>
        <p:nvSpPr>
          <p:cNvPr id="8" name="TextBox 7"/>
          <p:cNvSpPr txBox="1"/>
          <p:nvPr/>
        </p:nvSpPr>
        <p:spPr>
          <a:xfrm>
            <a:off x="2895600" y="4008415"/>
            <a:ext cx="2438400" cy="2585323"/>
          </a:xfrm>
          <a:prstGeom prst="rect">
            <a:avLst/>
          </a:prstGeom>
          <a:noFill/>
        </p:spPr>
        <p:txBody>
          <a:bodyPr wrap="square" rtlCol="0">
            <a:spAutoFit/>
          </a:bodyPr>
          <a:lstStyle/>
          <a:p>
            <a:r>
              <a:rPr lang="en-US" i="1" dirty="0" smtClean="0">
                <a:latin typeface="Times New Roman" pitchFamily="18" charset="0"/>
                <a:cs typeface="Times New Roman" pitchFamily="18" charset="0"/>
              </a:rPr>
              <a:t>New technologies?</a:t>
            </a:r>
          </a:p>
          <a:p>
            <a:r>
              <a:rPr lang="en-US" i="1" dirty="0" smtClean="0">
                <a:latin typeface="Times New Roman" pitchFamily="18" charset="0"/>
                <a:cs typeface="Times New Roman" pitchFamily="18" charset="0"/>
              </a:rPr>
              <a:t>New pollutants?</a:t>
            </a:r>
          </a:p>
          <a:p>
            <a:r>
              <a:rPr lang="en-US" i="1" dirty="0" smtClean="0">
                <a:latin typeface="Times New Roman" pitchFamily="18" charset="0"/>
                <a:cs typeface="Times New Roman" pitchFamily="18" charset="0"/>
              </a:rPr>
              <a:t>Unexpected occurrences?</a:t>
            </a:r>
          </a:p>
          <a:p>
            <a:r>
              <a:rPr lang="en-US" i="1" dirty="0" smtClean="0">
                <a:latin typeface="Times New Roman" pitchFamily="18" charset="0"/>
                <a:cs typeface="Times New Roman" pitchFamily="18" charset="0"/>
              </a:rPr>
              <a:t>Phenologic change?</a:t>
            </a:r>
          </a:p>
          <a:p>
            <a:r>
              <a:rPr lang="en-US" i="1" dirty="0" smtClean="0">
                <a:latin typeface="Times New Roman" pitchFamily="18" charset="0"/>
                <a:cs typeface="Times New Roman" pitchFamily="18" charset="0"/>
              </a:rPr>
              <a:t>An imperative need for more master teachers to teach and prepare the American public.</a:t>
            </a:r>
            <a:endParaRPr lang="en-US" i="1" dirty="0">
              <a:latin typeface="Times New Roman" pitchFamily="18" charset="0"/>
              <a:cs typeface="Times New Roman" pitchFamily="18" charset="0"/>
            </a:endParaRPr>
          </a:p>
        </p:txBody>
      </p:sp>
    </p:spTree>
    <p:extLst>
      <p:ext uri="{BB962C8B-B14F-4D97-AF65-F5344CB8AC3E}">
        <p14:creationId xmlns:p14="http://schemas.microsoft.com/office/powerpoint/2010/main" xmlns="" val="21597112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DSC00249"/>
          <p:cNvPicPr>
            <a:picLocks noChangeAspect="1" noChangeArrowheads="1"/>
          </p:cNvPicPr>
          <p:nvPr/>
        </p:nvPicPr>
        <p:blipFill>
          <a:blip r:embed="rId2" cstate="print">
            <a:extLst>
              <a:ext uri="{28A0092B-C50C-407E-A947-70E740481C1C}">
                <a14:useLocalDpi xmlns:a14="http://schemas.microsoft.com/office/drawing/2010/main" xmlns="" val="0"/>
              </a:ext>
            </a:extLst>
          </a:blip>
          <a:srcRect l="10670" t="31429" r="22807" b="25000"/>
          <a:stretch>
            <a:fillRect/>
          </a:stretch>
        </p:blipFill>
        <p:spPr>
          <a:xfrm>
            <a:off x="228600" y="228600"/>
            <a:ext cx="8669338" cy="6465888"/>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 name="Rectangle 2"/>
          <p:cNvSpPr txBox="1">
            <a:spLocks noChangeArrowheads="1"/>
          </p:cNvSpPr>
          <p:nvPr/>
        </p:nvSpPr>
        <p:spPr>
          <a:xfrm>
            <a:off x="-304800" y="3048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latin typeface="Century Schoolbook" pitchFamily="18" charset="0"/>
              </a:rPr>
              <a:t>Teaching Climate Change</a:t>
            </a:r>
            <a:endParaRPr lang="en-US" dirty="0">
              <a:latin typeface="Century Schoolbook" pitchFamily="18" charset="0"/>
            </a:endParaRPr>
          </a:p>
        </p:txBody>
      </p:sp>
      <p:sp>
        <p:nvSpPr>
          <p:cNvPr id="4" name="Rectangle 4"/>
          <p:cNvSpPr>
            <a:spLocks noChangeArrowheads="1"/>
          </p:cNvSpPr>
          <p:nvPr/>
        </p:nvSpPr>
        <p:spPr bwMode="auto">
          <a:xfrm>
            <a:off x="1524000" y="1447800"/>
            <a:ext cx="6248400" cy="3749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pPr algn="ctr"/>
            <a:r>
              <a:rPr lang="en-US" sz="2000" b="1" i="1">
                <a:latin typeface="Century Schoolbook" pitchFamily="18" charset="0"/>
              </a:rPr>
              <a:t>“Climate change is a highly interdisciplinary, pedagogically challenging subject that does not fit easily into discipline-based science curricula or assessments. However, a variety of factors—chief among them being barriers introduced by local STEM education policies and inadequate teacher preparation in this subject matter—prevent widespread exposure of learners to effective instruction on climate, or engagement of the most talented minds in climate-related education and career paths.” (NSF, 2010)</a:t>
            </a:r>
          </a:p>
        </p:txBody>
      </p:sp>
    </p:spTree>
    <p:extLst>
      <p:ext uri="{BB962C8B-B14F-4D97-AF65-F5344CB8AC3E}">
        <p14:creationId xmlns:p14="http://schemas.microsoft.com/office/powerpoint/2010/main" xmlns="" val="19995099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7200" y="533400"/>
            <a:ext cx="3886200" cy="5181600"/>
          </a:xfrm>
          <a:prstGeom prst="rect">
            <a:avLst/>
          </a:prstGeom>
        </p:spPr>
      </p:pic>
      <p:sp>
        <p:nvSpPr>
          <p:cNvPr id="7" name="TextBox 6"/>
          <p:cNvSpPr txBox="1"/>
          <p:nvPr/>
        </p:nvSpPr>
        <p:spPr>
          <a:xfrm>
            <a:off x="4838700" y="762000"/>
            <a:ext cx="3390900" cy="3754874"/>
          </a:xfrm>
          <a:prstGeom prst="rect">
            <a:avLst/>
          </a:prstGeom>
          <a:noFill/>
        </p:spPr>
        <p:txBody>
          <a:bodyPr wrap="square" rtlCol="0">
            <a:spAutoFit/>
          </a:bodyPr>
          <a:lstStyle/>
          <a:p>
            <a:r>
              <a:rPr lang="en-US" sz="2000" dirty="0"/>
              <a:t>“Student experiences should model </a:t>
            </a:r>
          </a:p>
          <a:p>
            <a:r>
              <a:rPr lang="en-US" sz="2000" dirty="0"/>
              <a:t>the nature of science </a:t>
            </a:r>
          </a:p>
          <a:p>
            <a:r>
              <a:rPr lang="en-US" sz="2000" dirty="0"/>
              <a:t>to illustrate the wonder and connections that</a:t>
            </a:r>
          </a:p>
          <a:p>
            <a:r>
              <a:rPr lang="en-US" sz="2000" dirty="0"/>
              <a:t>make science real,” Louise </a:t>
            </a:r>
            <a:r>
              <a:rPr lang="en-US" sz="2000" dirty="0" smtClean="0"/>
              <a:t>James, 4</a:t>
            </a:r>
            <a:r>
              <a:rPr lang="en-US" sz="2000" baseline="30000" dirty="0" smtClean="0"/>
              <a:t>th</a:t>
            </a:r>
            <a:r>
              <a:rPr lang="en-US" sz="2000" dirty="0" smtClean="0"/>
              <a:t> grade teacher, Sewall-Anderson School, Lynn, Massachusetts, laid off when science program was cut, 2008.</a:t>
            </a:r>
            <a:endParaRPr lang="en-US" sz="2000" dirty="0"/>
          </a:p>
          <a:p>
            <a:endParaRPr lang="en-US" dirty="0"/>
          </a:p>
        </p:txBody>
      </p:sp>
      <p:pic>
        <p:nvPicPr>
          <p:cNvPr id="8" name="Picture 63" descr="Slide1"/>
          <p:cNvPicPr>
            <a:picLocks noChangeAspect="1" noChangeArrowheads="1"/>
          </p:cNvPicPr>
          <p:nvPr/>
        </p:nvPicPr>
        <p:blipFill>
          <a:blip r:embed="rId3" cstate="print"/>
          <a:srcRect l="61333" t="78900" r="5867" b="3700"/>
          <a:stretch>
            <a:fillRect/>
          </a:stretch>
        </p:blipFill>
        <p:spPr bwMode="auto">
          <a:xfrm>
            <a:off x="5181600" y="4267200"/>
            <a:ext cx="2133600" cy="1667548"/>
          </a:xfrm>
          <a:prstGeom prst="rect">
            <a:avLst/>
          </a:prstGeom>
          <a:noFill/>
          <a:ln w="9525">
            <a:solidFill>
              <a:schemeClr val="folHlink"/>
            </a:solidFill>
            <a:miter lim="800000"/>
            <a:headEnd/>
            <a:tailEnd/>
          </a:ln>
        </p:spPr>
      </p:pic>
    </p:spTree>
    <p:extLst>
      <p:ext uri="{BB962C8B-B14F-4D97-AF65-F5344CB8AC3E}">
        <p14:creationId xmlns:p14="http://schemas.microsoft.com/office/powerpoint/2010/main" xmlns="" val="31295943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111112" y="80451"/>
            <a:ext cx="1424940" cy="1452880"/>
          </a:xfrm>
          <a:prstGeom prst="rect">
            <a:avLst/>
          </a:prstGeom>
          <a:solidFill>
            <a:srgbClr val="00B050"/>
          </a:solidFill>
          <a:ln w="9525">
            <a:solidFill>
              <a:srgbClr val="000000"/>
            </a:solidFill>
            <a:miter lim="800000"/>
            <a:headEnd/>
            <a:tailEnd/>
          </a:ln>
        </p:spPr>
        <p:txBody>
          <a:bodyPr rot="0" vert="horz" wrap="square" lIns="91440" tIns="45720" rIns="91440" bIns="45720" anchor="t" anchorCtr="0" upright="1">
            <a:noAutofit/>
          </a:bodyPr>
          <a:lstStyle/>
          <a:p>
            <a:endParaRPr lang="en-US"/>
          </a:p>
        </p:txBody>
      </p:sp>
      <p:sp>
        <p:nvSpPr>
          <p:cNvPr id="2" name="Rectangle 2"/>
          <p:cNvSpPr txBox="1">
            <a:spLocks noChangeArrowheads="1"/>
          </p:cNvSpPr>
          <p:nvPr/>
        </p:nvSpPr>
        <p:spPr>
          <a:xfrm>
            <a:off x="823582" y="262760"/>
            <a:ext cx="82296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latin typeface="Times New Roman" pitchFamily="18" charset="0"/>
              </a:rPr>
              <a:t>Forest Watch gives teachers and students:</a:t>
            </a:r>
            <a:br>
              <a:rPr lang="en-US" sz="4000" dirty="0" smtClean="0">
                <a:latin typeface="Times New Roman" pitchFamily="18" charset="0"/>
              </a:rPr>
            </a:br>
            <a:endParaRPr lang="en-US" sz="4000" dirty="0">
              <a:latin typeface="Times New Roman" pitchFamily="18" charset="0"/>
            </a:endParaRPr>
          </a:p>
        </p:txBody>
      </p:sp>
      <p:sp>
        <p:nvSpPr>
          <p:cNvPr id="3" name="Rectangle 3"/>
          <p:cNvSpPr txBox="1">
            <a:spLocks noChangeArrowheads="1"/>
          </p:cNvSpPr>
          <p:nvPr/>
        </p:nvSpPr>
        <p:spPr>
          <a:xfrm>
            <a:off x="363894" y="1752600"/>
            <a:ext cx="8305800" cy="5029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buFontTx/>
              <a:buNone/>
            </a:pPr>
            <a:r>
              <a:rPr lang="en-US" sz="2000" dirty="0" smtClean="0">
                <a:latin typeface="Times New Roman" pitchFamily="18" charset="0"/>
              </a:rPr>
              <a:t>Exposure to academic </a:t>
            </a:r>
          </a:p>
          <a:p>
            <a:pPr>
              <a:lnSpc>
                <a:spcPct val="80000"/>
              </a:lnSpc>
              <a:buFontTx/>
              <a:buNone/>
            </a:pPr>
            <a:r>
              <a:rPr lang="en-US" sz="2000" dirty="0" smtClean="0">
                <a:latin typeface="Times New Roman" pitchFamily="18" charset="0"/>
              </a:rPr>
              <a:t>challenges:</a:t>
            </a:r>
          </a:p>
          <a:p>
            <a:pPr>
              <a:lnSpc>
                <a:spcPct val="80000"/>
              </a:lnSpc>
            </a:pPr>
            <a:r>
              <a:rPr lang="en-US" sz="2000" dirty="0" smtClean="0">
                <a:latin typeface="Times New Roman" pitchFamily="18" charset="0"/>
              </a:rPr>
              <a:t>Botany</a:t>
            </a:r>
          </a:p>
          <a:p>
            <a:pPr>
              <a:lnSpc>
                <a:spcPct val="80000"/>
              </a:lnSpc>
            </a:pPr>
            <a:r>
              <a:rPr lang="en-US" sz="2000" dirty="0" smtClean="0">
                <a:latin typeface="Times New Roman" pitchFamily="18" charset="0"/>
              </a:rPr>
              <a:t>Math</a:t>
            </a:r>
          </a:p>
          <a:p>
            <a:pPr>
              <a:lnSpc>
                <a:spcPct val="80000"/>
              </a:lnSpc>
            </a:pPr>
            <a:r>
              <a:rPr lang="en-US" sz="2000" dirty="0" smtClean="0">
                <a:latin typeface="Times New Roman" pitchFamily="18" charset="0"/>
              </a:rPr>
              <a:t>Statistics</a:t>
            </a:r>
          </a:p>
          <a:p>
            <a:pPr>
              <a:lnSpc>
                <a:spcPct val="80000"/>
              </a:lnSpc>
            </a:pPr>
            <a:r>
              <a:rPr lang="en-US" sz="2000" dirty="0" smtClean="0">
                <a:latin typeface="Times New Roman" pitchFamily="18" charset="0"/>
              </a:rPr>
              <a:t>Physics</a:t>
            </a:r>
          </a:p>
          <a:p>
            <a:pPr>
              <a:lnSpc>
                <a:spcPct val="80000"/>
              </a:lnSpc>
            </a:pPr>
            <a:r>
              <a:rPr lang="en-US" sz="2000" dirty="0" smtClean="0">
                <a:latin typeface="Times New Roman" pitchFamily="18" charset="0"/>
              </a:rPr>
              <a:t>Satellite imagery</a:t>
            </a:r>
          </a:p>
          <a:p>
            <a:pPr>
              <a:lnSpc>
                <a:spcPct val="80000"/>
              </a:lnSpc>
            </a:pPr>
            <a:r>
              <a:rPr lang="en-US" sz="2000" dirty="0" smtClean="0">
                <a:latin typeface="Times New Roman" pitchFamily="18" charset="0"/>
              </a:rPr>
              <a:t>Calculus</a:t>
            </a:r>
          </a:p>
          <a:p>
            <a:pPr>
              <a:lnSpc>
                <a:spcPct val="80000"/>
              </a:lnSpc>
            </a:pPr>
            <a:r>
              <a:rPr lang="en-US" sz="2000" dirty="0" smtClean="0">
                <a:latin typeface="Times New Roman" pitchFamily="18" charset="0"/>
              </a:rPr>
              <a:t>Social studies</a:t>
            </a:r>
          </a:p>
          <a:p>
            <a:pPr>
              <a:lnSpc>
                <a:spcPct val="80000"/>
              </a:lnSpc>
            </a:pPr>
            <a:r>
              <a:rPr lang="en-US" sz="2000" dirty="0" smtClean="0">
                <a:latin typeface="Times New Roman" pitchFamily="18" charset="0"/>
              </a:rPr>
              <a:t>Comparative Forestry</a:t>
            </a:r>
          </a:p>
          <a:p>
            <a:r>
              <a:rPr lang="en-US" sz="2000" dirty="0" smtClean="0">
                <a:latin typeface="Times New Roman" pitchFamily="18" charset="0"/>
              </a:rPr>
              <a:t>Art and </a:t>
            </a:r>
            <a:r>
              <a:rPr lang="en-US" sz="2000" dirty="0" smtClean="0">
                <a:latin typeface="Times New Roman" pitchFamily="18" charset="0"/>
                <a:cs typeface="Times New Roman" pitchFamily="18" charset="0"/>
              </a:rPr>
              <a:t>Literature</a:t>
            </a:r>
            <a:endParaRPr lang="en-US" sz="2000" b="1" dirty="0">
              <a:latin typeface="Times New Roman" pitchFamily="18" charset="0"/>
              <a:cs typeface="Times New Roman" pitchFamily="18" charset="0"/>
            </a:endParaRPr>
          </a:p>
          <a:p>
            <a:pPr>
              <a:lnSpc>
                <a:spcPct val="80000"/>
              </a:lnSpc>
            </a:pPr>
            <a:endParaRPr lang="en-US" sz="2800" dirty="0">
              <a:latin typeface="Times New Roman" pitchFamily="18" charset="0"/>
            </a:endParaRPr>
          </a:p>
        </p:txBody>
      </p:sp>
      <p:pic>
        <p:nvPicPr>
          <p:cNvPr id="4" name="Picture 4" descr="pines and balsam studies 051"/>
          <p:cNvPicPr>
            <a:picLocks noChangeAspect="1" noChangeArrowheads="1"/>
          </p:cNvPicPr>
          <p:nvPr/>
        </p:nvPicPr>
        <p:blipFill>
          <a:blip r:embed="rId2" cstate="print">
            <a:extLst>
              <a:ext uri="{28A0092B-C50C-407E-A947-70E740481C1C}">
                <a14:useLocalDpi xmlns:a14="http://schemas.microsoft.com/office/drawing/2010/main" xmlns="" val="0"/>
              </a:ext>
            </a:extLst>
          </a:blip>
          <a:srcRect l="20370" t="5556" r="1852" b="22221"/>
          <a:stretch>
            <a:fillRect/>
          </a:stretch>
        </p:blipFill>
        <p:spPr bwMode="auto">
          <a:xfrm>
            <a:off x="3276600" y="2209800"/>
            <a:ext cx="2683619" cy="3322884"/>
          </a:xfrm>
          <a:prstGeom prst="rect">
            <a:avLst/>
          </a:prstGeom>
          <a:noFill/>
          <a:ln w="25400">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1089349" y="5791200"/>
            <a:ext cx="6854890" cy="646331"/>
          </a:xfrm>
          <a:prstGeom prst="rect">
            <a:avLst/>
          </a:prstGeom>
          <a:noFill/>
        </p:spPr>
        <p:txBody>
          <a:bodyPr wrap="none" rtlCol="0">
            <a:spAutoFit/>
          </a:bodyPr>
          <a:lstStyle/>
          <a:p>
            <a:pPr algn="ctr"/>
            <a:r>
              <a:rPr lang="en-US" dirty="0" smtClean="0"/>
              <a:t>“Wind combers”</a:t>
            </a:r>
          </a:p>
          <a:p>
            <a:pPr algn="ctr"/>
            <a:r>
              <a:rPr lang="en-US" dirty="0" smtClean="0"/>
              <a:t>White pine, </a:t>
            </a:r>
            <a:r>
              <a:rPr lang="en-US" i="1" dirty="0" err="1" smtClean="0"/>
              <a:t>Pinus</a:t>
            </a:r>
            <a:r>
              <a:rPr lang="en-US" i="1" dirty="0" smtClean="0"/>
              <a:t> </a:t>
            </a:r>
            <a:r>
              <a:rPr lang="en-US" i="1" dirty="0" err="1" smtClean="0"/>
              <a:t>strobus</a:t>
            </a:r>
            <a:r>
              <a:rPr lang="en-US" dirty="0" smtClean="0"/>
              <a:t>, an indicator species for ground-level ozone.</a:t>
            </a:r>
            <a:endParaRPr lang="en-US" dirty="0"/>
          </a:p>
        </p:txBody>
      </p:sp>
      <p:sp>
        <p:nvSpPr>
          <p:cNvPr id="6" name="TextBox 5"/>
          <p:cNvSpPr txBox="1"/>
          <p:nvPr/>
        </p:nvSpPr>
        <p:spPr>
          <a:xfrm>
            <a:off x="6355702" y="1828800"/>
            <a:ext cx="2156927" cy="3693319"/>
          </a:xfrm>
          <a:prstGeom prst="rect">
            <a:avLst/>
          </a:prstGeom>
          <a:noFill/>
        </p:spPr>
        <p:txBody>
          <a:bodyPr wrap="square" rtlCol="0">
            <a:spAutoFit/>
          </a:bodyPr>
          <a:lstStyle/>
          <a:p>
            <a:r>
              <a:rPr lang="en-US" dirty="0" smtClean="0">
                <a:latin typeface="Times New Roman" pitchFamily="18" charset="0"/>
                <a:cs typeface="Times New Roman" pitchFamily="18" charset="0"/>
              </a:rPr>
              <a:t>Forest Watch Goals:</a:t>
            </a:r>
          </a:p>
          <a:p>
            <a:r>
              <a:rPr lang="en-US" dirty="0" smtClean="0">
                <a:latin typeface="Times New Roman" pitchFamily="18" charset="0"/>
                <a:cs typeface="Times New Roman" pitchFamily="18" charset="0"/>
              </a:rPr>
              <a:t>• </a:t>
            </a:r>
            <a:r>
              <a:rPr lang="en-US" i="1" dirty="0" smtClean="0">
                <a:latin typeface="Times New Roman" pitchFamily="18" charset="0"/>
                <a:cs typeface="Times New Roman" pitchFamily="18" charset="0"/>
              </a:rPr>
              <a:t>Hands-on/minds-on research</a:t>
            </a:r>
          </a:p>
          <a:p>
            <a:r>
              <a:rPr lang="en-US" dirty="0" smtClean="0">
                <a:latin typeface="Times New Roman" pitchFamily="18" charset="0"/>
                <a:cs typeface="Times New Roman" pitchFamily="18" charset="0"/>
              </a:rPr>
              <a:t>• </a:t>
            </a:r>
            <a:r>
              <a:rPr lang="en-US" i="1" dirty="0" smtClean="0">
                <a:latin typeface="Times New Roman" pitchFamily="18" charset="0"/>
                <a:cs typeface="Times New Roman" pitchFamily="18" charset="0"/>
              </a:rPr>
              <a:t>Authentic science</a:t>
            </a:r>
          </a:p>
          <a:p>
            <a:r>
              <a:rPr lang="en-US" dirty="0" smtClean="0">
                <a:latin typeface="Times New Roman" pitchFamily="18" charset="0"/>
                <a:cs typeface="Times New Roman" pitchFamily="18" charset="0"/>
              </a:rPr>
              <a:t>• </a:t>
            </a:r>
            <a:r>
              <a:rPr lang="en-US" i="1" dirty="0" smtClean="0">
                <a:latin typeface="Times New Roman" pitchFamily="18" charset="0"/>
                <a:cs typeface="Times New Roman" pitchFamily="18" charset="0"/>
              </a:rPr>
              <a:t>An interdisciplinary approach to learning</a:t>
            </a:r>
          </a:p>
          <a:p>
            <a:r>
              <a:rPr lang="en-US" dirty="0" smtClean="0">
                <a:latin typeface="Times New Roman" pitchFamily="18" charset="0"/>
                <a:cs typeface="Times New Roman" pitchFamily="18" charset="0"/>
              </a:rPr>
              <a:t>• </a:t>
            </a:r>
            <a:r>
              <a:rPr lang="en-US" i="1" dirty="0" smtClean="0">
                <a:latin typeface="Times New Roman" pitchFamily="18" charset="0"/>
                <a:cs typeface="Times New Roman" pitchFamily="18" charset="0"/>
              </a:rPr>
              <a:t>A true student and scientist partnership</a:t>
            </a:r>
          </a:p>
          <a:p>
            <a:r>
              <a:rPr lang="en-US" dirty="0" smtClean="0">
                <a:latin typeface="Times New Roman" pitchFamily="18" charset="0"/>
                <a:cs typeface="Times New Roman" pitchFamily="18" charset="0"/>
              </a:rPr>
              <a:t>• </a:t>
            </a:r>
            <a:r>
              <a:rPr lang="en-US" i="1" dirty="0" smtClean="0">
                <a:latin typeface="Times New Roman" pitchFamily="18" charset="0"/>
                <a:cs typeface="Times New Roman" pitchFamily="18" charset="0"/>
              </a:rPr>
              <a:t>An opportunity for students to become active contributors to an on-going research project.</a:t>
            </a:r>
            <a:endParaRPr lang="en-US" dirty="0" smtClean="0">
              <a:latin typeface="Times New Roman" pitchFamily="18" charset="0"/>
              <a:cs typeface="Times New Roman" pitchFamily="18" charset="0"/>
            </a:endParaRPr>
          </a:p>
        </p:txBody>
      </p:sp>
      <p:pic>
        <p:nvPicPr>
          <p:cNvPr id="7" name="Picture 6" descr="fwlogo"/>
          <p:cNvPicPr/>
          <p:nvPr/>
        </p:nvPicPr>
        <p:blipFill>
          <a:blip r:embed="rId3" cstate="print"/>
          <a:srcRect/>
          <a:stretch>
            <a:fillRect/>
          </a:stretch>
        </p:blipFill>
        <p:spPr bwMode="auto">
          <a:xfrm>
            <a:off x="353008" y="234820"/>
            <a:ext cx="975360" cy="1046480"/>
          </a:xfrm>
          <a:prstGeom prst="rect">
            <a:avLst/>
          </a:prstGeom>
          <a:noFill/>
          <a:ln w="9525">
            <a:noFill/>
            <a:miter lim="800000"/>
            <a:headEnd/>
            <a:tailEnd/>
          </a:ln>
        </p:spPr>
      </p:pic>
    </p:spTree>
    <p:extLst>
      <p:ext uri="{BB962C8B-B14F-4D97-AF65-F5344CB8AC3E}">
        <p14:creationId xmlns:p14="http://schemas.microsoft.com/office/powerpoint/2010/main" xmlns="" val="23389694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066800" y="493745"/>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latin typeface="Times New Roman" pitchFamily="18" charset="0"/>
              </a:rPr>
              <a:t>New perspectives on nature</a:t>
            </a:r>
            <a:endParaRPr lang="en-US" dirty="0">
              <a:latin typeface="Times New Roman" pitchFamily="18" charset="0"/>
            </a:endParaRPr>
          </a:p>
        </p:txBody>
      </p:sp>
      <p:sp>
        <p:nvSpPr>
          <p:cNvPr id="3" name="Rectangle 3"/>
          <p:cNvSpPr txBox="1">
            <a:spLocks noChangeArrowheads="1"/>
          </p:cNvSpPr>
          <p:nvPr/>
        </p:nvSpPr>
        <p:spPr>
          <a:xfrm>
            <a:off x="477416" y="1600200"/>
            <a:ext cx="3276600" cy="4800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2400" dirty="0" smtClean="0">
                <a:latin typeface="Times New Roman" pitchFamily="18" charset="0"/>
              </a:rPr>
              <a:t>The size of the air pollution issue</a:t>
            </a:r>
          </a:p>
          <a:p>
            <a:pPr>
              <a:lnSpc>
                <a:spcPct val="90000"/>
              </a:lnSpc>
            </a:pPr>
            <a:r>
              <a:rPr lang="en-US" sz="2400" dirty="0" smtClean="0">
                <a:latin typeface="Times New Roman" pitchFamily="18" charset="0"/>
              </a:rPr>
              <a:t>The size of the organism affected</a:t>
            </a:r>
          </a:p>
          <a:p>
            <a:pPr>
              <a:lnSpc>
                <a:spcPct val="90000"/>
              </a:lnSpc>
            </a:pPr>
            <a:r>
              <a:rPr lang="en-US" sz="2400" dirty="0" smtClean="0">
                <a:latin typeface="Times New Roman" pitchFamily="18" charset="0"/>
              </a:rPr>
              <a:t>The power of students</a:t>
            </a:r>
          </a:p>
          <a:p>
            <a:pPr>
              <a:lnSpc>
                <a:spcPct val="90000"/>
              </a:lnSpc>
            </a:pPr>
            <a:r>
              <a:rPr lang="en-US" sz="2400" dirty="0" smtClean="0">
                <a:latin typeface="Times New Roman" pitchFamily="18" charset="0"/>
              </a:rPr>
              <a:t>The power of long-term studies</a:t>
            </a:r>
          </a:p>
          <a:p>
            <a:pPr>
              <a:lnSpc>
                <a:spcPct val="90000"/>
              </a:lnSpc>
            </a:pPr>
            <a:r>
              <a:rPr lang="en-US" sz="2400" dirty="0" smtClean="0">
                <a:latin typeface="Times New Roman" pitchFamily="18" charset="0"/>
              </a:rPr>
              <a:t>The power of analysis</a:t>
            </a:r>
          </a:p>
          <a:p>
            <a:pPr>
              <a:lnSpc>
                <a:spcPct val="90000"/>
              </a:lnSpc>
            </a:pPr>
            <a:r>
              <a:rPr lang="en-US" sz="2400" dirty="0" smtClean="0">
                <a:latin typeface="Times New Roman" pitchFamily="18" charset="0"/>
              </a:rPr>
              <a:t>The limits of knowledge</a:t>
            </a:r>
          </a:p>
          <a:p>
            <a:pPr>
              <a:lnSpc>
                <a:spcPct val="90000"/>
              </a:lnSpc>
            </a:pPr>
            <a:r>
              <a:rPr lang="en-US" sz="2400" dirty="0" smtClean="0">
                <a:latin typeface="Times New Roman" pitchFamily="18" charset="0"/>
              </a:rPr>
              <a:t>Daily change in the environment</a:t>
            </a:r>
            <a:endParaRPr lang="en-US" sz="2400" dirty="0">
              <a:latin typeface="Times New Roman" pitchFamily="18" charset="0"/>
            </a:endParaRPr>
          </a:p>
        </p:txBody>
      </p:sp>
      <p:pic>
        <p:nvPicPr>
          <p:cNvPr id="6" name="Picture 4" descr="pines and balsam studies 05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10800000">
            <a:off x="3785117" y="1932006"/>
            <a:ext cx="4503576" cy="2917788"/>
          </a:xfrm>
          <a:prstGeom prst="rect">
            <a:avLst/>
          </a:prstGeom>
          <a:noFill/>
          <a:ln w="5715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3962399" y="5095964"/>
            <a:ext cx="4343400" cy="1200329"/>
          </a:xfrm>
          <a:prstGeom prst="rect">
            <a:avLst/>
          </a:prstGeom>
          <a:noFill/>
        </p:spPr>
        <p:txBody>
          <a:bodyPr wrap="square" rtlCol="0">
            <a:spAutoFit/>
          </a:bodyPr>
          <a:lstStyle/>
          <a:p>
            <a:r>
              <a:rPr lang="en-US" i="1" dirty="0" smtClean="0">
                <a:solidFill>
                  <a:schemeClr val="tx1"/>
                </a:solidFill>
                <a:latin typeface="Times New Roman" pitchFamily="18" charset="0"/>
                <a:cs typeface="Times New Roman" pitchFamily="18" charset="0"/>
              </a:rPr>
              <a:t>Oliver Morton says, “The tree’s form tells the truth. The tree grows into the air because it grows out of the air.”</a:t>
            </a:r>
          </a:p>
          <a:p>
            <a:endParaRPr lang="en-US" dirty="0"/>
          </a:p>
        </p:txBody>
      </p:sp>
    </p:spTree>
    <p:extLst>
      <p:ext uri="{BB962C8B-B14F-4D97-AF65-F5344CB8AC3E}">
        <p14:creationId xmlns:p14="http://schemas.microsoft.com/office/powerpoint/2010/main" xmlns="" val="19232389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4530" t="-45705"/>
          <a:stretch/>
        </p:blipFill>
        <p:spPr bwMode="auto">
          <a:xfrm>
            <a:off x="7239000" y="5943600"/>
            <a:ext cx="10769600" cy="807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xmlns="" val="0"/>
              </a:ext>
            </a:extLst>
          </a:blip>
          <a:srcRect l="25417" t="23611" r="9063" b="14584"/>
          <a:stretch/>
        </p:blipFill>
        <p:spPr>
          <a:xfrm>
            <a:off x="4841826" y="884114"/>
            <a:ext cx="3543300" cy="2506786"/>
          </a:xfrm>
          <a:prstGeom prst="rect">
            <a:avLst/>
          </a:prstGeom>
        </p:spPr>
      </p:pic>
      <p:sp>
        <p:nvSpPr>
          <p:cNvPr id="3" name="TextBox 2"/>
          <p:cNvSpPr txBox="1"/>
          <p:nvPr/>
        </p:nvSpPr>
        <p:spPr>
          <a:xfrm>
            <a:off x="838200" y="228600"/>
            <a:ext cx="7696200" cy="707886"/>
          </a:xfrm>
          <a:prstGeom prst="rect">
            <a:avLst/>
          </a:prstGeom>
          <a:noFill/>
        </p:spPr>
        <p:txBody>
          <a:bodyPr wrap="square" rtlCol="0">
            <a:spAutoFit/>
          </a:bodyPr>
          <a:lstStyle/>
          <a:p>
            <a:r>
              <a:rPr lang="en-US" sz="4000" dirty="0" smtClean="0">
                <a:latin typeface="Times New Roman" pitchFamily="18" charset="0"/>
                <a:cs typeface="Times New Roman" pitchFamily="18" charset="0"/>
              </a:rPr>
              <a:t>Lessons in the School Yard</a:t>
            </a:r>
            <a:endParaRPr lang="en-US" sz="4000" dirty="0">
              <a:latin typeface="Times New Roman" pitchFamily="18" charset="0"/>
              <a:cs typeface="Times New Roman" pitchFamily="18" charset="0"/>
            </a:endParaRPr>
          </a:p>
        </p:txBody>
      </p:sp>
      <p:pic>
        <p:nvPicPr>
          <p:cNvPr id="5" name="Picture 3" descr="pines and balsam studies 054"/>
          <p:cNvPicPr>
            <a:picLocks noChangeAspect="1" noChangeArrowheads="1"/>
          </p:cNvPicPr>
          <p:nvPr/>
        </p:nvPicPr>
        <p:blipFill>
          <a:blip r:embed="rId4" cstate="print">
            <a:extLst>
              <a:ext uri="{28A0092B-C50C-407E-A947-70E740481C1C}">
                <a14:useLocalDpi xmlns:a14="http://schemas.microsoft.com/office/drawing/2010/main" xmlns="" val="0"/>
              </a:ext>
            </a:extLst>
          </a:blip>
          <a:srcRect l="18571" t="20952" r="32857" b="20000"/>
          <a:stretch>
            <a:fillRect/>
          </a:stretch>
        </p:blipFill>
        <p:spPr bwMode="auto">
          <a:xfrm>
            <a:off x="5680747" y="3581400"/>
            <a:ext cx="2251480" cy="2052820"/>
          </a:xfrm>
          <a:prstGeom prst="rect">
            <a:avLst/>
          </a:prstGeom>
          <a:noFill/>
          <a:ln w="38100">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901700" y="983345"/>
            <a:ext cx="3581400" cy="2308324"/>
          </a:xfrm>
          <a:prstGeom prst="rect">
            <a:avLst/>
          </a:prstGeom>
          <a:noFill/>
        </p:spPr>
        <p:txBody>
          <a:bodyPr wrap="square" rtlCol="0">
            <a:spAutoFit/>
          </a:bodyPr>
          <a:lstStyle/>
          <a:p>
            <a:r>
              <a:rPr lang="en-US" i="1" dirty="0" err="1" smtClean="0">
                <a:latin typeface="Times New Roman" pitchFamily="18" charset="0"/>
                <a:cs typeface="Times New Roman" pitchFamily="18" charset="0"/>
              </a:rPr>
              <a:t>Sant</a:t>
            </a:r>
            <a:r>
              <a:rPr lang="en-US" i="1" dirty="0" smtClean="0">
                <a:latin typeface="Times New Roman" pitchFamily="18" charset="0"/>
                <a:cs typeface="Times New Roman" pitchFamily="18" charset="0"/>
              </a:rPr>
              <a:t> </a:t>
            </a:r>
            <a:r>
              <a:rPr lang="en-US" i="1" dirty="0" err="1" smtClean="0">
                <a:latin typeface="Times New Roman" pitchFamily="18" charset="0"/>
                <a:cs typeface="Times New Roman" pitchFamily="18" charset="0"/>
              </a:rPr>
              <a:t>Bani</a:t>
            </a:r>
            <a:r>
              <a:rPr lang="en-US" i="1" dirty="0" smtClean="0">
                <a:latin typeface="Times New Roman" pitchFamily="18" charset="0"/>
                <a:cs typeface="Times New Roman" pitchFamily="18" charset="0"/>
              </a:rPr>
              <a:t> School trees in Sanbornton, NH, increased in girth or diameter at breast height (DBH) by 18.28 cm or 1.08 cm a year. The school's five white pines grew 0.58 meter taller year by year, adding 9.9 meters in height over the 17 years.</a:t>
            </a:r>
          </a:p>
          <a:p>
            <a:endParaRPr lang="en-US" dirty="0"/>
          </a:p>
        </p:txBody>
      </p:sp>
      <p:sp>
        <p:nvSpPr>
          <p:cNvPr id="10" name="TextBox 9"/>
          <p:cNvSpPr txBox="1"/>
          <p:nvPr/>
        </p:nvSpPr>
        <p:spPr>
          <a:xfrm>
            <a:off x="1905000" y="3581042"/>
            <a:ext cx="3581400" cy="1200329"/>
          </a:xfrm>
          <a:prstGeom prst="rect">
            <a:avLst/>
          </a:prstGeom>
          <a:solidFill>
            <a:schemeClr val="bg2">
              <a:lumMod val="90000"/>
            </a:schemeClr>
          </a:solidFill>
        </p:spPr>
        <p:txBody>
          <a:bodyPr wrap="square" rtlCol="0">
            <a:spAutoFit/>
          </a:bodyPr>
          <a:lstStyle/>
          <a:p>
            <a:r>
              <a:rPr lang="en-US" dirty="0" smtClean="0">
                <a:latin typeface="Times New Roman" pitchFamily="18" charset="0"/>
                <a:cs typeface="Times New Roman" pitchFamily="18" charset="0"/>
              </a:rPr>
              <a:t>Observation	Safety</a:t>
            </a:r>
          </a:p>
          <a:p>
            <a:r>
              <a:rPr lang="en-US" dirty="0" smtClean="0">
                <a:latin typeface="Times New Roman" pitchFamily="18" charset="0"/>
                <a:cs typeface="Times New Roman" pitchFamily="18" charset="0"/>
              </a:rPr>
              <a:t>Questioning	Teamwork</a:t>
            </a:r>
          </a:p>
          <a:p>
            <a:r>
              <a:rPr lang="en-US" dirty="0" smtClean="0">
                <a:latin typeface="Times New Roman" pitchFamily="18" charset="0"/>
                <a:cs typeface="Times New Roman" pitchFamily="18" charset="0"/>
              </a:rPr>
              <a:t>Journaling	Sampling</a:t>
            </a:r>
          </a:p>
          <a:p>
            <a:r>
              <a:rPr lang="en-US" dirty="0" smtClean="0">
                <a:latin typeface="Times New Roman" pitchFamily="18" charset="0"/>
                <a:cs typeface="Times New Roman" pitchFamily="18" charset="0"/>
              </a:rPr>
              <a:t>Collecting	Measuring</a:t>
            </a:r>
            <a:endParaRPr lang="en-US" dirty="0">
              <a:latin typeface="Times New Roman" pitchFamily="18" charset="0"/>
              <a:cs typeface="Times New Roman" pitchFamily="18" charset="0"/>
            </a:endParaRPr>
          </a:p>
        </p:txBody>
      </p:sp>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28600" y="3124200"/>
            <a:ext cx="1496788" cy="266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TextBox 10"/>
          <p:cNvSpPr txBox="1"/>
          <p:nvPr/>
        </p:nvSpPr>
        <p:spPr>
          <a:xfrm>
            <a:off x="1905000" y="4914037"/>
            <a:ext cx="3581400" cy="1754326"/>
          </a:xfrm>
          <a:prstGeom prst="rect">
            <a:avLst/>
          </a:prstGeom>
          <a:noFill/>
        </p:spPr>
        <p:txBody>
          <a:bodyPr wrap="square" rtlCol="0">
            <a:spAutoFit/>
          </a:bodyPr>
          <a:lstStyle/>
          <a:p>
            <a:r>
              <a:rPr lang="en-US" dirty="0" smtClean="0"/>
              <a:t>258 schools in New England and the mid-Atlantic.</a:t>
            </a:r>
          </a:p>
          <a:p>
            <a:r>
              <a:rPr lang="en-US" dirty="0" smtClean="0"/>
              <a:t>367 teachers</a:t>
            </a:r>
          </a:p>
          <a:p>
            <a:r>
              <a:rPr lang="en-US" dirty="0" smtClean="0"/>
              <a:t>1767 white pine trees</a:t>
            </a:r>
          </a:p>
          <a:p>
            <a:r>
              <a:rPr lang="en-US" dirty="0" smtClean="0"/>
              <a:t>3,497 field samples</a:t>
            </a:r>
          </a:p>
          <a:p>
            <a:r>
              <a:rPr lang="en-US" dirty="0" smtClean="0"/>
              <a:t>6,994 needle samples.</a:t>
            </a:r>
            <a:endParaRPr lang="en-US" dirty="0"/>
          </a:p>
        </p:txBody>
      </p:sp>
    </p:spTree>
    <p:extLst>
      <p:ext uri="{BB962C8B-B14F-4D97-AF65-F5344CB8AC3E}">
        <p14:creationId xmlns:p14="http://schemas.microsoft.com/office/powerpoint/2010/main" xmlns="" val="12066783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457200"/>
            <a:ext cx="4953000" cy="584775"/>
          </a:xfrm>
          <a:prstGeom prst="rect">
            <a:avLst/>
          </a:prstGeom>
        </p:spPr>
        <p:txBody>
          <a:bodyPr wrap="square">
            <a:spAutoFit/>
          </a:bodyPr>
          <a:lstStyle/>
          <a:p>
            <a:r>
              <a:rPr lang="en-US" sz="3200" dirty="0" smtClean="0">
                <a:latin typeface="Times New Roman" pitchFamily="18" charset="0"/>
                <a:cs typeface="Times New Roman" pitchFamily="18" charset="0"/>
              </a:rPr>
              <a:t>Learning in the Laboratory</a:t>
            </a:r>
            <a:endParaRPr lang="en-US" sz="3200" dirty="0">
              <a:latin typeface="Times New Roman" pitchFamily="18" charset="0"/>
              <a:cs typeface="Times New Roman" pitchFamily="18" charset="0"/>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xmlns="" val="0"/>
              </a:ext>
            </a:extLst>
          </a:blip>
          <a:srcRect l="17677" t="15152" r="10733"/>
          <a:stretch/>
        </p:blipFill>
        <p:spPr>
          <a:xfrm>
            <a:off x="6248400" y="457200"/>
            <a:ext cx="2133599" cy="1896532"/>
          </a:xfrm>
          <a:prstGeom prst="rect">
            <a:avLst/>
          </a:prstGeom>
          <a:ln>
            <a:solidFill>
              <a:schemeClr val="tx1"/>
            </a:solidFill>
          </a:ln>
        </p:spPr>
      </p:pic>
      <p:pic>
        <p:nvPicPr>
          <p:cNvPr id="9" name="Picture 8"/>
          <p:cNvPicPr>
            <a:picLocks noChangeAspect="1"/>
          </p:cNvPicPr>
          <p:nvPr/>
        </p:nvPicPr>
        <p:blipFill rotWithShape="1">
          <a:blip r:embed="rId3" cstate="print">
            <a:extLst>
              <a:ext uri="{BEBA8EAE-BF5A-486C-A8C5-ECC9F3942E4B}">
                <a14:imgProps xmlns:a14="http://schemas.microsoft.com/office/drawing/2010/main" xmlns="">
                  <a14:imgLayer r:embed="rId4">
                    <a14:imgEffect>
                      <a14:brightnessContrast bright="40000" contrast="20000"/>
                    </a14:imgEffect>
                  </a14:imgLayer>
                </a14:imgProps>
              </a:ext>
              <a:ext uri="{28A0092B-C50C-407E-A947-70E740481C1C}">
                <a14:useLocalDpi xmlns:a14="http://schemas.microsoft.com/office/drawing/2010/main" xmlns="" val="0"/>
              </a:ext>
            </a:extLst>
          </a:blip>
          <a:srcRect l="16326" t="5306" r="14081"/>
          <a:stretch/>
        </p:blipFill>
        <p:spPr>
          <a:xfrm>
            <a:off x="7086600" y="2513036"/>
            <a:ext cx="1371600" cy="1399756"/>
          </a:xfrm>
          <a:prstGeom prst="rect">
            <a:avLst/>
          </a:prstGeom>
        </p:spPr>
      </p:pic>
      <p:pic>
        <p:nvPicPr>
          <p:cNvPr id="11" name="Picture 10"/>
          <p:cNvPicPr>
            <a:picLocks noChangeAspect="1"/>
          </p:cNvPicPr>
          <p:nvPr/>
        </p:nvPicPr>
        <p:blipFill rotWithShape="1">
          <a:blip r:embed="rId5" cstate="print">
            <a:extLst>
              <a:ext uri="{BEBA8EAE-BF5A-486C-A8C5-ECC9F3942E4B}">
                <a14:imgProps xmlns:a14="http://schemas.microsoft.com/office/drawing/2010/main" xmlns="">
                  <a14:imgLayer r:embed="rId6">
                    <a14:imgEffect>
                      <a14:brightnessContrast bright="20000" contrast="40000"/>
                    </a14:imgEffect>
                  </a14:imgLayer>
                </a14:imgProps>
              </a:ext>
              <a:ext uri="{28A0092B-C50C-407E-A947-70E740481C1C}">
                <a14:useLocalDpi xmlns:a14="http://schemas.microsoft.com/office/drawing/2010/main" xmlns="" val="0"/>
              </a:ext>
            </a:extLst>
          </a:blip>
          <a:srcRect l="20313" t="3333" r="11250" b="7844"/>
          <a:stretch/>
        </p:blipFill>
        <p:spPr>
          <a:xfrm>
            <a:off x="457200" y="1158457"/>
            <a:ext cx="2743200" cy="2670211"/>
          </a:xfrm>
          <a:prstGeom prst="rect">
            <a:avLst/>
          </a:prstGeom>
          <a:ln>
            <a:solidFill>
              <a:schemeClr val="folHlink"/>
            </a:solidFill>
          </a:ln>
        </p:spPr>
      </p:pic>
      <p:pic>
        <p:nvPicPr>
          <p:cNvPr id="12"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352800" y="3821162"/>
            <a:ext cx="3226128" cy="2743199"/>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p:cNvSpPr txBox="1"/>
          <p:nvPr/>
        </p:nvSpPr>
        <p:spPr>
          <a:xfrm>
            <a:off x="990600" y="4038600"/>
            <a:ext cx="2209800" cy="2308324"/>
          </a:xfrm>
          <a:prstGeom prst="rect">
            <a:avLst/>
          </a:prstGeom>
          <a:noFill/>
        </p:spPr>
        <p:txBody>
          <a:bodyPr wrap="square" rtlCol="0">
            <a:spAutoFit/>
          </a:bodyPr>
          <a:lstStyle/>
          <a:p>
            <a:r>
              <a:rPr lang="en-US" dirty="0" smtClean="0">
                <a:latin typeface="Times New Roman" pitchFamily="18" charset="0"/>
                <a:cs typeface="Times New Roman" pitchFamily="18" charset="0"/>
              </a:rPr>
              <a:t>Biometric measures</a:t>
            </a:r>
          </a:p>
          <a:p>
            <a:r>
              <a:rPr lang="en-US" dirty="0" smtClean="0">
                <a:latin typeface="Times New Roman" pitchFamily="18" charset="0"/>
                <a:cs typeface="Times New Roman" pitchFamily="18" charset="0"/>
              </a:rPr>
              <a:t>Microscopy</a:t>
            </a:r>
          </a:p>
          <a:p>
            <a:r>
              <a:rPr lang="en-US" dirty="0" smtClean="0">
                <a:latin typeface="Times New Roman" pitchFamily="18" charset="0"/>
                <a:cs typeface="Times New Roman" pitchFamily="18" charset="0"/>
              </a:rPr>
              <a:t>Plant anatomy</a:t>
            </a:r>
          </a:p>
          <a:p>
            <a:r>
              <a:rPr lang="en-US" dirty="0" smtClean="0">
                <a:latin typeface="Times New Roman" pitchFamily="18" charset="0"/>
                <a:cs typeface="Times New Roman" pitchFamily="18" charset="0"/>
              </a:rPr>
              <a:t>Ozone damage</a:t>
            </a:r>
          </a:p>
          <a:p>
            <a:r>
              <a:rPr lang="en-US" dirty="0" smtClean="0">
                <a:latin typeface="Times New Roman" pitchFamily="18" charset="0"/>
                <a:cs typeface="Times New Roman" pitchFamily="18" charset="0"/>
              </a:rPr>
              <a:t>Data results</a:t>
            </a:r>
          </a:p>
          <a:p>
            <a:r>
              <a:rPr lang="en-US" dirty="0" smtClean="0">
                <a:latin typeface="Times New Roman" pitchFamily="18" charset="0"/>
                <a:cs typeface="Times New Roman" pitchFamily="18" charset="0"/>
              </a:rPr>
              <a:t>Graphing</a:t>
            </a:r>
          </a:p>
          <a:p>
            <a:r>
              <a:rPr lang="en-US" dirty="0" smtClean="0">
                <a:latin typeface="Times New Roman" pitchFamily="18" charset="0"/>
                <a:cs typeface="Times New Roman" pitchFamily="18" charset="0"/>
              </a:rPr>
              <a:t>Critical Thinking</a:t>
            </a:r>
          </a:p>
          <a:p>
            <a:endParaRPr lang="en-US" dirty="0"/>
          </a:p>
        </p:txBody>
      </p:sp>
      <p:pic>
        <p:nvPicPr>
          <p:cNvPr id="6145" name="Picture 1" descr="C:\Users\Monty\Desktop\Monty\Teaching Wood Tech Lab\student photos\Amy's Hemlock stem.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667500" y="4364087"/>
            <a:ext cx="2209800" cy="165735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p:cNvSpPr txBox="1"/>
          <p:nvPr/>
        </p:nvSpPr>
        <p:spPr>
          <a:xfrm>
            <a:off x="3505200" y="1153403"/>
            <a:ext cx="2209800" cy="1200329"/>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196,132 bits of data from needle length to percent of tip necrosis.</a:t>
            </a:r>
            <a:endParaRPr lang="en-US" dirty="0">
              <a:latin typeface="Times New Roman" pitchFamily="18" charset="0"/>
              <a:cs typeface="Times New Roman" pitchFamily="18" charset="0"/>
            </a:endParaRPr>
          </a:p>
        </p:txBody>
      </p:sp>
      <p:pic>
        <p:nvPicPr>
          <p:cNvPr id="15" name="Picture 1" descr="C:\Users\Monty\Desktop\Monty\powerpoint shows\DSC00731.JPG"/>
          <p:cNvPicPr>
            <a:picLocks noChangeAspect="1" noChangeArrowheads="1"/>
          </p:cNvPicPr>
          <p:nvPr/>
        </p:nvPicPr>
        <p:blipFill rotWithShape="1">
          <a:blip r:embed="rId9" cstate="print">
            <a:extLst>
              <a:ext uri="{28A0092B-C50C-407E-A947-70E740481C1C}">
                <a14:useLocalDpi xmlns:a14="http://schemas.microsoft.com/office/drawing/2010/main" xmlns="" val="0"/>
              </a:ext>
            </a:extLst>
          </a:blip>
          <a:srcRect l="15151" t="21473"/>
          <a:stretch/>
        </p:blipFill>
        <p:spPr bwMode="auto">
          <a:xfrm>
            <a:off x="3618722" y="2353732"/>
            <a:ext cx="1982756" cy="137626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135379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04800"/>
            <a:ext cx="7772400" cy="1470025"/>
          </a:xfrm>
        </p:spPr>
        <p:txBody>
          <a:bodyPr/>
          <a:lstStyle/>
          <a:p>
            <a:r>
              <a:rPr lang="en-US" dirty="0" smtClean="0">
                <a:latin typeface="Times New Roman" pitchFamily="18" charset="0"/>
                <a:cs typeface="Times New Roman" pitchFamily="18" charset="0"/>
              </a:rPr>
              <a:t>21</a:t>
            </a:r>
            <a:r>
              <a:rPr lang="en-US" baseline="30000" dirty="0" smtClean="0">
                <a:latin typeface="Times New Roman" pitchFamily="18" charset="0"/>
                <a:cs typeface="Times New Roman" pitchFamily="18" charset="0"/>
              </a:rPr>
              <a:t>st</a:t>
            </a:r>
            <a:r>
              <a:rPr lang="en-US" dirty="0" smtClean="0">
                <a:latin typeface="Times New Roman" pitchFamily="18" charset="0"/>
                <a:cs typeface="Times New Roman" pitchFamily="18" charset="0"/>
              </a:rPr>
              <a:t> Century Technologies</a:t>
            </a:r>
            <a:endParaRPr lang="en-US" dirty="0">
              <a:latin typeface="Times New Roman" pitchFamily="18" charset="0"/>
              <a:cs typeface="Times New Roman" pitchFamily="18" charset="0"/>
            </a:endParaRPr>
          </a:p>
        </p:txBody>
      </p:sp>
      <p:sp>
        <p:nvSpPr>
          <p:cNvPr id="3" name="Subtitle 2"/>
          <p:cNvSpPr>
            <a:spLocks noGrp="1"/>
          </p:cNvSpPr>
          <p:nvPr>
            <p:ph type="subTitle" idx="1"/>
          </p:nvPr>
        </p:nvSpPr>
        <p:spPr>
          <a:xfrm>
            <a:off x="762000" y="4834482"/>
            <a:ext cx="4114800" cy="1642518"/>
          </a:xfrm>
        </p:spPr>
        <p:txBody>
          <a:bodyPr/>
          <a:lstStyle/>
          <a:p>
            <a:pPr algn="l"/>
            <a:r>
              <a:rPr lang="en-US" sz="2000" dirty="0" smtClean="0">
                <a:solidFill>
                  <a:schemeClr val="tx1"/>
                </a:solidFill>
                <a:latin typeface="Times New Roman" pitchFamily="18" charset="0"/>
                <a:cs typeface="Times New Roman" pitchFamily="18" charset="0"/>
              </a:rPr>
              <a:t>Image sets for each school.</a:t>
            </a:r>
          </a:p>
          <a:p>
            <a:pPr algn="l"/>
            <a:r>
              <a:rPr lang="en-US" sz="2000" dirty="0" err="1" smtClean="0">
                <a:solidFill>
                  <a:schemeClr val="tx1"/>
                </a:solidFill>
                <a:latin typeface="Times New Roman" pitchFamily="18" charset="0"/>
                <a:cs typeface="Times New Roman" pitchFamily="18" charset="0"/>
              </a:rPr>
              <a:t>Multispec</a:t>
            </a:r>
            <a:r>
              <a:rPr lang="en-US" sz="2000" dirty="0" smtClean="0">
                <a:solidFill>
                  <a:schemeClr val="tx1"/>
                </a:solidFill>
                <a:latin typeface="Times New Roman" pitchFamily="18" charset="0"/>
                <a:cs typeface="Times New Roman" pitchFamily="18" charset="0"/>
              </a:rPr>
              <a:t> interpretation and classification.</a:t>
            </a:r>
          </a:p>
          <a:p>
            <a:pPr algn="l"/>
            <a:r>
              <a:rPr lang="en-US" sz="2000" dirty="0" smtClean="0">
                <a:solidFill>
                  <a:schemeClr val="tx1"/>
                </a:solidFill>
                <a:latin typeface="Times New Roman" pitchFamily="18" charset="0"/>
                <a:cs typeface="Times New Roman" pitchFamily="18" charset="0"/>
              </a:rPr>
              <a:t>Ground-</a:t>
            </a:r>
            <a:r>
              <a:rPr lang="en-US" sz="2000" dirty="0" err="1" smtClean="0">
                <a:solidFill>
                  <a:schemeClr val="tx1"/>
                </a:solidFill>
                <a:latin typeface="Times New Roman" pitchFamily="18" charset="0"/>
                <a:cs typeface="Times New Roman" pitchFamily="18" charset="0"/>
              </a:rPr>
              <a:t>truthing</a:t>
            </a:r>
            <a:r>
              <a:rPr lang="en-US" sz="2000" dirty="0" smtClean="0">
                <a:solidFill>
                  <a:schemeClr val="tx1"/>
                </a:solidFill>
                <a:latin typeface="Times New Roman" pitchFamily="18" charset="0"/>
                <a:cs typeface="Times New Roman" pitchFamily="18" charset="0"/>
              </a:rPr>
              <a:t>.</a:t>
            </a:r>
          </a:p>
          <a:p>
            <a:endParaRPr lang="en-US" dirty="0">
              <a:latin typeface="Times New Roman" pitchFamily="18" charset="0"/>
              <a:cs typeface="Times New Roman" pitchFamily="18" charset="0"/>
            </a:endParaRPr>
          </a:p>
        </p:txBody>
      </p:sp>
      <p:pic>
        <p:nvPicPr>
          <p:cNvPr id="4" name="Picture 2" descr="foliage_pic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a:xfrm>
            <a:off x="762000" y="1524000"/>
            <a:ext cx="5018088" cy="331048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5Sugarbush-9-27-00-TM(chs"/>
          <p:cNvPicPr>
            <a:picLocks noChangeAspect="1" noChangeArrowheads="1"/>
          </p:cNvPicPr>
          <p:nvPr/>
        </p:nvPicPr>
        <p:blipFill>
          <a:blip r:embed="rId3" cstate="print"/>
          <a:srcRect/>
          <a:stretch>
            <a:fillRect/>
          </a:stretch>
        </p:blipFill>
        <p:spPr bwMode="auto">
          <a:xfrm>
            <a:off x="5029200" y="2057400"/>
            <a:ext cx="3359285" cy="3832225"/>
          </a:xfrm>
          <a:prstGeom prst="rect">
            <a:avLst/>
          </a:prstGeom>
          <a:noFill/>
          <a:ln w="9525">
            <a:solidFill>
              <a:schemeClr val="tx1"/>
            </a:solidFill>
          </a:ln>
        </p:spPr>
      </p:pic>
    </p:spTree>
    <p:extLst>
      <p:ext uri="{BB962C8B-B14F-4D97-AF65-F5344CB8AC3E}">
        <p14:creationId xmlns:p14="http://schemas.microsoft.com/office/powerpoint/2010/main" xmlns="" val="29354997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0"/>
            <a:ext cx="7772400" cy="1470025"/>
          </a:xfrm>
        </p:spPr>
        <p:txBody>
          <a:bodyPr/>
          <a:lstStyle/>
          <a:p>
            <a:r>
              <a:rPr lang="en-US" dirty="0" smtClean="0">
                <a:latin typeface="Times New Roman" pitchFamily="18" charset="0"/>
                <a:cs typeface="Times New Roman" pitchFamily="18" charset="0"/>
              </a:rPr>
              <a:t>Earth Systems Science</a:t>
            </a:r>
            <a:endParaRPr lang="en-US" dirty="0">
              <a:latin typeface="Times New Roman" pitchFamily="18" charset="0"/>
              <a:cs typeface="Times New Roman" pitchFamily="18" charset="0"/>
            </a:endParaRPr>
          </a:p>
        </p:txBody>
      </p:sp>
      <p:sp>
        <p:nvSpPr>
          <p:cNvPr id="3" name="Subtitle 2"/>
          <p:cNvSpPr>
            <a:spLocks noGrp="1"/>
          </p:cNvSpPr>
          <p:nvPr>
            <p:ph type="subTitle" idx="1"/>
          </p:nvPr>
        </p:nvSpPr>
        <p:spPr/>
        <p:txBody>
          <a:bodyPr/>
          <a:lstStyle/>
          <a:p>
            <a:endParaRPr lang="en-US"/>
          </a:p>
        </p:txBody>
      </p:sp>
      <p:pic>
        <p:nvPicPr>
          <p:cNvPr id="4" name="Picture 2" descr="ozon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1981200"/>
            <a:ext cx="7358257" cy="4138259"/>
          </a:xfrm>
          <a:prstGeom prst="rect">
            <a:avLst/>
          </a:prstGeom>
          <a:noFill/>
          <a:ln w="15875">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004222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874583" y="951131"/>
            <a:ext cx="6934200" cy="4654968"/>
            <a:chOff x="304800" y="381000"/>
            <a:chExt cx="8458200" cy="6255168"/>
          </a:xfrm>
        </p:grpSpPr>
        <p:pic>
          <p:nvPicPr>
            <p:cNvPr id="3"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718904"/>
              <a:ext cx="8458200" cy="5917264"/>
            </a:xfrm>
            <a:prstGeom prst="rect">
              <a:avLst/>
            </a:prstGeom>
            <a:noFill/>
            <a:ln w="635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 Box 10"/>
            <p:cNvSpPr txBox="1">
              <a:spLocks noChangeArrowheads="1"/>
            </p:cNvSpPr>
            <p:nvPr/>
          </p:nvSpPr>
          <p:spPr bwMode="auto">
            <a:xfrm>
              <a:off x="1219200" y="554506"/>
              <a:ext cx="762000" cy="417498"/>
            </a:xfrm>
            <a:prstGeom prst="rect">
              <a:avLst/>
            </a:prstGeom>
            <a:solidFill>
              <a:srgbClr val="CA1E3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b="1"/>
                <a:t>REIP</a:t>
              </a:r>
              <a:endParaRPr lang="en-US"/>
            </a:p>
          </p:txBody>
        </p:sp>
        <p:sp>
          <p:nvSpPr>
            <p:cNvPr id="5" name="Line 11"/>
            <p:cNvSpPr>
              <a:spLocks noChangeShapeType="1"/>
            </p:cNvSpPr>
            <p:nvPr/>
          </p:nvSpPr>
          <p:spPr bwMode="auto">
            <a:xfrm>
              <a:off x="1524000" y="901517"/>
              <a:ext cx="533400" cy="3036348"/>
            </a:xfrm>
            <a:prstGeom prst="line">
              <a:avLst/>
            </a:prstGeom>
            <a:noFill/>
            <a:ln w="444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 name="Text Box 12"/>
            <p:cNvSpPr txBox="1">
              <a:spLocks noChangeArrowheads="1"/>
            </p:cNvSpPr>
            <p:nvPr/>
          </p:nvSpPr>
          <p:spPr bwMode="auto">
            <a:xfrm>
              <a:off x="3124200" y="381000"/>
              <a:ext cx="914400" cy="41749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b="1"/>
                <a:t>NIR 1</a:t>
              </a:r>
              <a:endParaRPr lang="en-US"/>
            </a:p>
          </p:txBody>
        </p:sp>
        <p:sp>
          <p:nvSpPr>
            <p:cNvPr id="7" name="Line 13"/>
            <p:cNvSpPr>
              <a:spLocks noChangeShapeType="1"/>
            </p:cNvSpPr>
            <p:nvPr/>
          </p:nvSpPr>
          <p:spPr bwMode="auto">
            <a:xfrm flipH="1">
              <a:off x="2590800" y="728011"/>
              <a:ext cx="609600" cy="867528"/>
            </a:xfrm>
            <a:prstGeom prst="line">
              <a:avLst/>
            </a:prstGeom>
            <a:noFill/>
            <a:ln w="444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 name="Text Box 14"/>
            <p:cNvSpPr txBox="1">
              <a:spLocks noChangeArrowheads="1"/>
            </p:cNvSpPr>
            <p:nvPr/>
          </p:nvSpPr>
          <p:spPr bwMode="auto">
            <a:xfrm>
              <a:off x="4495800" y="381000"/>
              <a:ext cx="990600" cy="41749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b="1"/>
                <a:t>NIR3</a:t>
              </a:r>
              <a:endParaRPr lang="en-US"/>
            </a:p>
          </p:txBody>
        </p:sp>
        <p:sp>
          <p:nvSpPr>
            <p:cNvPr id="9" name="Line 15"/>
            <p:cNvSpPr>
              <a:spLocks noChangeShapeType="1"/>
            </p:cNvSpPr>
            <p:nvPr/>
          </p:nvSpPr>
          <p:spPr bwMode="auto">
            <a:xfrm flipH="1">
              <a:off x="4267200" y="814764"/>
              <a:ext cx="304800" cy="1214539"/>
            </a:xfrm>
            <a:prstGeom prst="line">
              <a:avLst/>
            </a:prstGeom>
            <a:noFill/>
            <a:ln w="444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0" name="Text Box 16"/>
            <p:cNvSpPr txBox="1">
              <a:spLocks noChangeArrowheads="1"/>
            </p:cNvSpPr>
            <p:nvPr/>
          </p:nvSpPr>
          <p:spPr bwMode="auto">
            <a:xfrm>
              <a:off x="4419600" y="4631887"/>
              <a:ext cx="1752600" cy="41749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b="1"/>
                <a:t>Water</a:t>
              </a:r>
              <a:endParaRPr lang="en-US"/>
            </a:p>
          </p:txBody>
        </p:sp>
        <p:sp>
          <p:nvSpPr>
            <p:cNvPr id="11" name="Line 17"/>
            <p:cNvSpPr>
              <a:spLocks noChangeShapeType="1"/>
            </p:cNvSpPr>
            <p:nvPr/>
          </p:nvSpPr>
          <p:spPr bwMode="auto">
            <a:xfrm flipV="1">
              <a:off x="4724400" y="4284876"/>
              <a:ext cx="76200" cy="260258"/>
            </a:xfrm>
            <a:prstGeom prst="line">
              <a:avLst/>
            </a:prstGeom>
            <a:noFill/>
            <a:ln w="444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2" name="Line 18"/>
            <p:cNvSpPr>
              <a:spLocks noChangeShapeType="1"/>
            </p:cNvSpPr>
            <p:nvPr/>
          </p:nvSpPr>
          <p:spPr bwMode="auto">
            <a:xfrm>
              <a:off x="5257800" y="4978898"/>
              <a:ext cx="1066800" cy="0"/>
            </a:xfrm>
            <a:prstGeom prst="line">
              <a:avLst/>
            </a:prstGeom>
            <a:noFill/>
            <a:ln w="444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3" name="Text Box 21"/>
            <p:cNvSpPr txBox="1">
              <a:spLocks noChangeArrowheads="1"/>
            </p:cNvSpPr>
            <p:nvPr/>
          </p:nvSpPr>
          <p:spPr bwMode="auto">
            <a:xfrm rot="16200000">
              <a:off x="334993" y="3026029"/>
              <a:ext cx="4684651" cy="782638"/>
            </a:xfrm>
            <a:prstGeom prst="rect">
              <a:avLst/>
            </a:prstGeom>
            <a:noFill/>
            <a:ln w="31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a:t>                </a:t>
              </a:r>
              <a:r>
                <a:rPr lang="en-US" b="1"/>
                <a:t>NIR, TM4</a:t>
              </a:r>
            </a:p>
            <a:p>
              <a:endParaRPr lang="en-US"/>
            </a:p>
          </p:txBody>
        </p:sp>
        <p:sp>
          <p:nvSpPr>
            <p:cNvPr id="14" name="Text Box 22"/>
            <p:cNvSpPr txBox="1">
              <a:spLocks noChangeArrowheads="1"/>
            </p:cNvSpPr>
            <p:nvPr/>
          </p:nvSpPr>
          <p:spPr bwMode="auto">
            <a:xfrm rot="16200000">
              <a:off x="4097654" y="2800227"/>
              <a:ext cx="3296606"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b="1"/>
                <a:t>NIR, TM5</a:t>
              </a:r>
              <a:endParaRPr lang="en-US"/>
            </a:p>
          </p:txBody>
        </p:sp>
        <p:sp>
          <p:nvSpPr>
            <p:cNvPr id="15" name="Rectangle 23"/>
            <p:cNvSpPr>
              <a:spLocks noChangeArrowheads="1"/>
            </p:cNvSpPr>
            <p:nvPr/>
          </p:nvSpPr>
          <p:spPr bwMode="auto">
            <a:xfrm>
              <a:off x="5257800" y="1075022"/>
              <a:ext cx="838200" cy="4858157"/>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
        <p:nvSpPr>
          <p:cNvPr id="18" name="TextBox 17"/>
          <p:cNvSpPr txBox="1"/>
          <p:nvPr/>
        </p:nvSpPr>
        <p:spPr>
          <a:xfrm>
            <a:off x="874583" y="304800"/>
            <a:ext cx="6794157" cy="646331"/>
          </a:xfrm>
          <a:prstGeom prst="rect">
            <a:avLst/>
          </a:prstGeom>
          <a:noFill/>
        </p:spPr>
        <p:txBody>
          <a:bodyPr wrap="square" rtlCol="0">
            <a:spAutoFit/>
          </a:bodyPr>
          <a:lstStyle/>
          <a:p>
            <a:r>
              <a:rPr lang="en-US" sz="3600" dirty="0" smtClean="0">
                <a:latin typeface="Times New Roman" pitchFamily="18" charset="0"/>
                <a:cs typeface="Times New Roman" pitchFamily="18" charset="0"/>
              </a:rPr>
              <a:t>Learning to Read Light</a:t>
            </a:r>
            <a:endParaRPr lang="en-US" sz="3600" dirty="0">
              <a:latin typeface="Times New Roman" pitchFamily="18" charset="0"/>
              <a:cs typeface="Times New Roman" pitchFamily="18" charset="0"/>
            </a:endParaRPr>
          </a:p>
        </p:txBody>
      </p:sp>
      <p:sp>
        <p:nvSpPr>
          <p:cNvPr id="19" name="TextBox 18"/>
          <p:cNvSpPr txBox="1"/>
          <p:nvPr/>
        </p:nvSpPr>
        <p:spPr>
          <a:xfrm>
            <a:off x="924696" y="5791200"/>
            <a:ext cx="7583617" cy="646331"/>
          </a:xfrm>
          <a:prstGeom prst="rect">
            <a:avLst/>
          </a:prstGeom>
          <a:noFill/>
        </p:spPr>
        <p:txBody>
          <a:bodyPr wrap="square" rtlCol="0">
            <a:spAutoFit/>
          </a:bodyPr>
          <a:lstStyle/>
          <a:p>
            <a:r>
              <a:rPr lang="en-US" dirty="0" smtClean="0">
                <a:latin typeface="Times New Roman" pitchFamily="18" charset="0"/>
                <a:cs typeface="Times New Roman" pitchFamily="18" charset="0"/>
              </a:rPr>
              <a:t>“Can anyone explain what the Red Edge Inflection Point is?,” Dr. Rock asked.</a:t>
            </a:r>
          </a:p>
          <a:p>
            <a:r>
              <a:rPr lang="en-US" dirty="0" smtClean="0">
                <a:latin typeface="Times New Roman" pitchFamily="18" charset="0"/>
                <a:cs typeface="Times New Roman" pitchFamily="18" charset="0"/>
              </a:rPr>
              <a:t>“A longer wavelength means this tree has more chlorophyll,” Sierra, 7</a:t>
            </a:r>
            <a:r>
              <a:rPr lang="en-US" baseline="30000" dirty="0" smtClean="0">
                <a:latin typeface="Times New Roman" pitchFamily="18" charset="0"/>
                <a:cs typeface="Times New Roman" pitchFamily="18" charset="0"/>
              </a:rPr>
              <a:t>th</a:t>
            </a:r>
            <a:r>
              <a:rPr lang="en-US" dirty="0" smtClean="0">
                <a:latin typeface="Times New Roman" pitchFamily="18" charset="0"/>
                <a:cs typeface="Times New Roman" pitchFamily="18" charset="0"/>
              </a:rPr>
              <a:t> grader.</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xmlns="" val="3841179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773</TotalTime>
  <Words>549</Words>
  <Application>Microsoft Office PowerPoint</Application>
  <PresentationFormat>On-screen Show (4:3)</PresentationFormat>
  <Paragraphs>87</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Slide 1</vt:lpstr>
      <vt:lpstr>Slide 2</vt:lpstr>
      <vt:lpstr>Slide 3</vt:lpstr>
      <vt:lpstr>Slide 4</vt:lpstr>
      <vt:lpstr>Slide 5</vt:lpstr>
      <vt:lpstr>21st Century Technologies</vt:lpstr>
      <vt:lpstr>Earth Systems Science</vt:lpstr>
      <vt:lpstr>Slide 8</vt:lpstr>
      <vt:lpstr>Slide 9</vt:lpstr>
      <vt:lpstr>Why Forest Watch Works</vt:lpstr>
      <vt:lpstr>Slide 11</vt:lpstr>
      <vt:lpstr>Slide 12</vt:lpstr>
      <vt:lpstr>Slide 13</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Monty</dc:creator>
  <cp:lastModifiedBy>martha</cp:lastModifiedBy>
  <cp:revision>21</cp:revision>
  <dcterms:created xsi:type="dcterms:W3CDTF">2011-06-03T08:50:18Z</dcterms:created>
  <dcterms:modified xsi:type="dcterms:W3CDTF">2012-03-28T13:41:17Z</dcterms:modified>
</cp:coreProperties>
</file>