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drawings/drawing2.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theme/themeOverride2.xml" ContentType="application/vnd.openxmlformats-officedocument.themeOverride+xml"/>
  <Override PartName="/ppt/charts/chart12.xml" ContentType="application/vnd.openxmlformats-officedocument.drawingml.chart+xml"/>
  <Override PartName="/ppt/theme/themeOverride3.xml" ContentType="application/vnd.openxmlformats-officedocument.themeOverride+xml"/>
  <Override PartName="/ppt/charts/chart13.xml" ContentType="application/vnd.openxmlformats-officedocument.drawingml.chart+xml"/>
  <Override PartName="/ppt/theme/themeOverride4.xml" ContentType="application/vnd.openxmlformats-officedocument.themeOverride+xml"/>
  <Override PartName="/ppt/charts/chart14.xml" ContentType="application/vnd.openxmlformats-officedocument.drawingml.chart+xml"/>
  <Override PartName="/ppt/theme/themeOverride5.xml" ContentType="application/vnd.openxmlformats-officedocument.themeOverride+xml"/>
  <Override PartName="/ppt/notesSlides/notesSlide3.xml" ContentType="application/vnd.openxmlformats-officedocument.presentationml.notesSlide+xml"/>
  <Override PartName="/ppt/charts/chart15.xml" ContentType="application/vnd.openxmlformats-officedocument.drawingml.chart+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32" r:id="rId2"/>
    <p:sldId id="273" r:id="rId3"/>
    <p:sldId id="312" r:id="rId4"/>
    <p:sldId id="333" r:id="rId5"/>
    <p:sldId id="313" r:id="rId6"/>
    <p:sldId id="334" r:id="rId7"/>
    <p:sldId id="336" r:id="rId8"/>
    <p:sldId id="265" r:id="rId9"/>
    <p:sldId id="321" r:id="rId10"/>
    <p:sldId id="337" r:id="rId11"/>
    <p:sldId id="335" r:id="rId12"/>
    <p:sldId id="348" r:id="rId13"/>
    <p:sldId id="347" r:id="rId14"/>
    <p:sldId id="338" r:id="rId15"/>
    <p:sldId id="271" r:id="rId16"/>
    <p:sldId id="340" r:id="rId17"/>
    <p:sldId id="339" r:id="rId18"/>
    <p:sldId id="343" r:id="rId19"/>
    <p:sldId id="341" r:id="rId20"/>
    <p:sldId id="342" r:id="rId21"/>
    <p:sldId id="323" r:id="rId22"/>
    <p:sldId id="325" r:id="rId23"/>
    <p:sldId id="328" r:id="rId24"/>
    <p:sldId id="346" r:id="rId25"/>
    <p:sldId id="316" r:id="rId26"/>
    <p:sldId id="349" r:id="rId27"/>
    <p:sldId id="351" r:id="rId28"/>
    <p:sldId id="350" r:id="rId29"/>
    <p:sldId id="352" r:id="rId30"/>
    <p:sldId id="326" r:id="rId31"/>
    <p:sldId id="280" r:id="rId32"/>
    <p:sldId id="344" r:id="rId33"/>
    <p:sldId id="345" r:id="rId3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09973"/>
    <a:srgbClr val="FFFF00"/>
    <a:srgbClr val="DDDDDD"/>
    <a:srgbClr val="99FF66"/>
    <a:srgbClr val="FF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76" autoAdjust="0"/>
    <p:restoredTop sz="92973" autoAdjust="0"/>
  </p:normalViewPr>
  <p:slideViewPr>
    <p:cSldViewPr>
      <p:cViewPr>
        <p:scale>
          <a:sx n="66" d="100"/>
          <a:sy n="66" d="100"/>
        </p:scale>
        <p:origin x="-744" y="-26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6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2.xml"/></Relationships>
</file>

<file path=ppt/charts/_rels/chart12.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3.xml"/></Relationships>
</file>

<file path=ppt/charts/_rels/chart13.xml.rels><?xml version="1.0" encoding="UTF-8" standalone="yes"?>
<Relationships xmlns="http://schemas.openxmlformats.org/package/2006/relationships"><Relationship Id="rId2" Type="http://schemas.openxmlformats.org/officeDocument/2006/relationships/oleObject" Target="../embeddings/oleObject5.bin"/><Relationship Id="rId1" Type="http://schemas.openxmlformats.org/officeDocument/2006/relationships/themeOverride" Target="../theme/themeOverride4.xml"/></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5.xm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Do we see a pattern between</a:t>
            </a:r>
            <a:r>
              <a:rPr lang="en-US" baseline="0"/>
              <a:t> needles the REIP and the % Damage?</a:t>
            </a:r>
            <a:endParaRPr lang="en-US"/>
          </a:p>
        </c:rich>
      </c:tx>
      <c:layout/>
      <c:overlay val="0"/>
    </c:title>
    <c:autoTitleDeleted val="0"/>
    <c:plotArea>
      <c:layout/>
      <c:scatterChart>
        <c:scatterStyle val="lineMarker"/>
        <c:varyColors val="0"/>
        <c:ser>
          <c:idx val="0"/>
          <c:order val="0"/>
          <c:spPr>
            <a:ln w="28575">
              <a:noFill/>
            </a:ln>
          </c:spPr>
          <c:marker>
            <c:spPr>
              <a:solidFill>
                <a:srgbClr val="000000"/>
              </a:solidFill>
            </c:spPr>
          </c:marker>
          <c:trendline>
            <c:trendlineType val="linear"/>
            <c:dispRSqr val="0"/>
            <c:dispEq val="0"/>
          </c:trendline>
          <c:xVal>
            <c:numRef>
              <c:f>Sheet1!$B$5:$B$16</c:f>
              <c:numCache>
                <c:formatCode>General</c:formatCode>
                <c:ptCount val="12"/>
                <c:pt idx="0">
                  <c:v>720.7</c:v>
                </c:pt>
                <c:pt idx="1">
                  <c:v>725.6</c:v>
                </c:pt>
                <c:pt idx="2">
                  <c:v>726.5</c:v>
                </c:pt>
                <c:pt idx="3">
                  <c:v>723.5</c:v>
                </c:pt>
                <c:pt idx="4">
                  <c:v>722.8</c:v>
                </c:pt>
                <c:pt idx="5">
                  <c:v>726.7</c:v>
                </c:pt>
                <c:pt idx="6">
                  <c:v>728.7</c:v>
                </c:pt>
                <c:pt idx="7">
                  <c:v>727.4</c:v>
                </c:pt>
                <c:pt idx="8">
                  <c:v>726.1</c:v>
                </c:pt>
                <c:pt idx="9">
                  <c:v>726.1</c:v>
                </c:pt>
                <c:pt idx="10">
                  <c:v>729.6</c:v>
                </c:pt>
                <c:pt idx="11">
                  <c:v>726.1</c:v>
                </c:pt>
              </c:numCache>
            </c:numRef>
          </c:xVal>
          <c:yVal>
            <c:numRef>
              <c:f>Sheet1!$C$5:$C$16</c:f>
              <c:numCache>
                <c:formatCode>General</c:formatCode>
                <c:ptCount val="12"/>
                <c:pt idx="0">
                  <c:v>5.5</c:v>
                </c:pt>
                <c:pt idx="1">
                  <c:v>3.2</c:v>
                </c:pt>
                <c:pt idx="2">
                  <c:v>3.7</c:v>
                </c:pt>
                <c:pt idx="3">
                  <c:v>7.6</c:v>
                </c:pt>
                <c:pt idx="4">
                  <c:v>6</c:v>
                </c:pt>
                <c:pt idx="5">
                  <c:v>2.6</c:v>
                </c:pt>
                <c:pt idx="6">
                  <c:v>0</c:v>
                </c:pt>
                <c:pt idx="7">
                  <c:v>2.4</c:v>
                </c:pt>
                <c:pt idx="8">
                  <c:v>3.5</c:v>
                </c:pt>
                <c:pt idx="9">
                  <c:v>3.2</c:v>
                </c:pt>
                <c:pt idx="10">
                  <c:v>0</c:v>
                </c:pt>
                <c:pt idx="11">
                  <c:v>3.7</c:v>
                </c:pt>
              </c:numCache>
            </c:numRef>
          </c:yVal>
          <c:smooth val="0"/>
        </c:ser>
        <c:dLbls>
          <c:showLegendKey val="0"/>
          <c:showVal val="0"/>
          <c:showCatName val="0"/>
          <c:showSerName val="0"/>
          <c:showPercent val="0"/>
          <c:showBubbleSize val="0"/>
        </c:dLbls>
        <c:axId val="79147776"/>
        <c:axId val="79149696"/>
      </c:scatterChart>
      <c:valAx>
        <c:axId val="79147776"/>
        <c:scaling>
          <c:orientation val="minMax"/>
        </c:scaling>
        <c:delete val="0"/>
        <c:axPos val="b"/>
        <c:majorGridlines/>
        <c:minorGridlines/>
        <c:title>
          <c:tx>
            <c:rich>
              <a:bodyPr/>
              <a:lstStyle/>
              <a:p>
                <a:pPr>
                  <a:defRPr/>
                </a:pPr>
                <a:r>
                  <a:rPr lang="en-US"/>
                  <a:t>REIP</a:t>
                </a:r>
              </a:p>
            </c:rich>
          </c:tx>
          <c:layout/>
          <c:overlay val="0"/>
        </c:title>
        <c:numFmt formatCode="General" sourceLinked="1"/>
        <c:majorTickMark val="out"/>
        <c:minorTickMark val="none"/>
        <c:tickLblPos val="nextTo"/>
        <c:crossAx val="79149696"/>
        <c:crosses val="autoZero"/>
        <c:crossBetween val="midCat"/>
      </c:valAx>
      <c:valAx>
        <c:axId val="79149696"/>
        <c:scaling>
          <c:orientation val="minMax"/>
        </c:scaling>
        <c:delete val="0"/>
        <c:axPos val="l"/>
        <c:majorGridlines/>
        <c:minorGridlines/>
        <c:title>
          <c:tx>
            <c:rich>
              <a:bodyPr/>
              <a:lstStyle/>
              <a:p>
                <a:pPr>
                  <a:defRPr/>
                </a:pPr>
                <a:r>
                  <a:rPr lang="en-US"/>
                  <a:t>%</a:t>
                </a:r>
                <a:r>
                  <a:rPr lang="en-US" baseline="0"/>
                  <a:t> Damage</a:t>
                </a:r>
                <a:endParaRPr lang="en-US"/>
              </a:p>
            </c:rich>
          </c:tx>
          <c:layout>
            <c:manualLayout>
              <c:xMode val="edge"/>
              <c:yMode val="edge"/>
              <c:x val="3.6111111111111212E-2"/>
              <c:y val="0.3811843832021018"/>
            </c:manualLayout>
          </c:layout>
          <c:overlay val="0"/>
        </c:title>
        <c:numFmt formatCode="General" sourceLinked="1"/>
        <c:majorTickMark val="out"/>
        <c:minorTickMark val="none"/>
        <c:tickLblPos val="nextTo"/>
        <c:crossAx val="79147776"/>
        <c:crosses val="autoZero"/>
        <c:crossBetween val="midCat"/>
      </c:valAx>
    </c:plotArea>
    <c:plotVisOnly val="1"/>
    <c:dispBlanksAs val="gap"/>
    <c:showDLblsOverMax val="0"/>
  </c:chart>
  <c:spPr>
    <a:ln>
      <a:solidFill>
        <a:sysClr val="windowText" lastClr="000000"/>
      </a:solid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t>Figure 4.5: Collection Heights over</a:t>
            </a:r>
            <a:r>
              <a:rPr lang="en-US" sz="1200" baseline="0"/>
              <a:t> Time</a:t>
            </a:r>
            <a:endParaRPr lang="en-US" sz="1200"/>
          </a:p>
        </c:rich>
      </c:tx>
      <c:layout/>
      <c:overlay val="0"/>
    </c:title>
    <c:autoTitleDeleted val="0"/>
    <c:plotArea>
      <c:layout/>
      <c:barChart>
        <c:barDir val="col"/>
        <c:grouping val="clustered"/>
        <c:varyColors val="0"/>
        <c:ser>
          <c:idx val="0"/>
          <c:order val="0"/>
          <c:tx>
            <c:v>St. Bani</c:v>
          </c:tx>
          <c:invertIfNegative val="0"/>
          <c:cat>
            <c:numRef>
              <c:f>Sheet6!$N$4:$N$9</c:f>
              <c:numCache>
                <c:formatCode>General</c:formatCode>
                <c:ptCount val="6"/>
                <c:pt idx="0">
                  <c:v>1992</c:v>
                </c:pt>
                <c:pt idx="1">
                  <c:v>1997</c:v>
                </c:pt>
                <c:pt idx="2">
                  <c:v>2002</c:v>
                </c:pt>
                <c:pt idx="3">
                  <c:v>2007</c:v>
                </c:pt>
                <c:pt idx="4">
                  <c:v>2009</c:v>
                </c:pt>
                <c:pt idx="5">
                  <c:v>2010</c:v>
                </c:pt>
              </c:numCache>
            </c:numRef>
          </c:cat>
          <c:val>
            <c:numRef>
              <c:f>Sheet6!$O$4:$O$9</c:f>
              <c:numCache>
                <c:formatCode>General</c:formatCode>
                <c:ptCount val="6"/>
                <c:pt idx="0">
                  <c:v>4.3</c:v>
                </c:pt>
                <c:pt idx="1">
                  <c:v>4.5</c:v>
                </c:pt>
                <c:pt idx="2">
                  <c:v>4.8</c:v>
                </c:pt>
                <c:pt idx="3">
                  <c:v>4</c:v>
                </c:pt>
                <c:pt idx="4">
                  <c:v>3.9</c:v>
                </c:pt>
                <c:pt idx="5">
                  <c:v>3.9</c:v>
                </c:pt>
              </c:numCache>
            </c:numRef>
          </c:val>
        </c:ser>
        <c:ser>
          <c:idx val="1"/>
          <c:order val="1"/>
          <c:tx>
            <c:v>Gilmanton</c:v>
          </c:tx>
          <c:invertIfNegative val="0"/>
          <c:cat>
            <c:numRef>
              <c:f>Sheet6!$N$4:$N$9</c:f>
              <c:numCache>
                <c:formatCode>General</c:formatCode>
                <c:ptCount val="6"/>
                <c:pt idx="0">
                  <c:v>1992</c:v>
                </c:pt>
                <c:pt idx="1">
                  <c:v>1997</c:v>
                </c:pt>
                <c:pt idx="2">
                  <c:v>2002</c:v>
                </c:pt>
                <c:pt idx="3">
                  <c:v>2007</c:v>
                </c:pt>
                <c:pt idx="4">
                  <c:v>2009</c:v>
                </c:pt>
                <c:pt idx="5">
                  <c:v>2010</c:v>
                </c:pt>
              </c:numCache>
            </c:numRef>
          </c:cat>
          <c:val>
            <c:numRef>
              <c:f>Sheet6!$P$4:$P$9</c:f>
              <c:numCache>
                <c:formatCode>General</c:formatCode>
                <c:ptCount val="6"/>
                <c:pt idx="0">
                  <c:v>4.2</c:v>
                </c:pt>
                <c:pt idx="1">
                  <c:v>5.9</c:v>
                </c:pt>
                <c:pt idx="2">
                  <c:v>9.4</c:v>
                </c:pt>
                <c:pt idx="3">
                  <c:v>11.2</c:v>
                </c:pt>
                <c:pt idx="4">
                  <c:v>12.7</c:v>
                </c:pt>
                <c:pt idx="5">
                  <c:v>11.4</c:v>
                </c:pt>
              </c:numCache>
            </c:numRef>
          </c:val>
        </c:ser>
        <c:dLbls>
          <c:showLegendKey val="0"/>
          <c:showVal val="0"/>
          <c:showCatName val="0"/>
          <c:showSerName val="0"/>
          <c:showPercent val="0"/>
          <c:showBubbleSize val="0"/>
        </c:dLbls>
        <c:gapWidth val="150"/>
        <c:axId val="121627776"/>
        <c:axId val="121629696"/>
      </c:barChart>
      <c:catAx>
        <c:axId val="121627776"/>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121629696"/>
        <c:crosses val="autoZero"/>
        <c:auto val="1"/>
        <c:lblAlgn val="ctr"/>
        <c:lblOffset val="100"/>
        <c:noMultiLvlLbl val="0"/>
      </c:catAx>
      <c:valAx>
        <c:axId val="121629696"/>
        <c:scaling>
          <c:orientation val="minMax"/>
        </c:scaling>
        <c:delete val="0"/>
        <c:axPos val="l"/>
        <c:majorGridlines/>
        <c:title>
          <c:tx>
            <c:rich>
              <a:bodyPr rot="-5400000" vert="horz"/>
              <a:lstStyle/>
              <a:p>
                <a:pPr>
                  <a:defRPr/>
                </a:pPr>
                <a:r>
                  <a:rPr lang="en-US"/>
                  <a:t>Average Collecting Height (m)</a:t>
                </a:r>
              </a:p>
            </c:rich>
          </c:tx>
          <c:layout/>
          <c:overlay val="0"/>
        </c:title>
        <c:numFmt formatCode="General" sourceLinked="1"/>
        <c:majorTickMark val="out"/>
        <c:minorTickMark val="none"/>
        <c:tickLblPos val="nextTo"/>
        <c:crossAx val="121627776"/>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a:t>Ozone Levels</a:t>
            </a:r>
          </a:p>
        </c:rich>
      </c:tx>
      <c:layout>
        <c:manualLayout>
          <c:xMode val="edge"/>
          <c:yMode val="edge"/>
          <c:x val="0.31349268841394845"/>
          <c:y val="3.6900479183221389E-2"/>
        </c:manualLayout>
      </c:layout>
      <c:overlay val="0"/>
      <c:spPr>
        <a:noFill/>
        <a:ln w="25400">
          <a:noFill/>
        </a:ln>
      </c:spPr>
    </c:title>
    <c:autoTitleDeleted val="0"/>
    <c:plotArea>
      <c:layout>
        <c:manualLayout>
          <c:layoutTarget val="inner"/>
          <c:xMode val="edge"/>
          <c:yMode val="edge"/>
          <c:x val="0.11806651534702024"/>
          <c:y val="0.23985283068501839"/>
          <c:w val="0.85058419887887193"/>
          <c:h val="0.59409701138904603"/>
        </c:manualLayout>
      </c:layout>
      <c:lineChart>
        <c:grouping val="standard"/>
        <c:varyColors val="0"/>
        <c:ser>
          <c:idx val="1"/>
          <c:order val="0"/>
          <c:spPr>
            <a:ln w="12700">
              <a:solidFill>
                <a:srgbClr val="FF00FF"/>
              </a:solidFill>
              <a:prstDash val="solid"/>
            </a:ln>
          </c:spPr>
          <c:marker>
            <c:symbol val="square"/>
            <c:size val="5"/>
            <c:spPr>
              <a:solidFill>
                <a:srgbClr val="FF00FF"/>
              </a:solidFill>
              <a:ln>
                <a:solidFill>
                  <a:srgbClr val="FF00FF"/>
                </a:solidFill>
                <a:prstDash val="solid"/>
              </a:ln>
            </c:spPr>
          </c:marker>
          <c:cat>
            <c:numRef>
              <c:f>Sheet1!$A$2:$A$15</c:f>
              <c:numCache>
                <c:formatCode>General</c:formatCode>
                <c:ptCount val="14"/>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numCache>
            </c:numRef>
          </c:cat>
          <c:val>
            <c:numRef>
              <c:f>Sheet1!$B$2:$B$15</c:f>
              <c:numCache>
                <c:formatCode>General</c:formatCode>
                <c:ptCount val="14"/>
                <c:pt idx="0">
                  <c:v>7</c:v>
                </c:pt>
                <c:pt idx="1">
                  <c:v>8</c:v>
                </c:pt>
                <c:pt idx="2">
                  <c:v>9</c:v>
                </c:pt>
                <c:pt idx="3">
                  <c:v>9</c:v>
                </c:pt>
                <c:pt idx="4">
                  <c:v>6</c:v>
                </c:pt>
                <c:pt idx="5">
                  <c:v>10</c:v>
                </c:pt>
                <c:pt idx="6">
                  <c:v>7</c:v>
                </c:pt>
                <c:pt idx="7">
                  <c:v>9</c:v>
                </c:pt>
                <c:pt idx="8">
                  <c:v>1</c:v>
                </c:pt>
                <c:pt idx="9">
                  <c:v>10</c:v>
                </c:pt>
                <c:pt idx="10">
                  <c:v>13</c:v>
                </c:pt>
                <c:pt idx="11">
                  <c:v>1</c:v>
                </c:pt>
                <c:pt idx="12">
                  <c:v>4</c:v>
                </c:pt>
                <c:pt idx="13">
                  <c:v>3</c:v>
                </c:pt>
              </c:numCache>
            </c:numRef>
          </c:val>
          <c:smooth val="0"/>
        </c:ser>
        <c:dLbls>
          <c:showLegendKey val="0"/>
          <c:showVal val="0"/>
          <c:showCatName val="0"/>
          <c:showSerName val="0"/>
          <c:showPercent val="0"/>
          <c:showBubbleSize val="0"/>
        </c:dLbls>
        <c:marker val="1"/>
        <c:smooth val="0"/>
        <c:axId val="121974144"/>
        <c:axId val="121993472"/>
      </c:lineChart>
      <c:catAx>
        <c:axId val="12197414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21993472"/>
        <c:crosses val="autoZero"/>
        <c:auto val="0"/>
        <c:lblAlgn val="ctr"/>
        <c:lblOffset val="100"/>
        <c:tickLblSkip val="10"/>
        <c:tickMarkSkip val="10"/>
        <c:noMultiLvlLbl val="0"/>
      </c:catAx>
      <c:valAx>
        <c:axId val="121993472"/>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21974144"/>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a:t>REIP Number Averages</a:t>
            </a:r>
          </a:p>
        </c:rich>
      </c:tx>
      <c:layout>
        <c:manualLayout>
          <c:xMode val="edge"/>
          <c:yMode val="edge"/>
          <c:x val="0.21328409003622725"/>
          <c:y val="9.0092038029820742E-2"/>
        </c:manualLayout>
      </c:layout>
      <c:overlay val="0"/>
      <c:spPr>
        <a:noFill/>
        <a:ln w="25400">
          <a:noFill/>
        </a:ln>
      </c:spPr>
    </c:title>
    <c:autoTitleDeleted val="0"/>
    <c:plotArea>
      <c:layout>
        <c:manualLayout>
          <c:layoutTarget val="inner"/>
          <c:xMode val="edge"/>
          <c:yMode val="edge"/>
          <c:x val="0.16451004355691257"/>
          <c:y val="0.23985283068501839"/>
          <c:w val="0.80401853002686496"/>
          <c:h val="0.59409701138904569"/>
        </c:manualLayout>
      </c:layout>
      <c:lineChart>
        <c:grouping val="standard"/>
        <c:varyColors val="0"/>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cat>
            <c:numRef>
              <c:f>Sheet1!$A$2:$A$15</c:f>
              <c:numCache>
                <c:formatCode>General</c:formatCode>
                <c:ptCount val="14"/>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numCache>
            </c:numRef>
          </c:cat>
          <c:val>
            <c:numRef>
              <c:f>Sheet1!$C$2:$C$15</c:f>
              <c:numCache>
                <c:formatCode>General</c:formatCode>
                <c:ptCount val="14"/>
                <c:pt idx="0">
                  <c:v>711.1687499999997</c:v>
                </c:pt>
                <c:pt idx="1">
                  <c:v>710.7909057971026</c:v>
                </c:pt>
                <c:pt idx="2">
                  <c:v>711.1351351351351</c:v>
                </c:pt>
                <c:pt idx="3">
                  <c:v>712.06923076923078</c:v>
                </c:pt>
                <c:pt idx="4">
                  <c:v>711.25624999999877</c:v>
                </c:pt>
                <c:pt idx="5">
                  <c:v>712.2434328358205</c:v>
                </c:pt>
                <c:pt idx="6">
                  <c:v>717.94530201342241</c:v>
                </c:pt>
                <c:pt idx="7">
                  <c:v>723.56234042553206</c:v>
                </c:pt>
                <c:pt idx="8">
                  <c:v>723.41111731843546</c:v>
                </c:pt>
                <c:pt idx="9">
                  <c:v>721.59189189189192</c:v>
                </c:pt>
                <c:pt idx="10">
                  <c:v>721.01015037593947</c:v>
                </c:pt>
                <c:pt idx="11">
                  <c:v>723.06654929577314</c:v>
                </c:pt>
                <c:pt idx="12">
                  <c:v>724.55364238410641</c:v>
                </c:pt>
                <c:pt idx="13">
                  <c:v>724.42252252252297</c:v>
                </c:pt>
              </c:numCache>
            </c:numRef>
          </c:val>
          <c:smooth val="0"/>
        </c:ser>
        <c:dLbls>
          <c:showLegendKey val="0"/>
          <c:showVal val="0"/>
          <c:showCatName val="0"/>
          <c:showSerName val="0"/>
          <c:showPercent val="0"/>
          <c:showBubbleSize val="0"/>
        </c:dLbls>
        <c:marker val="1"/>
        <c:smooth val="0"/>
        <c:axId val="125452672"/>
        <c:axId val="125454592"/>
      </c:lineChart>
      <c:catAx>
        <c:axId val="12545267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25454592"/>
        <c:crosses val="autoZero"/>
        <c:auto val="1"/>
        <c:lblAlgn val="ctr"/>
        <c:lblOffset val="100"/>
        <c:tickLblSkip val="10"/>
        <c:tickMarkSkip val="1"/>
        <c:noMultiLvlLbl val="0"/>
      </c:catAx>
      <c:valAx>
        <c:axId val="125454592"/>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25452672"/>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a:latin typeface="Times New Roman" pitchFamily="18" charset="0"/>
                <a:cs typeface="Times New Roman" pitchFamily="18" charset="0"/>
              </a:rPr>
              <a:t>Correlation of REIPs and </a:t>
            </a:r>
          </a:p>
          <a:p>
            <a:pPr>
              <a:defRPr sz="1200" b="1" i="0" u="none" strike="noStrike" baseline="0">
                <a:solidFill>
                  <a:srgbClr val="000000"/>
                </a:solidFill>
                <a:latin typeface="Arial"/>
                <a:ea typeface="Arial"/>
                <a:cs typeface="Arial"/>
              </a:defRPr>
            </a:pPr>
            <a:r>
              <a:rPr lang="en-US">
                <a:latin typeface="Times New Roman" pitchFamily="18" charset="0"/>
                <a:cs typeface="Times New Roman" pitchFamily="18" charset="0"/>
              </a:rPr>
              <a:t>Needle Length</a:t>
            </a:r>
          </a:p>
        </c:rich>
      </c:tx>
      <c:layout>
        <c:manualLayout>
          <c:xMode val="edge"/>
          <c:yMode val="edge"/>
          <c:x val="0.22784284401520749"/>
          <c:y val="2.3343966788121447E-2"/>
        </c:manualLayout>
      </c:layout>
      <c:overlay val="0"/>
      <c:spPr>
        <a:noFill/>
        <a:ln w="25400">
          <a:noFill/>
        </a:ln>
      </c:spPr>
    </c:title>
    <c:autoTitleDeleted val="0"/>
    <c:plotArea>
      <c:layout>
        <c:manualLayout>
          <c:layoutTarget val="inner"/>
          <c:xMode val="edge"/>
          <c:yMode val="edge"/>
          <c:x val="0.14489810357352509"/>
          <c:y val="0.235714696768096"/>
          <c:w val="0.68979660574438562"/>
          <c:h val="0.52142948072942352"/>
        </c:manualLayout>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xVal>
            <c:numRef>
              <c:f>Sheet2!$A$2:$A$109</c:f>
              <c:numCache>
                <c:formatCode>General</c:formatCode>
                <c:ptCount val="108"/>
                <c:pt idx="0">
                  <c:v>718</c:v>
                </c:pt>
                <c:pt idx="1">
                  <c:v>709</c:v>
                </c:pt>
                <c:pt idx="2">
                  <c:v>718</c:v>
                </c:pt>
                <c:pt idx="3">
                  <c:v>718</c:v>
                </c:pt>
                <c:pt idx="4">
                  <c:v>706</c:v>
                </c:pt>
                <c:pt idx="5">
                  <c:v>703.6</c:v>
                </c:pt>
                <c:pt idx="6">
                  <c:v>703.7</c:v>
                </c:pt>
                <c:pt idx="7">
                  <c:v>710.1</c:v>
                </c:pt>
                <c:pt idx="8">
                  <c:v>707.7</c:v>
                </c:pt>
                <c:pt idx="9">
                  <c:v>705.6</c:v>
                </c:pt>
                <c:pt idx="10">
                  <c:v>716.4</c:v>
                </c:pt>
                <c:pt idx="11">
                  <c:v>711.3</c:v>
                </c:pt>
                <c:pt idx="12">
                  <c:v>709.4</c:v>
                </c:pt>
                <c:pt idx="13">
                  <c:v>709.5</c:v>
                </c:pt>
                <c:pt idx="14">
                  <c:v>707.6</c:v>
                </c:pt>
                <c:pt idx="15">
                  <c:v>712.2</c:v>
                </c:pt>
                <c:pt idx="16">
                  <c:v>718.9</c:v>
                </c:pt>
                <c:pt idx="17">
                  <c:v>718.5</c:v>
                </c:pt>
                <c:pt idx="18">
                  <c:v>718.5</c:v>
                </c:pt>
                <c:pt idx="19">
                  <c:v>716.4</c:v>
                </c:pt>
                <c:pt idx="20">
                  <c:v>707.7</c:v>
                </c:pt>
                <c:pt idx="21">
                  <c:v>707.7</c:v>
                </c:pt>
                <c:pt idx="22">
                  <c:v>709.5</c:v>
                </c:pt>
                <c:pt idx="23">
                  <c:v>707.7</c:v>
                </c:pt>
                <c:pt idx="24">
                  <c:v>707.4</c:v>
                </c:pt>
                <c:pt idx="25">
                  <c:v>719.2</c:v>
                </c:pt>
                <c:pt idx="26">
                  <c:v>722.3</c:v>
                </c:pt>
                <c:pt idx="27">
                  <c:v>726.9</c:v>
                </c:pt>
                <c:pt idx="28">
                  <c:v>722.3</c:v>
                </c:pt>
                <c:pt idx="29">
                  <c:v>719.2</c:v>
                </c:pt>
                <c:pt idx="30">
                  <c:v>717.7</c:v>
                </c:pt>
                <c:pt idx="31">
                  <c:v>718.4</c:v>
                </c:pt>
                <c:pt idx="32">
                  <c:v>719.2</c:v>
                </c:pt>
                <c:pt idx="33">
                  <c:v>715.4</c:v>
                </c:pt>
                <c:pt idx="34">
                  <c:v>719.2</c:v>
                </c:pt>
                <c:pt idx="35">
                  <c:v>719.2</c:v>
                </c:pt>
                <c:pt idx="36">
                  <c:v>723.1</c:v>
                </c:pt>
                <c:pt idx="37">
                  <c:v>718.5</c:v>
                </c:pt>
                <c:pt idx="38">
                  <c:v>723.8</c:v>
                </c:pt>
                <c:pt idx="39">
                  <c:v>714.6</c:v>
                </c:pt>
                <c:pt idx="40">
                  <c:v>713.5</c:v>
                </c:pt>
                <c:pt idx="41">
                  <c:v>713.5</c:v>
                </c:pt>
                <c:pt idx="42">
                  <c:v>710</c:v>
                </c:pt>
                <c:pt idx="43">
                  <c:v>723.8</c:v>
                </c:pt>
                <c:pt idx="44">
                  <c:v>712</c:v>
                </c:pt>
                <c:pt idx="45">
                  <c:v>707</c:v>
                </c:pt>
                <c:pt idx="46">
                  <c:v>709</c:v>
                </c:pt>
                <c:pt idx="47">
                  <c:v>709</c:v>
                </c:pt>
                <c:pt idx="48">
                  <c:v>706</c:v>
                </c:pt>
                <c:pt idx="49">
                  <c:v>704.8</c:v>
                </c:pt>
                <c:pt idx="50">
                  <c:v>705.7</c:v>
                </c:pt>
                <c:pt idx="51">
                  <c:v>712.7</c:v>
                </c:pt>
                <c:pt idx="52">
                  <c:v>707.3</c:v>
                </c:pt>
                <c:pt idx="53">
                  <c:v>708</c:v>
                </c:pt>
                <c:pt idx="54">
                  <c:v>723.4</c:v>
                </c:pt>
                <c:pt idx="55">
                  <c:v>729.1</c:v>
                </c:pt>
                <c:pt idx="56">
                  <c:v>724.1</c:v>
                </c:pt>
                <c:pt idx="57">
                  <c:v>724.9</c:v>
                </c:pt>
                <c:pt idx="58">
                  <c:v>723.4</c:v>
                </c:pt>
                <c:pt idx="59">
                  <c:v>715.5</c:v>
                </c:pt>
                <c:pt idx="60">
                  <c:v>720.3</c:v>
                </c:pt>
                <c:pt idx="61">
                  <c:v>723.3</c:v>
                </c:pt>
                <c:pt idx="62">
                  <c:v>721.9</c:v>
                </c:pt>
                <c:pt idx="63">
                  <c:v>720.3</c:v>
                </c:pt>
                <c:pt idx="64">
                  <c:v>725.9</c:v>
                </c:pt>
                <c:pt idx="65">
                  <c:v>722</c:v>
                </c:pt>
                <c:pt idx="66">
                  <c:v>722.4</c:v>
                </c:pt>
                <c:pt idx="67">
                  <c:v>724.1</c:v>
                </c:pt>
                <c:pt idx="68">
                  <c:v>720.3</c:v>
                </c:pt>
                <c:pt idx="69">
                  <c:v>700</c:v>
                </c:pt>
                <c:pt idx="70">
                  <c:v>712</c:v>
                </c:pt>
                <c:pt idx="71">
                  <c:v>718</c:v>
                </c:pt>
                <c:pt idx="72">
                  <c:v>718</c:v>
                </c:pt>
                <c:pt idx="73">
                  <c:v>712</c:v>
                </c:pt>
                <c:pt idx="74">
                  <c:v>720.3</c:v>
                </c:pt>
                <c:pt idx="75">
                  <c:v>719.5</c:v>
                </c:pt>
                <c:pt idx="76">
                  <c:v>720.3</c:v>
                </c:pt>
                <c:pt idx="77">
                  <c:v>721</c:v>
                </c:pt>
                <c:pt idx="78">
                  <c:v>720.3</c:v>
                </c:pt>
                <c:pt idx="79">
                  <c:v>725.4</c:v>
                </c:pt>
                <c:pt idx="80">
                  <c:v>726.6</c:v>
                </c:pt>
                <c:pt idx="81">
                  <c:v>725.5</c:v>
                </c:pt>
                <c:pt idx="82">
                  <c:v>724.3</c:v>
                </c:pt>
                <c:pt idx="83">
                  <c:v>726.2</c:v>
                </c:pt>
                <c:pt idx="84">
                  <c:v>725.1</c:v>
                </c:pt>
                <c:pt idx="85">
                  <c:v>725.4</c:v>
                </c:pt>
                <c:pt idx="86">
                  <c:v>725.6</c:v>
                </c:pt>
                <c:pt idx="87">
                  <c:v>724.6</c:v>
                </c:pt>
                <c:pt idx="88">
                  <c:v>723.1</c:v>
                </c:pt>
                <c:pt idx="89">
                  <c:v>712</c:v>
                </c:pt>
                <c:pt idx="90">
                  <c:v>718</c:v>
                </c:pt>
                <c:pt idx="91">
                  <c:v>718</c:v>
                </c:pt>
                <c:pt idx="92">
                  <c:v>718</c:v>
                </c:pt>
                <c:pt idx="93">
                  <c:v>718</c:v>
                </c:pt>
                <c:pt idx="94">
                  <c:v>718</c:v>
                </c:pt>
                <c:pt idx="95">
                  <c:v>727</c:v>
                </c:pt>
                <c:pt idx="96">
                  <c:v>727</c:v>
                </c:pt>
                <c:pt idx="97">
                  <c:v>728.5</c:v>
                </c:pt>
                <c:pt idx="98">
                  <c:v>718.5</c:v>
                </c:pt>
                <c:pt idx="99">
                  <c:v>711.5</c:v>
                </c:pt>
                <c:pt idx="100">
                  <c:v>719.2</c:v>
                </c:pt>
                <c:pt idx="101">
                  <c:v>715.4</c:v>
                </c:pt>
                <c:pt idx="102">
                  <c:v>715.6</c:v>
                </c:pt>
                <c:pt idx="103">
                  <c:v>701.6</c:v>
                </c:pt>
                <c:pt idx="104">
                  <c:v>702.3</c:v>
                </c:pt>
                <c:pt idx="105">
                  <c:v>708.5</c:v>
                </c:pt>
                <c:pt idx="106">
                  <c:v>703.9</c:v>
                </c:pt>
                <c:pt idx="107">
                  <c:v>710</c:v>
                </c:pt>
              </c:numCache>
            </c:numRef>
          </c:xVal>
          <c:yVal>
            <c:numRef>
              <c:f>Sheet2!$B$2:$B$109</c:f>
              <c:numCache>
                <c:formatCode>General</c:formatCode>
                <c:ptCount val="108"/>
                <c:pt idx="0">
                  <c:v>65</c:v>
                </c:pt>
                <c:pt idx="1">
                  <c:v>74</c:v>
                </c:pt>
                <c:pt idx="2">
                  <c:v>73</c:v>
                </c:pt>
                <c:pt idx="3">
                  <c:v>46</c:v>
                </c:pt>
                <c:pt idx="4">
                  <c:v>61</c:v>
                </c:pt>
                <c:pt idx="5">
                  <c:v>61</c:v>
                </c:pt>
                <c:pt idx="6">
                  <c:v>62</c:v>
                </c:pt>
                <c:pt idx="7">
                  <c:v>51</c:v>
                </c:pt>
                <c:pt idx="8">
                  <c:v>54</c:v>
                </c:pt>
                <c:pt idx="9">
                  <c:v>58</c:v>
                </c:pt>
                <c:pt idx="10">
                  <c:v>86</c:v>
                </c:pt>
                <c:pt idx="11">
                  <c:v>68</c:v>
                </c:pt>
                <c:pt idx="12">
                  <c:v>71</c:v>
                </c:pt>
                <c:pt idx="13">
                  <c:v>91</c:v>
                </c:pt>
                <c:pt idx="14">
                  <c:v>74</c:v>
                </c:pt>
                <c:pt idx="15">
                  <c:v>69</c:v>
                </c:pt>
                <c:pt idx="16">
                  <c:v>62</c:v>
                </c:pt>
                <c:pt idx="17">
                  <c:v>65</c:v>
                </c:pt>
                <c:pt idx="18">
                  <c:v>77</c:v>
                </c:pt>
                <c:pt idx="19">
                  <c:v>83</c:v>
                </c:pt>
                <c:pt idx="20">
                  <c:v>72</c:v>
                </c:pt>
                <c:pt idx="21">
                  <c:v>69</c:v>
                </c:pt>
                <c:pt idx="22">
                  <c:v>64</c:v>
                </c:pt>
                <c:pt idx="23">
                  <c:v>64</c:v>
                </c:pt>
                <c:pt idx="24">
                  <c:v>68</c:v>
                </c:pt>
                <c:pt idx="25">
                  <c:v>69</c:v>
                </c:pt>
                <c:pt idx="26">
                  <c:v>62</c:v>
                </c:pt>
                <c:pt idx="27">
                  <c:v>65</c:v>
                </c:pt>
                <c:pt idx="28">
                  <c:v>77</c:v>
                </c:pt>
                <c:pt idx="29">
                  <c:v>83</c:v>
                </c:pt>
                <c:pt idx="30">
                  <c:v>68</c:v>
                </c:pt>
                <c:pt idx="31">
                  <c:v>87</c:v>
                </c:pt>
                <c:pt idx="32">
                  <c:v>78</c:v>
                </c:pt>
                <c:pt idx="33">
                  <c:v>69</c:v>
                </c:pt>
                <c:pt idx="34">
                  <c:v>85</c:v>
                </c:pt>
                <c:pt idx="35">
                  <c:v>60</c:v>
                </c:pt>
                <c:pt idx="36">
                  <c:v>70</c:v>
                </c:pt>
                <c:pt idx="37">
                  <c:v>71</c:v>
                </c:pt>
                <c:pt idx="38">
                  <c:v>82</c:v>
                </c:pt>
                <c:pt idx="39">
                  <c:v>81</c:v>
                </c:pt>
                <c:pt idx="40">
                  <c:v>90</c:v>
                </c:pt>
                <c:pt idx="41">
                  <c:v>82</c:v>
                </c:pt>
                <c:pt idx="42">
                  <c:v>92</c:v>
                </c:pt>
                <c:pt idx="43">
                  <c:v>78</c:v>
                </c:pt>
                <c:pt idx="44">
                  <c:v>71</c:v>
                </c:pt>
                <c:pt idx="45">
                  <c:v>62</c:v>
                </c:pt>
                <c:pt idx="46">
                  <c:v>73</c:v>
                </c:pt>
                <c:pt idx="47">
                  <c:v>80</c:v>
                </c:pt>
                <c:pt idx="48">
                  <c:v>68</c:v>
                </c:pt>
                <c:pt idx="49">
                  <c:v>92</c:v>
                </c:pt>
                <c:pt idx="50">
                  <c:v>91</c:v>
                </c:pt>
                <c:pt idx="51">
                  <c:v>85</c:v>
                </c:pt>
                <c:pt idx="52">
                  <c:v>93</c:v>
                </c:pt>
                <c:pt idx="53">
                  <c:v>101</c:v>
                </c:pt>
                <c:pt idx="54">
                  <c:v>73</c:v>
                </c:pt>
                <c:pt idx="55">
                  <c:v>54</c:v>
                </c:pt>
                <c:pt idx="56">
                  <c:v>73</c:v>
                </c:pt>
                <c:pt idx="57">
                  <c:v>72</c:v>
                </c:pt>
                <c:pt idx="58">
                  <c:v>63</c:v>
                </c:pt>
                <c:pt idx="59">
                  <c:v>58</c:v>
                </c:pt>
                <c:pt idx="60">
                  <c:v>83</c:v>
                </c:pt>
                <c:pt idx="61">
                  <c:v>65</c:v>
                </c:pt>
                <c:pt idx="62">
                  <c:v>54</c:v>
                </c:pt>
                <c:pt idx="63">
                  <c:v>56</c:v>
                </c:pt>
                <c:pt idx="64">
                  <c:v>79</c:v>
                </c:pt>
                <c:pt idx="65">
                  <c:v>81</c:v>
                </c:pt>
                <c:pt idx="66">
                  <c:v>71</c:v>
                </c:pt>
                <c:pt idx="67">
                  <c:v>80</c:v>
                </c:pt>
                <c:pt idx="68">
                  <c:v>66</c:v>
                </c:pt>
                <c:pt idx="69">
                  <c:v>106</c:v>
                </c:pt>
                <c:pt idx="70">
                  <c:v>72</c:v>
                </c:pt>
                <c:pt idx="71">
                  <c:v>104</c:v>
                </c:pt>
                <c:pt idx="72">
                  <c:v>105</c:v>
                </c:pt>
                <c:pt idx="73">
                  <c:v>69</c:v>
                </c:pt>
                <c:pt idx="74">
                  <c:v>62</c:v>
                </c:pt>
                <c:pt idx="75">
                  <c:v>65</c:v>
                </c:pt>
                <c:pt idx="76">
                  <c:v>77</c:v>
                </c:pt>
                <c:pt idx="77">
                  <c:v>83</c:v>
                </c:pt>
                <c:pt idx="78">
                  <c:v>80</c:v>
                </c:pt>
                <c:pt idx="79">
                  <c:v>75</c:v>
                </c:pt>
                <c:pt idx="80">
                  <c:v>81</c:v>
                </c:pt>
                <c:pt idx="81">
                  <c:v>82</c:v>
                </c:pt>
                <c:pt idx="82">
                  <c:v>81</c:v>
                </c:pt>
                <c:pt idx="83">
                  <c:v>73</c:v>
                </c:pt>
                <c:pt idx="84">
                  <c:v>82</c:v>
                </c:pt>
                <c:pt idx="85">
                  <c:v>68</c:v>
                </c:pt>
                <c:pt idx="86">
                  <c:v>74</c:v>
                </c:pt>
                <c:pt idx="87">
                  <c:v>74</c:v>
                </c:pt>
                <c:pt idx="88">
                  <c:v>65</c:v>
                </c:pt>
                <c:pt idx="89">
                  <c:v>85</c:v>
                </c:pt>
                <c:pt idx="90">
                  <c:v>90</c:v>
                </c:pt>
                <c:pt idx="91">
                  <c:v>90</c:v>
                </c:pt>
                <c:pt idx="92">
                  <c:v>84</c:v>
                </c:pt>
                <c:pt idx="93">
                  <c:v>79</c:v>
                </c:pt>
                <c:pt idx="94">
                  <c:v>59</c:v>
                </c:pt>
                <c:pt idx="95">
                  <c:v>71</c:v>
                </c:pt>
                <c:pt idx="96">
                  <c:v>57</c:v>
                </c:pt>
                <c:pt idx="97">
                  <c:v>76</c:v>
                </c:pt>
                <c:pt idx="98">
                  <c:v>74</c:v>
                </c:pt>
                <c:pt idx="99">
                  <c:v>61</c:v>
                </c:pt>
                <c:pt idx="100">
                  <c:v>68</c:v>
                </c:pt>
                <c:pt idx="101">
                  <c:v>53</c:v>
                </c:pt>
                <c:pt idx="102">
                  <c:v>62</c:v>
                </c:pt>
                <c:pt idx="103">
                  <c:v>25</c:v>
                </c:pt>
                <c:pt idx="104">
                  <c:v>44</c:v>
                </c:pt>
                <c:pt idx="105">
                  <c:v>70</c:v>
                </c:pt>
                <c:pt idx="106">
                  <c:v>63</c:v>
                </c:pt>
                <c:pt idx="107">
                  <c:v>82</c:v>
                </c:pt>
              </c:numCache>
            </c:numRef>
          </c:yVal>
          <c:smooth val="0"/>
        </c:ser>
        <c:dLbls>
          <c:showLegendKey val="0"/>
          <c:showVal val="0"/>
          <c:showCatName val="0"/>
          <c:showSerName val="0"/>
          <c:showPercent val="0"/>
          <c:showBubbleSize val="0"/>
        </c:dLbls>
        <c:axId val="125482496"/>
        <c:axId val="125489152"/>
      </c:scatterChart>
      <c:valAx>
        <c:axId val="125482496"/>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US"/>
                  <a:t>AvgREIP</a:t>
                </a:r>
              </a:p>
            </c:rich>
          </c:tx>
          <c:layout>
            <c:manualLayout>
              <c:xMode val="edge"/>
              <c:yMode val="edge"/>
              <c:x val="0.43061267341582404"/>
              <c:y val="0.8678586426696680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25489152"/>
        <c:crosses val="autoZero"/>
        <c:crossBetween val="midCat"/>
      </c:valAx>
      <c:valAx>
        <c:axId val="125489152"/>
        <c:scaling>
          <c:orientation val="minMax"/>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S-AvgNeed-Len</a:t>
                </a:r>
              </a:p>
            </c:rich>
          </c:tx>
          <c:layout>
            <c:manualLayout>
              <c:xMode val="edge"/>
              <c:yMode val="edge"/>
              <c:x val="3.0612244897959211E-2"/>
              <c:y val="0.3142860892388469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25482496"/>
        <c:crosses val="autoZero"/>
        <c:crossBetween val="midCat"/>
      </c:valAx>
      <c:spPr>
        <a:solidFill>
          <a:srgbClr val="C0C0C0"/>
        </a:solidFill>
        <a:ln w="12700">
          <a:solidFill>
            <a:srgbClr val="808080"/>
          </a:solidFill>
          <a:prstDash val="solid"/>
        </a:ln>
      </c:spPr>
    </c:plotArea>
    <c:legend>
      <c:legendPos val="r"/>
      <c:layout>
        <c:manualLayout>
          <c:xMode val="edge"/>
          <c:yMode val="edge"/>
          <c:x val="0.85306208152552354"/>
          <c:y val="0.42857217847769102"/>
          <c:w val="0.13061245915689154"/>
          <c:h val="7.8571428571428625E-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Do we see a pattern between</a:t>
            </a:r>
            <a:r>
              <a:rPr lang="en-US" baseline="0"/>
              <a:t> needles the REIP and the % Damage?</a:t>
            </a:r>
            <a:endParaRPr lang="en-US"/>
          </a:p>
        </c:rich>
      </c:tx>
      <c:layout/>
      <c:overlay val="0"/>
    </c:title>
    <c:autoTitleDeleted val="0"/>
    <c:plotArea>
      <c:layout/>
      <c:scatterChart>
        <c:scatterStyle val="lineMarker"/>
        <c:varyColors val="0"/>
        <c:ser>
          <c:idx val="0"/>
          <c:order val="0"/>
          <c:spPr>
            <a:ln w="28575">
              <a:noFill/>
            </a:ln>
          </c:spPr>
          <c:marker>
            <c:spPr>
              <a:solidFill>
                <a:srgbClr val="000000"/>
              </a:solidFill>
            </c:spPr>
          </c:marker>
          <c:trendline>
            <c:trendlineType val="linear"/>
            <c:dispRSqr val="0"/>
            <c:dispEq val="0"/>
          </c:trendline>
          <c:xVal>
            <c:numRef>
              <c:f>Sheet1!$B$5:$B$16</c:f>
              <c:numCache>
                <c:formatCode>General</c:formatCode>
                <c:ptCount val="12"/>
                <c:pt idx="0">
                  <c:v>720.7</c:v>
                </c:pt>
                <c:pt idx="1">
                  <c:v>725.6</c:v>
                </c:pt>
                <c:pt idx="2">
                  <c:v>726.5</c:v>
                </c:pt>
                <c:pt idx="3">
                  <c:v>723.5</c:v>
                </c:pt>
                <c:pt idx="4">
                  <c:v>722.8</c:v>
                </c:pt>
                <c:pt idx="5">
                  <c:v>726.7</c:v>
                </c:pt>
                <c:pt idx="6">
                  <c:v>728.7</c:v>
                </c:pt>
                <c:pt idx="7">
                  <c:v>727.4</c:v>
                </c:pt>
                <c:pt idx="8">
                  <c:v>726.1</c:v>
                </c:pt>
                <c:pt idx="9">
                  <c:v>726.1</c:v>
                </c:pt>
                <c:pt idx="10">
                  <c:v>729.6</c:v>
                </c:pt>
                <c:pt idx="11">
                  <c:v>726.1</c:v>
                </c:pt>
              </c:numCache>
            </c:numRef>
          </c:xVal>
          <c:yVal>
            <c:numRef>
              <c:f>Sheet1!$C$5:$C$16</c:f>
              <c:numCache>
                <c:formatCode>General</c:formatCode>
                <c:ptCount val="12"/>
                <c:pt idx="0">
                  <c:v>5.5</c:v>
                </c:pt>
                <c:pt idx="1">
                  <c:v>3.2</c:v>
                </c:pt>
                <c:pt idx="2">
                  <c:v>3.7</c:v>
                </c:pt>
                <c:pt idx="3">
                  <c:v>7.6</c:v>
                </c:pt>
                <c:pt idx="4">
                  <c:v>6</c:v>
                </c:pt>
                <c:pt idx="5">
                  <c:v>2.6</c:v>
                </c:pt>
                <c:pt idx="6">
                  <c:v>0</c:v>
                </c:pt>
                <c:pt idx="7">
                  <c:v>2.4</c:v>
                </c:pt>
                <c:pt idx="8">
                  <c:v>3.5</c:v>
                </c:pt>
                <c:pt idx="9">
                  <c:v>3.2</c:v>
                </c:pt>
                <c:pt idx="10">
                  <c:v>0</c:v>
                </c:pt>
                <c:pt idx="11">
                  <c:v>3.7</c:v>
                </c:pt>
              </c:numCache>
            </c:numRef>
          </c:yVal>
          <c:smooth val="0"/>
        </c:ser>
        <c:dLbls>
          <c:showLegendKey val="0"/>
          <c:showVal val="0"/>
          <c:showCatName val="0"/>
          <c:showSerName val="0"/>
          <c:showPercent val="0"/>
          <c:showBubbleSize val="0"/>
        </c:dLbls>
        <c:axId val="124347520"/>
        <c:axId val="124349440"/>
      </c:scatterChart>
      <c:valAx>
        <c:axId val="124347520"/>
        <c:scaling>
          <c:orientation val="minMax"/>
        </c:scaling>
        <c:delete val="0"/>
        <c:axPos val="b"/>
        <c:majorGridlines/>
        <c:minorGridlines/>
        <c:title>
          <c:tx>
            <c:rich>
              <a:bodyPr/>
              <a:lstStyle/>
              <a:p>
                <a:pPr>
                  <a:defRPr/>
                </a:pPr>
                <a:r>
                  <a:rPr lang="en-US"/>
                  <a:t>REIP</a:t>
                </a:r>
              </a:p>
            </c:rich>
          </c:tx>
          <c:layout/>
          <c:overlay val="0"/>
        </c:title>
        <c:numFmt formatCode="General" sourceLinked="1"/>
        <c:majorTickMark val="out"/>
        <c:minorTickMark val="none"/>
        <c:tickLblPos val="nextTo"/>
        <c:crossAx val="124349440"/>
        <c:crosses val="autoZero"/>
        <c:crossBetween val="midCat"/>
      </c:valAx>
      <c:valAx>
        <c:axId val="124349440"/>
        <c:scaling>
          <c:orientation val="minMax"/>
        </c:scaling>
        <c:delete val="0"/>
        <c:axPos val="l"/>
        <c:majorGridlines/>
        <c:minorGridlines/>
        <c:title>
          <c:tx>
            <c:rich>
              <a:bodyPr/>
              <a:lstStyle/>
              <a:p>
                <a:pPr>
                  <a:defRPr/>
                </a:pPr>
                <a:r>
                  <a:rPr lang="en-US"/>
                  <a:t>%</a:t>
                </a:r>
                <a:r>
                  <a:rPr lang="en-US" baseline="0"/>
                  <a:t> Damage</a:t>
                </a:r>
                <a:endParaRPr lang="en-US"/>
              </a:p>
            </c:rich>
          </c:tx>
          <c:layout>
            <c:manualLayout>
              <c:xMode val="edge"/>
              <c:yMode val="edge"/>
              <c:x val="3.6111111111111212E-2"/>
              <c:y val="0.3811843832021018"/>
            </c:manualLayout>
          </c:layout>
          <c:overlay val="0"/>
        </c:title>
        <c:numFmt formatCode="General" sourceLinked="1"/>
        <c:majorTickMark val="out"/>
        <c:minorTickMark val="none"/>
        <c:tickLblPos val="nextTo"/>
        <c:crossAx val="124347520"/>
        <c:crosses val="autoZero"/>
        <c:crossBetween val="midCat"/>
      </c:valAx>
    </c:plotArea>
    <c:plotVisOnly val="1"/>
    <c:dispBlanksAs val="gap"/>
    <c:showDLblsOverMax val="0"/>
  </c:chart>
  <c:spPr>
    <a:ln>
      <a:solidFill>
        <a:sysClr val="windowText" lastClr="000000"/>
      </a:solidFill>
    </a:ln>
  </c:sp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White Pine Needle Life</a:t>
            </a:r>
          </a:p>
        </c:rich>
      </c:tx>
      <c:layout>
        <c:manualLayout>
          <c:xMode val="edge"/>
          <c:yMode val="edge"/>
          <c:x val="0.30521987443624699"/>
          <c:y val="2.4875621890547265E-2"/>
        </c:manualLayout>
      </c:layout>
      <c:overlay val="0"/>
    </c:title>
    <c:autoTitleDeleted val="0"/>
    <c:plotArea>
      <c:layout>
        <c:manualLayout>
          <c:layoutTarget val="inner"/>
          <c:xMode val="edge"/>
          <c:yMode val="edge"/>
          <c:x val="0.1292753529265632"/>
          <c:y val="0.17445090818871523"/>
          <c:w val="0.80499011697611877"/>
          <c:h val="0.6339069090244317"/>
        </c:manualLayout>
      </c:layout>
      <c:lineChart>
        <c:grouping val="standard"/>
        <c:varyColors val="0"/>
        <c:ser>
          <c:idx val="0"/>
          <c:order val="0"/>
          <c:tx>
            <c:v>2009 Needles</c:v>
          </c:tx>
          <c:spPr>
            <a:ln w="44450">
              <a:solidFill>
                <a:schemeClr val="tx1"/>
              </a:solidFill>
              <a:prstDash val="dash"/>
            </a:ln>
          </c:spPr>
          <c:marker>
            <c:symbol val="none"/>
          </c:marker>
          <c:cat>
            <c:strRef>
              <c:f>Sheet1!$A$3:$A$38</c:f>
              <c:strCache>
                <c:ptCount val="36"/>
                <c:pt idx="0">
                  <c:v>June 2009</c:v>
                </c:pt>
                <c:pt idx="1">
                  <c:v>July 2009</c:v>
                </c:pt>
                <c:pt idx="2">
                  <c:v>August 2009</c:v>
                </c:pt>
                <c:pt idx="3">
                  <c:v>Sept. 2009</c:v>
                </c:pt>
                <c:pt idx="4">
                  <c:v>Oct. 2009</c:v>
                </c:pt>
                <c:pt idx="5">
                  <c:v>Nov. 2009</c:v>
                </c:pt>
                <c:pt idx="6">
                  <c:v>Dec. 2009</c:v>
                </c:pt>
                <c:pt idx="7">
                  <c:v>Jan. 2010</c:v>
                </c:pt>
                <c:pt idx="8">
                  <c:v>Feb. 2010</c:v>
                </c:pt>
                <c:pt idx="9">
                  <c:v>March 2010</c:v>
                </c:pt>
                <c:pt idx="10">
                  <c:v>April 2010</c:v>
                </c:pt>
                <c:pt idx="11">
                  <c:v>May 2010</c:v>
                </c:pt>
                <c:pt idx="12">
                  <c:v>June 2010</c:v>
                </c:pt>
                <c:pt idx="13">
                  <c:v>July 2010</c:v>
                </c:pt>
                <c:pt idx="14">
                  <c:v>August 2010</c:v>
                </c:pt>
                <c:pt idx="15">
                  <c:v>Sept. 2010</c:v>
                </c:pt>
                <c:pt idx="16">
                  <c:v>Oct. 2010</c:v>
                </c:pt>
                <c:pt idx="17">
                  <c:v>Nov. 2010</c:v>
                </c:pt>
                <c:pt idx="18">
                  <c:v>Dec. 2010</c:v>
                </c:pt>
                <c:pt idx="19">
                  <c:v>Jan. 2011</c:v>
                </c:pt>
                <c:pt idx="20">
                  <c:v>Feb. 2011</c:v>
                </c:pt>
                <c:pt idx="21">
                  <c:v>March 2011</c:v>
                </c:pt>
                <c:pt idx="22">
                  <c:v>April 2011</c:v>
                </c:pt>
                <c:pt idx="23">
                  <c:v>May 2011</c:v>
                </c:pt>
                <c:pt idx="24">
                  <c:v>June 2011</c:v>
                </c:pt>
                <c:pt idx="25">
                  <c:v>July 2011</c:v>
                </c:pt>
                <c:pt idx="26">
                  <c:v>Sept. 2011</c:v>
                </c:pt>
                <c:pt idx="27">
                  <c:v>Oct. 2011</c:v>
                </c:pt>
                <c:pt idx="28">
                  <c:v>Nov. 2011</c:v>
                </c:pt>
                <c:pt idx="29">
                  <c:v>Dec. 2011</c:v>
                </c:pt>
                <c:pt idx="30">
                  <c:v>Jan. 2012</c:v>
                </c:pt>
                <c:pt idx="31">
                  <c:v>Feb. 2012</c:v>
                </c:pt>
                <c:pt idx="32">
                  <c:v>March 2012</c:v>
                </c:pt>
                <c:pt idx="33">
                  <c:v>April 2012</c:v>
                </c:pt>
                <c:pt idx="34">
                  <c:v>May 2012</c:v>
                </c:pt>
                <c:pt idx="35">
                  <c:v>June 2012</c:v>
                </c:pt>
              </c:strCache>
            </c:strRef>
          </c:cat>
          <c:val>
            <c:numRef>
              <c:f>Sheet1!$B$3:$B$38</c:f>
              <c:numCache>
                <c:formatCode>General</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val>
          <c:smooth val="0"/>
        </c:ser>
        <c:ser>
          <c:idx val="1"/>
          <c:order val="1"/>
          <c:tx>
            <c:v>2010 Needles</c:v>
          </c:tx>
          <c:spPr>
            <a:ln w="44450">
              <a:solidFill>
                <a:schemeClr val="tx1"/>
              </a:solidFill>
            </a:ln>
          </c:spPr>
          <c:marker>
            <c:symbol val="none"/>
          </c:marker>
          <c:cat>
            <c:strRef>
              <c:f>Sheet1!$A$3:$A$38</c:f>
              <c:strCache>
                <c:ptCount val="36"/>
                <c:pt idx="0">
                  <c:v>June 2009</c:v>
                </c:pt>
                <c:pt idx="1">
                  <c:v>July 2009</c:v>
                </c:pt>
                <c:pt idx="2">
                  <c:v>August 2009</c:v>
                </c:pt>
                <c:pt idx="3">
                  <c:v>Sept. 2009</c:v>
                </c:pt>
                <c:pt idx="4">
                  <c:v>Oct. 2009</c:v>
                </c:pt>
                <c:pt idx="5">
                  <c:v>Nov. 2009</c:v>
                </c:pt>
                <c:pt idx="6">
                  <c:v>Dec. 2009</c:v>
                </c:pt>
                <c:pt idx="7">
                  <c:v>Jan. 2010</c:v>
                </c:pt>
                <c:pt idx="8">
                  <c:v>Feb. 2010</c:v>
                </c:pt>
                <c:pt idx="9">
                  <c:v>March 2010</c:v>
                </c:pt>
                <c:pt idx="10">
                  <c:v>April 2010</c:v>
                </c:pt>
                <c:pt idx="11">
                  <c:v>May 2010</c:v>
                </c:pt>
                <c:pt idx="12">
                  <c:v>June 2010</c:v>
                </c:pt>
                <c:pt idx="13">
                  <c:v>July 2010</c:v>
                </c:pt>
                <c:pt idx="14">
                  <c:v>August 2010</c:v>
                </c:pt>
                <c:pt idx="15">
                  <c:v>Sept. 2010</c:v>
                </c:pt>
                <c:pt idx="16">
                  <c:v>Oct. 2010</c:v>
                </c:pt>
                <c:pt idx="17">
                  <c:v>Nov. 2010</c:v>
                </c:pt>
                <c:pt idx="18">
                  <c:v>Dec. 2010</c:v>
                </c:pt>
                <c:pt idx="19">
                  <c:v>Jan. 2011</c:v>
                </c:pt>
                <c:pt idx="20">
                  <c:v>Feb. 2011</c:v>
                </c:pt>
                <c:pt idx="21">
                  <c:v>March 2011</c:v>
                </c:pt>
                <c:pt idx="22">
                  <c:v>April 2011</c:v>
                </c:pt>
                <c:pt idx="23">
                  <c:v>May 2011</c:v>
                </c:pt>
                <c:pt idx="24">
                  <c:v>June 2011</c:v>
                </c:pt>
                <c:pt idx="25">
                  <c:v>July 2011</c:v>
                </c:pt>
                <c:pt idx="26">
                  <c:v>Sept. 2011</c:v>
                </c:pt>
                <c:pt idx="27">
                  <c:v>Oct. 2011</c:v>
                </c:pt>
                <c:pt idx="28">
                  <c:v>Nov. 2011</c:v>
                </c:pt>
                <c:pt idx="29">
                  <c:v>Dec. 2011</c:v>
                </c:pt>
                <c:pt idx="30">
                  <c:v>Jan. 2012</c:v>
                </c:pt>
                <c:pt idx="31">
                  <c:v>Feb. 2012</c:v>
                </c:pt>
                <c:pt idx="32">
                  <c:v>March 2012</c:v>
                </c:pt>
                <c:pt idx="33">
                  <c:v>April 2012</c:v>
                </c:pt>
                <c:pt idx="34">
                  <c:v>May 2012</c:v>
                </c:pt>
                <c:pt idx="35">
                  <c:v>June 2012</c:v>
                </c:pt>
              </c:strCache>
            </c:strRef>
          </c:cat>
          <c:val>
            <c:numRef>
              <c:f>Sheet1!$C$3:$C$38</c:f>
              <c:numCache>
                <c:formatCode>General</c:formatCode>
                <c:ptCount val="36"/>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numCache>
            </c:numRef>
          </c:val>
          <c:smooth val="0"/>
        </c:ser>
        <c:ser>
          <c:idx val="2"/>
          <c:order val="2"/>
          <c:tx>
            <c:v>2011 Needles</c:v>
          </c:tx>
          <c:spPr>
            <a:ln w="57150">
              <a:solidFill>
                <a:schemeClr val="tx1"/>
              </a:solidFill>
            </a:ln>
          </c:spPr>
          <c:marker>
            <c:symbol val="triangle"/>
            <c:size val="4"/>
            <c:spPr>
              <a:solidFill>
                <a:schemeClr val="tx1"/>
              </a:solidFill>
              <a:ln w="57150">
                <a:solidFill>
                  <a:schemeClr val="tx1"/>
                </a:solidFill>
              </a:ln>
            </c:spPr>
          </c:marker>
          <c:cat>
            <c:strRef>
              <c:f>Sheet1!$A$3:$A$38</c:f>
              <c:strCache>
                <c:ptCount val="36"/>
                <c:pt idx="0">
                  <c:v>June 2009</c:v>
                </c:pt>
                <c:pt idx="1">
                  <c:v>July 2009</c:v>
                </c:pt>
                <c:pt idx="2">
                  <c:v>August 2009</c:v>
                </c:pt>
                <c:pt idx="3">
                  <c:v>Sept. 2009</c:v>
                </c:pt>
                <c:pt idx="4">
                  <c:v>Oct. 2009</c:v>
                </c:pt>
                <c:pt idx="5">
                  <c:v>Nov. 2009</c:v>
                </c:pt>
                <c:pt idx="6">
                  <c:v>Dec. 2009</c:v>
                </c:pt>
                <c:pt idx="7">
                  <c:v>Jan. 2010</c:v>
                </c:pt>
                <c:pt idx="8">
                  <c:v>Feb. 2010</c:v>
                </c:pt>
                <c:pt idx="9">
                  <c:v>March 2010</c:v>
                </c:pt>
                <c:pt idx="10">
                  <c:v>April 2010</c:v>
                </c:pt>
                <c:pt idx="11">
                  <c:v>May 2010</c:v>
                </c:pt>
                <c:pt idx="12">
                  <c:v>June 2010</c:v>
                </c:pt>
                <c:pt idx="13">
                  <c:v>July 2010</c:v>
                </c:pt>
                <c:pt idx="14">
                  <c:v>August 2010</c:v>
                </c:pt>
                <c:pt idx="15">
                  <c:v>Sept. 2010</c:v>
                </c:pt>
                <c:pt idx="16">
                  <c:v>Oct. 2010</c:v>
                </c:pt>
                <c:pt idx="17">
                  <c:v>Nov. 2010</c:v>
                </c:pt>
                <c:pt idx="18">
                  <c:v>Dec. 2010</c:v>
                </c:pt>
                <c:pt idx="19">
                  <c:v>Jan. 2011</c:v>
                </c:pt>
                <c:pt idx="20">
                  <c:v>Feb. 2011</c:v>
                </c:pt>
                <c:pt idx="21">
                  <c:v>March 2011</c:v>
                </c:pt>
                <c:pt idx="22">
                  <c:v>April 2011</c:v>
                </c:pt>
                <c:pt idx="23">
                  <c:v>May 2011</c:v>
                </c:pt>
                <c:pt idx="24">
                  <c:v>June 2011</c:v>
                </c:pt>
                <c:pt idx="25">
                  <c:v>July 2011</c:v>
                </c:pt>
                <c:pt idx="26">
                  <c:v>Sept. 2011</c:v>
                </c:pt>
                <c:pt idx="27">
                  <c:v>Oct. 2011</c:v>
                </c:pt>
                <c:pt idx="28">
                  <c:v>Nov. 2011</c:v>
                </c:pt>
                <c:pt idx="29">
                  <c:v>Dec. 2011</c:v>
                </c:pt>
                <c:pt idx="30">
                  <c:v>Jan. 2012</c:v>
                </c:pt>
                <c:pt idx="31">
                  <c:v>Feb. 2012</c:v>
                </c:pt>
                <c:pt idx="32">
                  <c:v>March 2012</c:v>
                </c:pt>
                <c:pt idx="33">
                  <c:v>April 2012</c:v>
                </c:pt>
                <c:pt idx="34">
                  <c:v>May 2012</c:v>
                </c:pt>
                <c:pt idx="35">
                  <c:v>June 2012</c:v>
                </c:pt>
              </c:strCache>
            </c:strRef>
          </c:cat>
          <c:val>
            <c:numRef>
              <c:f>Sheet1!$D$3:$D$38</c:f>
              <c:numCache>
                <c:formatCode>General</c:formatCode>
                <c:ptCount val="36"/>
                <c:pt idx="24">
                  <c:v>1</c:v>
                </c:pt>
                <c:pt idx="25">
                  <c:v>2</c:v>
                </c:pt>
                <c:pt idx="26">
                  <c:v>3</c:v>
                </c:pt>
                <c:pt idx="27">
                  <c:v>4</c:v>
                </c:pt>
                <c:pt idx="28">
                  <c:v>5</c:v>
                </c:pt>
                <c:pt idx="29">
                  <c:v>6</c:v>
                </c:pt>
                <c:pt idx="30">
                  <c:v>7</c:v>
                </c:pt>
                <c:pt idx="31">
                  <c:v>8</c:v>
                </c:pt>
                <c:pt idx="32">
                  <c:v>9</c:v>
                </c:pt>
                <c:pt idx="33">
                  <c:v>10</c:v>
                </c:pt>
                <c:pt idx="34">
                  <c:v>11</c:v>
                </c:pt>
                <c:pt idx="35">
                  <c:v>12</c:v>
                </c:pt>
              </c:numCache>
            </c:numRef>
          </c:val>
          <c:smooth val="0"/>
        </c:ser>
        <c:dLbls>
          <c:showLegendKey val="0"/>
          <c:showVal val="0"/>
          <c:showCatName val="0"/>
          <c:showSerName val="0"/>
          <c:showPercent val="0"/>
          <c:showBubbleSize val="0"/>
        </c:dLbls>
        <c:marker val="1"/>
        <c:smooth val="0"/>
        <c:axId val="128568320"/>
        <c:axId val="128576896"/>
      </c:lineChart>
      <c:catAx>
        <c:axId val="128568320"/>
        <c:scaling>
          <c:orientation val="minMax"/>
        </c:scaling>
        <c:delete val="0"/>
        <c:axPos val="b"/>
        <c:title>
          <c:tx>
            <c:rich>
              <a:bodyPr/>
              <a:lstStyle/>
              <a:p>
                <a:pPr>
                  <a:defRPr/>
                </a:pPr>
                <a:r>
                  <a:rPr lang="en-US"/>
                  <a:t>Dates</a:t>
                </a:r>
              </a:p>
            </c:rich>
          </c:tx>
          <c:layout/>
          <c:overlay val="0"/>
        </c:title>
        <c:majorTickMark val="out"/>
        <c:minorTickMark val="none"/>
        <c:tickLblPos val="nextTo"/>
        <c:crossAx val="128576896"/>
        <c:crosses val="autoZero"/>
        <c:auto val="1"/>
        <c:lblAlgn val="ctr"/>
        <c:lblOffset val="100"/>
        <c:tickLblSkip val="3"/>
        <c:noMultiLvlLbl val="0"/>
      </c:catAx>
      <c:valAx>
        <c:axId val="128576896"/>
        <c:scaling>
          <c:orientation val="minMax"/>
        </c:scaling>
        <c:delete val="0"/>
        <c:axPos val="l"/>
        <c:majorGridlines/>
        <c:title>
          <c:tx>
            <c:rich>
              <a:bodyPr rot="-5400000" vert="horz"/>
              <a:lstStyle/>
              <a:p>
                <a:pPr>
                  <a:defRPr/>
                </a:pPr>
                <a:r>
                  <a:rPr lang="en-US"/>
                  <a:t>Months on Twig</a:t>
                </a:r>
              </a:p>
            </c:rich>
          </c:tx>
          <c:layout/>
          <c:overlay val="0"/>
        </c:title>
        <c:numFmt formatCode="General" sourceLinked="1"/>
        <c:majorTickMark val="out"/>
        <c:minorTickMark val="none"/>
        <c:tickLblPos val="nextTo"/>
        <c:crossAx val="128568320"/>
        <c:crosses val="autoZero"/>
        <c:crossBetween val="between"/>
      </c:valAx>
    </c:plotArea>
    <c:legend>
      <c:legendPos val="r"/>
      <c:layout>
        <c:manualLayout>
          <c:xMode val="edge"/>
          <c:yMode val="edge"/>
          <c:x val="0.18905284987524709"/>
          <c:y val="0.22170642848748384"/>
          <c:w val="0.25481546288195456"/>
          <c:h val="0.2249118580326713"/>
        </c:manualLayout>
      </c:layout>
      <c:overlay val="0"/>
      <c:spPr>
        <a:solidFill>
          <a:schemeClr val="bg1">
            <a:lumMod val="95000"/>
          </a:schemeClr>
        </a:solidFill>
      </c:spPr>
    </c:legend>
    <c:plotVisOnly val="1"/>
    <c:dispBlanksAs val="gap"/>
    <c:showDLblsOverMax val="0"/>
  </c:chart>
  <c:spPr>
    <a:solidFill>
      <a:schemeClr val="accent3">
        <a:lumMod val="95000"/>
      </a:schemeClr>
    </a:solidFill>
    <a:ln>
      <a:solidFill>
        <a:schemeClr val="tx1"/>
      </a:solid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sz="1600">
                <a:latin typeface="Times New Roman" pitchFamily="18" charset="0"/>
                <a:cs typeface="Times New Roman" pitchFamily="18" charset="0"/>
              </a:defRPr>
            </a:pPr>
            <a:r>
              <a:rPr lang="en-US" sz="1200" b="0"/>
              <a:t>Figure 4.1: Reflectance - All Trees 2010</a:t>
            </a:r>
          </a:p>
          <a:p>
            <a:pPr>
              <a:defRPr sz="1600">
                <a:latin typeface="Times New Roman" pitchFamily="18" charset="0"/>
                <a:cs typeface="Times New Roman" pitchFamily="18" charset="0"/>
              </a:defRPr>
            </a:pPr>
            <a:r>
              <a:rPr lang="en-US" sz="1200" b="0"/>
              <a:t>Means &amp; Standard Deviations</a:t>
            </a:r>
          </a:p>
        </c:rich>
      </c:tx>
      <c:layout/>
      <c:overlay val="0"/>
    </c:title>
    <c:autoTitleDeleted val="0"/>
    <c:plotArea>
      <c:layout>
        <c:manualLayout>
          <c:layoutTarget val="inner"/>
          <c:xMode val="edge"/>
          <c:yMode val="edge"/>
          <c:x val="9.4283489004964624E-2"/>
          <c:y val="0.14775876479127262"/>
          <c:w val="0.82181388384144283"/>
          <c:h val="0.71033979076092557"/>
        </c:manualLayout>
      </c:layout>
      <c:scatterChart>
        <c:scatterStyle val="smoothMarker"/>
        <c:varyColors val="0"/>
        <c:ser>
          <c:idx val="0"/>
          <c:order val="0"/>
          <c:tx>
            <c:v>Mean</c:v>
          </c:tx>
          <c:spPr>
            <a:ln w="44450">
              <a:solidFill>
                <a:schemeClr val="tx1"/>
              </a:solidFill>
            </a:ln>
          </c:spPr>
          <c:marker>
            <c:symbol val="none"/>
          </c:marker>
          <c:xVal>
            <c:numRef>
              <c:f>'2010allmeans'!$Q$5:$Q$586</c:f>
              <c:numCache>
                <c:formatCode>General</c:formatCode>
                <c:ptCount val="582"/>
                <c:pt idx="0">
                  <c:v>285.5</c:v>
                </c:pt>
                <c:pt idx="1">
                  <c:v>287.97999999999996</c:v>
                </c:pt>
                <c:pt idx="2">
                  <c:v>290.42999999999995</c:v>
                </c:pt>
                <c:pt idx="3">
                  <c:v>292.86</c:v>
                </c:pt>
                <c:pt idx="4">
                  <c:v>295.25</c:v>
                </c:pt>
                <c:pt idx="5">
                  <c:v>297.63</c:v>
                </c:pt>
                <c:pt idx="6">
                  <c:v>299.97000000000003</c:v>
                </c:pt>
                <c:pt idx="7">
                  <c:v>302.3</c:v>
                </c:pt>
                <c:pt idx="8">
                  <c:v>304.58999999999992</c:v>
                </c:pt>
                <c:pt idx="9">
                  <c:v>306.87</c:v>
                </c:pt>
                <c:pt idx="10">
                  <c:v>309.12</c:v>
                </c:pt>
                <c:pt idx="11">
                  <c:v>311.33999999999992</c:v>
                </c:pt>
                <c:pt idx="12">
                  <c:v>313.55</c:v>
                </c:pt>
                <c:pt idx="13">
                  <c:v>315.72999999999996</c:v>
                </c:pt>
                <c:pt idx="14">
                  <c:v>317.89</c:v>
                </c:pt>
                <c:pt idx="15">
                  <c:v>320.02999999999992</c:v>
                </c:pt>
                <c:pt idx="16">
                  <c:v>322.14999999999998</c:v>
                </c:pt>
                <c:pt idx="17">
                  <c:v>324.25</c:v>
                </c:pt>
                <c:pt idx="18">
                  <c:v>326.33</c:v>
                </c:pt>
                <c:pt idx="19">
                  <c:v>328.39</c:v>
                </c:pt>
                <c:pt idx="20">
                  <c:v>330.42999999999995</c:v>
                </c:pt>
                <c:pt idx="21">
                  <c:v>332.46</c:v>
                </c:pt>
                <c:pt idx="22">
                  <c:v>334.46</c:v>
                </c:pt>
                <c:pt idx="23">
                  <c:v>336.45</c:v>
                </c:pt>
                <c:pt idx="24">
                  <c:v>338.41999999999996</c:v>
                </c:pt>
                <c:pt idx="25">
                  <c:v>340.38</c:v>
                </c:pt>
                <c:pt idx="26">
                  <c:v>342.31</c:v>
                </c:pt>
                <c:pt idx="27">
                  <c:v>344.24</c:v>
                </c:pt>
                <c:pt idx="28">
                  <c:v>346.14000000000004</c:v>
                </c:pt>
                <c:pt idx="29">
                  <c:v>348.04</c:v>
                </c:pt>
                <c:pt idx="30">
                  <c:v>349.90999999999997</c:v>
                </c:pt>
                <c:pt idx="31">
                  <c:v>351.78</c:v>
                </c:pt>
                <c:pt idx="32">
                  <c:v>353.63</c:v>
                </c:pt>
                <c:pt idx="33">
                  <c:v>355.46</c:v>
                </c:pt>
                <c:pt idx="34">
                  <c:v>357.28999999999996</c:v>
                </c:pt>
                <c:pt idx="35">
                  <c:v>359.1</c:v>
                </c:pt>
                <c:pt idx="36">
                  <c:v>360.89</c:v>
                </c:pt>
                <c:pt idx="37">
                  <c:v>362.68</c:v>
                </c:pt>
                <c:pt idx="38">
                  <c:v>364.45</c:v>
                </c:pt>
                <c:pt idx="39">
                  <c:v>366.21</c:v>
                </c:pt>
                <c:pt idx="40">
                  <c:v>367.96999999999997</c:v>
                </c:pt>
                <c:pt idx="41">
                  <c:v>369.71</c:v>
                </c:pt>
                <c:pt idx="42">
                  <c:v>371.44</c:v>
                </c:pt>
                <c:pt idx="43">
                  <c:v>373.15000000000003</c:v>
                </c:pt>
                <c:pt idx="44">
                  <c:v>374.86</c:v>
                </c:pt>
                <c:pt idx="45">
                  <c:v>376.56</c:v>
                </c:pt>
                <c:pt idx="46">
                  <c:v>378.25</c:v>
                </c:pt>
                <c:pt idx="47">
                  <c:v>379.94</c:v>
                </c:pt>
                <c:pt idx="48">
                  <c:v>381.61</c:v>
                </c:pt>
                <c:pt idx="49">
                  <c:v>383.27</c:v>
                </c:pt>
                <c:pt idx="50">
                  <c:v>384.92999999999995</c:v>
                </c:pt>
                <c:pt idx="51">
                  <c:v>386.57</c:v>
                </c:pt>
                <c:pt idx="52">
                  <c:v>388.21</c:v>
                </c:pt>
                <c:pt idx="53">
                  <c:v>389.85</c:v>
                </c:pt>
                <c:pt idx="54">
                  <c:v>391.46999999999997</c:v>
                </c:pt>
                <c:pt idx="55">
                  <c:v>393.09</c:v>
                </c:pt>
                <c:pt idx="56">
                  <c:v>394.7</c:v>
                </c:pt>
                <c:pt idx="57">
                  <c:v>396.31</c:v>
                </c:pt>
                <c:pt idx="58">
                  <c:v>397.90999999999997</c:v>
                </c:pt>
                <c:pt idx="59">
                  <c:v>399.5</c:v>
                </c:pt>
                <c:pt idx="60">
                  <c:v>401.08</c:v>
                </c:pt>
                <c:pt idx="61">
                  <c:v>402.67</c:v>
                </c:pt>
                <c:pt idx="62">
                  <c:v>404.24</c:v>
                </c:pt>
                <c:pt idx="63">
                  <c:v>405.81</c:v>
                </c:pt>
                <c:pt idx="64">
                  <c:v>407.38</c:v>
                </c:pt>
                <c:pt idx="65">
                  <c:v>408.94</c:v>
                </c:pt>
                <c:pt idx="66">
                  <c:v>410.48999999999995</c:v>
                </c:pt>
                <c:pt idx="67">
                  <c:v>412.04</c:v>
                </c:pt>
                <c:pt idx="68">
                  <c:v>413.59</c:v>
                </c:pt>
                <c:pt idx="69">
                  <c:v>415.13</c:v>
                </c:pt>
                <c:pt idx="70">
                  <c:v>416.67</c:v>
                </c:pt>
                <c:pt idx="71">
                  <c:v>418.21</c:v>
                </c:pt>
                <c:pt idx="72">
                  <c:v>419.74</c:v>
                </c:pt>
                <c:pt idx="73">
                  <c:v>421.27</c:v>
                </c:pt>
                <c:pt idx="74">
                  <c:v>422.78999999999996</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463.21999999999997</c:v>
                </c:pt>
                <c:pt idx="102">
                  <c:v>464.71</c:v>
                </c:pt>
                <c:pt idx="103">
                  <c:v>466.19</c:v>
                </c:pt>
                <c:pt idx="104">
                  <c:v>467.67</c:v>
                </c:pt>
                <c:pt idx="105">
                  <c:v>469.16</c:v>
                </c:pt>
                <c:pt idx="106">
                  <c:v>470.64000000000004</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488.48999999999995</c:v>
                </c:pt>
                <c:pt idx="119">
                  <c:v>489.97999999999996</c:v>
                </c:pt>
                <c:pt idx="120">
                  <c:v>491.46999999999997</c:v>
                </c:pt>
                <c:pt idx="121">
                  <c:v>492.96</c:v>
                </c:pt>
                <c:pt idx="122">
                  <c:v>494.45</c:v>
                </c:pt>
                <c:pt idx="123">
                  <c:v>495.95</c:v>
                </c:pt>
                <c:pt idx="124">
                  <c:v>497.44</c:v>
                </c:pt>
                <c:pt idx="125">
                  <c:v>498.94</c:v>
                </c:pt>
                <c:pt idx="126">
                  <c:v>500.42999999999995</c:v>
                </c:pt>
                <c:pt idx="127">
                  <c:v>501.92999999999995</c:v>
                </c:pt>
                <c:pt idx="128">
                  <c:v>503.42999999999995</c:v>
                </c:pt>
                <c:pt idx="129">
                  <c:v>504.92999999999995</c:v>
                </c:pt>
                <c:pt idx="130">
                  <c:v>506.42999999999995</c:v>
                </c:pt>
                <c:pt idx="131">
                  <c:v>507.92999999999995</c:v>
                </c:pt>
                <c:pt idx="132">
                  <c:v>509.42999999999995</c:v>
                </c:pt>
                <c:pt idx="133">
                  <c:v>510.94</c:v>
                </c:pt>
                <c:pt idx="134">
                  <c:v>512.43999999999994</c:v>
                </c:pt>
                <c:pt idx="135">
                  <c:v>513.94999999999993</c:v>
                </c:pt>
                <c:pt idx="136">
                  <c:v>515.44999999999993</c:v>
                </c:pt>
                <c:pt idx="137">
                  <c:v>516.95999999999992</c:v>
                </c:pt>
                <c:pt idx="138">
                  <c:v>518.47</c:v>
                </c:pt>
                <c:pt idx="139">
                  <c:v>519.98</c:v>
                </c:pt>
                <c:pt idx="140">
                  <c:v>521.49</c:v>
                </c:pt>
                <c:pt idx="141">
                  <c:v>523</c:v>
                </c:pt>
                <c:pt idx="142">
                  <c:v>524.51</c:v>
                </c:pt>
                <c:pt idx="143">
                  <c:v>526.03</c:v>
                </c:pt>
                <c:pt idx="144">
                  <c:v>527.54</c:v>
                </c:pt>
                <c:pt idx="145">
                  <c:v>529.05999999999983</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544.28000000000009</c:v>
                </c:pt>
                <c:pt idx="156">
                  <c:v>545.80999999999983</c:v>
                </c:pt>
                <c:pt idx="157">
                  <c:v>547.33999999999992</c:v>
                </c:pt>
                <c:pt idx="158">
                  <c:v>548.87</c:v>
                </c:pt>
                <c:pt idx="159">
                  <c:v>550.4</c:v>
                </c:pt>
                <c:pt idx="160">
                  <c:v>551.92999999999984</c:v>
                </c:pt>
                <c:pt idx="161">
                  <c:v>553.45999999999992</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568.83999999999992</c:v>
                </c:pt>
                <c:pt idx="172">
                  <c:v>570.38</c:v>
                </c:pt>
                <c:pt idx="173">
                  <c:v>571.91999999999996</c:v>
                </c:pt>
                <c:pt idx="174">
                  <c:v>573.47</c:v>
                </c:pt>
                <c:pt idx="175">
                  <c:v>575.01</c:v>
                </c:pt>
                <c:pt idx="176">
                  <c:v>576.55999999999983</c:v>
                </c:pt>
                <c:pt idx="177">
                  <c:v>578.1</c:v>
                </c:pt>
                <c:pt idx="178">
                  <c:v>579.65</c:v>
                </c:pt>
                <c:pt idx="179">
                  <c:v>581.19000000000005</c:v>
                </c:pt>
                <c:pt idx="180">
                  <c:v>582.74</c:v>
                </c:pt>
                <c:pt idx="181">
                  <c:v>584.29000000000008</c:v>
                </c:pt>
                <c:pt idx="182">
                  <c:v>585.83999999999992</c:v>
                </c:pt>
                <c:pt idx="183">
                  <c:v>587.39</c:v>
                </c:pt>
                <c:pt idx="184">
                  <c:v>588.93999999999994</c:v>
                </c:pt>
                <c:pt idx="185">
                  <c:v>590.49</c:v>
                </c:pt>
                <c:pt idx="186">
                  <c:v>592.04</c:v>
                </c:pt>
                <c:pt idx="187">
                  <c:v>593.59</c:v>
                </c:pt>
                <c:pt idx="188">
                  <c:v>595.14</c:v>
                </c:pt>
                <c:pt idx="189">
                  <c:v>596.69000000000005</c:v>
                </c:pt>
                <c:pt idx="190">
                  <c:v>598.24</c:v>
                </c:pt>
                <c:pt idx="191">
                  <c:v>599.79999999999995</c:v>
                </c:pt>
                <c:pt idx="192">
                  <c:v>601.34999999999991</c:v>
                </c:pt>
                <c:pt idx="193">
                  <c:v>602.9</c:v>
                </c:pt>
                <c:pt idx="194">
                  <c:v>604.45999999999992</c:v>
                </c:pt>
                <c:pt idx="195">
                  <c:v>606.01</c:v>
                </c:pt>
                <c:pt idx="196">
                  <c:v>607.55999999999983</c:v>
                </c:pt>
                <c:pt idx="197">
                  <c:v>609.12</c:v>
                </c:pt>
                <c:pt idx="198">
                  <c:v>610.66999999999996</c:v>
                </c:pt>
                <c:pt idx="199">
                  <c:v>612.23</c:v>
                </c:pt>
                <c:pt idx="200">
                  <c:v>613.78000000000009</c:v>
                </c:pt>
                <c:pt idx="201">
                  <c:v>615.33999999999992</c:v>
                </c:pt>
                <c:pt idx="202">
                  <c:v>616.89</c:v>
                </c:pt>
                <c:pt idx="203">
                  <c:v>618.44999999999993</c:v>
                </c:pt>
                <c:pt idx="204">
                  <c:v>620</c:v>
                </c:pt>
                <c:pt idx="205">
                  <c:v>621.55999999999983</c:v>
                </c:pt>
                <c:pt idx="206">
                  <c:v>623.12</c:v>
                </c:pt>
                <c:pt idx="207">
                  <c:v>624.66999999999996</c:v>
                </c:pt>
                <c:pt idx="208">
                  <c:v>626.23</c:v>
                </c:pt>
                <c:pt idx="209">
                  <c:v>627.78000000000009</c:v>
                </c:pt>
                <c:pt idx="210">
                  <c:v>629.33999999999992</c:v>
                </c:pt>
                <c:pt idx="211">
                  <c:v>630.9</c:v>
                </c:pt>
                <c:pt idx="212">
                  <c:v>632.44999999999993</c:v>
                </c:pt>
                <c:pt idx="213">
                  <c:v>634.01</c:v>
                </c:pt>
                <c:pt idx="214">
                  <c:v>635.55999999999983</c:v>
                </c:pt>
                <c:pt idx="215">
                  <c:v>637.12</c:v>
                </c:pt>
                <c:pt idx="216">
                  <c:v>638.67999999999995</c:v>
                </c:pt>
                <c:pt idx="217">
                  <c:v>640.23</c:v>
                </c:pt>
                <c:pt idx="218">
                  <c:v>641.79000000000008</c:v>
                </c:pt>
                <c:pt idx="219">
                  <c:v>643.33999999999992</c:v>
                </c:pt>
                <c:pt idx="220">
                  <c:v>644.9</c:v>
                </c:pt>
                <c:pt idx="221">
                  <c:v>646.44999999999993</c:v>
                </c:pt>
                <c:pt idx="222">
                  <c:v>648.01</c:v>
                </c:pt>
                <c:pt idx="223">
                  <c:v>649.55999999999983</c:v>
                </c:pt>
                <c:pt idx="224">
                  <c:v>651.12</c:v>
                </c:pt>
                <c:pt idx="225">
                  <c:v>652.66999999999996</c:v>
                </c:pt>
                <c:pt idx="226">
                  <c:v>654.23</c:v>
                </c:pt>
                <c:pt idx="227">
                  <c:v>655.78000000000009</c:v>
                </c:pt>
                <c:pt idx="228">
                  <c:v>657.32999999999993</c:v>
                </c:pt>
                <c:pt idx="229">
                  <c:v>658.89</c:v>
                </c:pt>
                <c:pt idx="230">
                  <c:v>660.43999999999994</c:v>
                </c:pt>
                <c:pt idx="231">
                  <c:v>662</c:v>
                </c:pt>
                <c:pt idx="232">
                  <c:v>663.55</c:v>
                </c:pt>
                <c:pt idx="233">
                  <c:v>665.1</c:v>
                </c:pt>
                <c:pt idx="234">
                  <c:v>666.65</c:v>
                </c:pt>
                <c:pt idx="235">
                  <c:v>668.21</c:v>
                </c:pt>
                <c:pt idx="236">
                  <c:v>669.76</c:v>
                </c:pt>
                <c:pt idx="237">
                  <c:v>671.31</c:v>
                </c:pt>
                <c:pt idx="238">
                  <c:v>672.8599999999999</c:v>
                </c:pt>
                <c:pt idx="239">
                  <c:v>674.41</c:v>
                </c:pt>
                <c:pt idx="240">
                  <c:v>675.95999999999992</c:v>
                </c:pt>
                <c:pt idx="241">
                  <c:v>677.51</c:v>
                </c:pt>
                <c:pt idx="242">
                  <c:v>679.06</c:v>
                </c:pt>
                <c:pt idx="243">
                  <c:v>680.61</c:v>
                </c:pt>
                <c:pt idx="244">
                  <c:v>682.16</c:v>
                </c:pt>
                <c:pt idx="245">
                  <c:v>683.71</c:v>
                </c:pt>
                <c:pt idx="246">
                  <c:v>685.26</c:v>
                </c:pt>
                <c:pt idx="247">
                  <c:v>686.81</c:v>
                </c:pt>
                <c:pt idx="248">
                  <c:v>688.3599999999999</c:v>
                </c:pt>
                <c:pt idx="249">
                  <c:v>689.91</c:v>
                </c:pt>
                <c:pt idx="250">
                  <c:v>691.44999999999993</c:v>
                </c:pt>
                <c:pt idx="251">
                  <c:v>693</c:v>
                </c:pt>
                <c:pt idx="252">
                  <c:v>694.55</c:v>
                </c:pt>
                <c:pt idx="253">
                  <c:v>696.1</c:v>
                </c:pt>
                <c:pt idx="254">
                  <c:v>697.64</c:v>
                </c:pt>
                <c:pt idx="255">
                  <c:v>699.19</c:v>
                </c:pt>
                <c:pt idx="256">
                  <c:v>700.74</c:v>
                </c:pt>
                <c:pt idx="257">
                  <c:v>702.28000000000009</c:v>
                </c:pt>
                <c:pt idx="258">
                  <c:v>703.82999999999993</c:v>
                </c:pt>
                <c:pt idx="259">
                  <c:v>705.37</c:v>
                </c:pt>
                <c:pt idx="260">
                  <c:v>706.92</c:v>
                </c:pt>
                <c:pt idx="261">
                  <c:v>708.45999999999992</c:v>
                </c:pt>
                <c:pt idx="262">
                  <c:v>710.01</c:v>
                </c:pt>
                <c:pt idx="263">
                  <c:v>711.55</c:v>
                </c:pt>
                <c:pt idx="264">
                  <c:v>713.1</c:v>
                </c:pt>
                <c:pt idx="265">
                  <c:v>714.64</c:v>
                </c:pt>
                <c:pt idx="266">
                  <c:v>716.18000000000006</c:v>
                </c:pt>
                <c:pt idx="267">
                  <c:v>717.73</c:v>
                </c:pt>
                <c:pt idx="268">
                  <c:v>719.2700000000001</c:v>
                </c:pt>
                <c:pt idx="269">
                  <c:v>720.81999999999994</c:v>
                </c:pt>
                <c:pt idx="270">
                  <c:v>722.3599999999999</c:v>
                </c:pt>
                <c:pt idx="271">
                  <c:v>723.9</c:v>
                </c:pt>
                <c:pt idx="272">
                  <c:v>725.43999999999994</c:v>
                </c:pt>
                <c:pt idx="273">
                  <c:v>726.99</c:v>
                </c:pt>
                <c:pt idx="274">
                  <c:v>728.53</c:v>
                </c:pt>
                <c:pt idx="275">
                  <c:v>730.07</c:v>
                </c:pt>
                <c:pt idx="276">
                  <c:v>731.62</c:v>
                </c:pt>
                <c:pt idx="277">
                  <c:v>733.16</c:v>
                </c:pt>
                <c:pt idx="278">
                  <c:v>734.7</c:v>
                </c:pt>
                <c:pt idx="279">
                  <c:v>736.24</c:v>
                </c:pt>
                <c:pt idx="280">
                  <c:v>737.79000000000008</c:v>
                </c:pt>
                <c:pt idx="281">
                  <c:v>739.32999999999993</c:v>
                </c:pt>
                <c:pt idx="282">
                  <c:v>740.87</c:v>
                </c:pt>
                <c:pt idx="283">
                  <c:v>742.41</c:v>
                </c:pt>
                <c:pt idx="284">
                  <c:v>743.95999999999992</c:v>
                </c:pt>
                <c:pt idx="285">
                  <c:v>745.5</c:v>
                </c:pt>
                <c:pt idx="286">
                  <c:v>747.04</c:v>
                </c:pt>
                <c:pt idx="287">
                  <c:v>748.58</c:v>
                </c:pt>
                <c:pt idx="288">
                  <c:v>750.13</c:v>
                </c:pt>
                <c:pt idx="289">
                  <c:v>751.67000000000007</c:v>
                </c:pt>
                <c:pt idx="290">
                  <c:v>753.21</c:v>
                </c:pt>
                <c:pt idx="291">
                  <c:v>754.76</c:v>
                </c:pt>
                <c:pt idx="292">
                  <c:v>756.3</c:v>
                </c:pt>
                <c:pt idx="293">
                  <c:v>757.84999999999991</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774.84999999999991</c:v>
                </c:pt>
                <c:pt idx="305">
                  <c:v>776.4</c:v>
                </c:pt>
                <c:pt idx="306">
                  <c:v>777.94999999999993</c:v>
                </c:pt>
                <c:pt idx="307">
                  <c:v>779.5</c:v>
                </c:pt>
                <c:pt idx="308">
                  <c:v>781.05</c:v>
                </c:pt>
                <c:pt idx="309">
                  <c:v>782.6</c:v>
                </c:pt>
                <c:pt idx="310">
                  <c:v>784.15</c:v>
                </c:pt>
                <c:pt idx="311">
                  <c:v>785.7</c:v>
                </c:pt>
                <c:pt idx="312">
                  <c:v>787.25</c:v>
                </c:pt>
                <c:pt idx="313">
                  <c:v>788.81</c:v>
                </c:pt>
                <c:pt idx="314">
                  <c:v>790.3599999999999</c:v>
                </c:pt>
                <c:pt idx="315">
                  <c:v>791.91</c:v>
                </c:pt>
                <c:pt idx="316">
                  <c:v>793.47</c:v>
                </c:pt>
                <c:pt idx="317">
                  <c:v>795.02</c:v>
                </c:pt>
                <c:pt idx="318">
                  <c:v>796.58</c:v>
                </c:pt>
                <c:pt idx="319">
                  <c:v>798.14</c:v>
                </c:pt>
                <c:pt idx="320">
                  <c:v>799.7</c:v>
                </c:pt>
                <c:pt idx="321">
                  <c:v>801.26</c:v>
                </c:pt>
                <c:pt idx="322">
                  <c:v>802.81999999999994</c:v>
                </c:pt>
                <c:pt idx="323">
                  <c:v>804.38</c:v>
                </c:pt>
                <c:pt idx="324">
                  <c:v>805.93999999999994</c:v>
                </c:pt>
                <c:pt idx="325">
                  <c:v>807.5</c:v>
                </c:pt>
                <c:pt idx="326">
                  <c:v>809.06</c:v>
                </c:pt>
                <c:pt idx="327">
                  <c:v>810.63</c:v>
                </c:pt>
                <c:pt idx="328">
                  <c:v>812.19</c:v>
                </c:pt>
                <c:pt idx="329">
                  <c:v>813.76</c:v>
                </c:pt>
                <c:pt idx="330">
                  <c:v>815.32999999999993</c:v>
                </c:pt>
                <c:pt idx="331">
                  <c:v>816.89</c:v>
                </c:pt>
                <c:pt idx="332">
                  <c:v>818.45999999999992</c:v>
                </c:pt>
                <c:pt idx="333">
                  <c:v>820.03</c:v>
                </c:pt>
                <c:pt idx="334">
                  <c:v>821.61</c:v>
                </c:pt>
                <c:pt idx="335">
                  <c:v>823.18000000000006</c:v>
                </c:pt>
                <c:pt idx="336">
                  <c:v>824.75</c:v>
                </c:pt>
                <c:pt idx="337">
                  <c:v>826.32999999999993</c:v>
                </c:pt>
                <c:pt idx="338">
                  <c:v>827.9</c:v>
                </c:pt>
                <c:pt idx="339">
                  <c:v>829.48</c:v>
                </c:pt>
                <c:pt idx="340">
                  <c:v>831.06</c:v>
                </c:pt>
                <c:pt idx="341">
                  <c:v>832.63</c:v>
                </c:pt>
                <c:pt idx="342">
                  <c:v>834.21</c:v>
                </c:pt>
                <c:pt idx="343">
                  <c:v>835.8</c:v>
                </c:pt>
                <c:pt idx="344">
                  <c:v>837.38</c:v>
                </c:pt>
                <c:pt idx="345">
                  <c:v>838.95999999999992</c:v>
                </c:pt>
                <c:pt idx="346">
                  <c:v>840.55</c:v>
                </c:pt>
                <c:pt idx="347">
                  <c:v>842.13</c:v>
                </c:pt>
                <c:pt idx="348">
                  <c:v>843.72</c:v>
                </c:pt>
                <c:pt idx="349">
                  <c:v>845.31</c:v>
                </c:pt>
                <c:pt idx="350">
                  <c:v>846.9</c:v>
                </c:pt>
                <c:pt idx="351">
                  <c:v>848.49</c:v>
                </c:pt>
                <c:pt idx="352">
                  <c:v>850.08</c:v>
                </c:pt>
                <c:pt idx="353">
                  <c:v>851.67000000000007</c:v>
                </c:pt>
                <c:pt idx="354">
                  <c:v>853.26</c:v>
                </c:pt>
                <c:pt idx="355">
                  <c:v>854.8599999999999</c:v>
                </c:pt>
                <c:pt idx="356">
                  <c:v>856.45999999999992</c:v>
                </c:pt>
                <c:pt idx="357">
                  <c:v>858.05</c:v>
                </c:pt>
                <c:pt idx="358">
                  <c:v>859.65</c:v>
                </c:pt>
                <c:pt idx="359">
                  <c:v>861.25</c:v>
                </c:pt>
                <c:pt idx="360">
                  <c:v>862.84999999999991</c:v>
                </c:pt>
                <c:pt idx="361">
                  <c:v>864.44999999999993</c:v>
                </c:pt>
                <c:pt idx="362">
                  <c:v>866.06</c:v>
                </c:pt>
                <c:pt idx="363">
                  <c:v>867.66</c:v>
                </c:pt>
                <c:pt idx="364">
                  <c:v>869.2700000000001</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891.83999999999992</c:v>
                </c:pt>
                <c:pt idx="379">
                  <c:v>893.45999999999992</c:v>
                </c:pt>
                <c:pt idx="380">
                  <c:v>895.08</c:v>
                </c:pt>
                <c:pt idx="381">
                  <c:v>896.7</c:v>
                </c:pt>
                <c:pt idx="382">
                  <c:v>898.31999999999994</c:v>
                </c:pt>
                <c:pt idx="383">
                  <c:v>899.93999999999994</c:v>
                </c:pt>
                <c:pt idx="384">
                  <c:v>901.56</c:v>
                </c:pt>
                <c:pt idx="385">
                  <c:v>903.19</c:v>
                </c:pt>
                <c:pt idx="386">
                  <c:v>904.81</c:v>
                </c:pt>
                <c:pt idx="387">
                  <c:v>906.43</c:v>
                </c:pt>
                <c:pt idx="388">
                  <c:v>908.05</c:v>
                </c:pt>
                <c:pt idx="389">
                  <c:v>909.68000000000006</c:v>
                </c:pt>
                <c:pt idx="390">
                  <c:v>911.3</c:v>
                </c:pt>
                <c:pt idx="391">
                  <c:v>912.92</c:v>
                </c:pt>
                <c:pt idx="392">
                  <c:v>914.54</c:v>
                </c:pt>
                <c:pt idx="393">
                  <c:v>916.17000000000007</c:v>
                </c:pt>
                <c:pt idx="394">
                  <c:v>917.79000000000008</c:v>
                </c:pt>
                <c:pt idx="395">
                  <c:v>919.41</c:v>
                </c:pt>
                <c:pt idx="396">
                  <c:v>921.03</c:v>
                </c:pt>
                <c:pt idx="397">
                  <c:v>922.65</c:v>
                </c:pt>
                <c:pt idx="398">
                  <c:v>924.2700000000001</c:v>
                </c:pt>
                <c:pt idx="399">
                  <c:v>925.89</c:v>
                </c:pt>
                <c:pt idx="400">
                  <c:v>927.51</c:v>
                </c:pt>
                <c:pt idx="401">
                  <c:v>929.13</c:v>
                </c:pt>
                <c:pt idx="402">
                  <c:v>930.75</c:v>
                </c:pt>
                <c:pt idx="403">
                  <c:v>932.37</c:v>
                </c:pt>
                <c:pt idx="404">
                  <c:v>933.98</c:v>
                </c:pt>
                <c:pt idx="405">
                  <c:v>935.6</c:v>
                </c:pt>
                <c:pt idx="406">
                  <c:v>937.21</c:v>
                </c:pt>
                <c:pt idx="407">
                  <c:v>938.81999999999994</c:v>
                </c:pt>
                <c:pt idx="408">
                  <c:v>940.43</c:v>
                </c:pt>
                <c:pt idx="409">
                  <c:v>942.04</c:v>
                </c:pt>
                <c:pt idx="410">
                  <c:v>943.64</c:v>
                </c:pt>
                <c:pt idx="411">
                  <c:v>945.25</c:v>
                </c:pt>
                <c:pt idx="412">
                  <c:v>946.84999999999991</c:v>
                </c:pt>
                <c:pt idx="413">
                  <c:v>948.44999999999993</c:v>
                </c:pt>
                <c:pt idx="414">
                  <c:v>950.05</c:v>
                </c:pt>
                <c:pt idx="415">
                  <c:v>951.65</c:v>
                </c:pt>
                <c:pt idx="416">
                  <c:v>953.24</c:v>
                </c:pt>
                <c:pt idx="417">
                  <c:v>954.82999999999993</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975.18000000000006</c:v>
                </c:pt>
                <c:pt idx="431">
                  <c:v>976.71</c:v>
                </c:pt>
                <c:pt idx="432">
                  <c:v>978.24</c:v>
                </c:pt>
                <c:pt idx="433">
                  <c:v>979.76</c:v>
                </c:pt>
                <c:pt idx="434">
                  <c:v>981.28000000000009</c:v>
                </c:pt>
                <c:pt idx="435">
                  <c:v>982.79000000000008</c:v>
                </c:pt>
                <c:pt idx="436">
                  <c:v>984.3</c:v>
                </c:pt>
                <c:pt idx="437">
                  <c:v>985.8</c:v>
                </c:pt>
                <c:pt idx="438">
                  <c:v>987.29000000000008</c:v>
                </c:pt>
                <c:pt idx="439">
                  <c:v>988.7700000000001</c:v>
                </c:pt>
                <c:pt idx="440">
                  <c:v>990.25</c:v>
                </c:pt>
                <c:pt idx="441">
                  <c:v>991.72</c:v>
                </c:pt>
                <c:pt idx="442">
                  <c:v>993.18000000000006</c:v>
                </c:pt>
                <c:pt idx="443">
                  <c:v>994.64</c:v>
                </c:pt>
                <c:pt idx="444">
                  <c:v>996.08</c:v>
                </c:pt>
                <c:pt idx="445">
                  <c:v>997.52</c:v>
                </c:pt>
                <c:pt idx="446">
                  <c:v>998.94999999999993</c:v>
                </c:pt>
                <c:pt idx="447">
                  <c:v>1000.37</c:v>
                </c:pt>
                <c:pt idx="448">
                  <c:v>1001.7800000000001</c:v>
                </c:pt>
                <c:pt idx="449">
                  <c:v>1003.1800000000001</c:v>
                </c:pt>
                <c:pt idx="450">
                  <c:v>1004.57</c:v>
                </c:pt>
                <c:pt idx="451">
                  <c:v>1005.9499999999999</c:v>
                </c:pt>
                <c:pt idx="452">
                  <c:v>1007.3199999999999</c:v>
                </c:pt>
                <c:pt idx="453">
                  <c:v>1008.6800000000001</c:v>
                </c:pt>
                <c:pt idx="454">
                  <c:v>1010.03</c:v>
                </c:pt>
                <c:pt idx="455">
                  <c:v>1011.3599999999999</c:v>
                </c:pt>
                <c:pt idx="456">
                  <c:v>1012.69</c:v>
                </c:pt>
                <c:pt idx="457">
                  <c:v>1014</c:v>
                </c:pt>
                <c:pt idx="458">
                  <c:v>1015.3</c:v>
                </c:pt>
                <c:pt idx="459">
                  <c:v>1016.59</c:v>
                </c:pt>
                <c:pt idx="460">
                  <c:v>1017.8599999999999</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2073.8900000000003</c:v>
                </c:pt>
                <c:pt idx="539">
                  <c:v>2086.3300000000004</c:v>
                </c:pt>
                <c:pt idx="540">
                  <c:v>2098.7399999999998</c:v>
                </c:pt>
                <c:pt idx="541">
                  <c:v>2111.12</c:v>
                </c:pt>
                <c:pt idx="542">
                  <c:v>2123.46</c:v>
                </c:pt>
                <c:pt idx="543">
                  <c:v>2135.7799999999997</c:v>
                </c:pt>
                <c:pt idx="544">
                  <c:v>2148.0700000000002</c:v>
                </c:pt>
                <c:pt idx="545">
                  <c:v>2160.3300000000004</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2281.3100000000004</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'2010allmeans'!$R$5:$R$586</c:f>
              <c:numCache>
                <c:formatCode>0.00</c:formatCode>
                <c:ptCount val="582"/>
                <c:pt idx="0" formatCode="General">
                  <c:v>0</c:v>
                </c:pt>
                <c:pt idx="1">
                  <c:v>3.0183444444444447</c:v>
                </c:pt>
                <c:pt idx="2">
                  <c:v>6.5372000000000003</c:v>
                </c:pt>
                <c:pt idx="3">
                  <c:v>12.3301</c:v>
                </c:pt>
                <c:pt idx="4">
                  <c:v>16.365644444444442</c:v>
                </c:pt>
                <c:pt idx="5">
                  <c:v>18.722744444444444</c:v>
                </c:pt>
                <c:pt idx="6">
                  <c:v>20.153322222222226</c:v>
                </c:pt>
                <c:pt idx="7">
                  <c:v>23.801933333333331</c:v>
                </c:pt>
                <c:pt idx="8">
                  <c:v>24.339466666666674</c:v>
                </c:pt>
                <c:pt idx="9">
                  <c:v>25.634011111111118</c:v>
                </c:pt>
                <c:pt idx="10">
                  <c:v>25.200277777777774</c:v>
                </c:pt>
                <c:pt idx="11">
                  <c:v>25.688188888888888</c:v>
                </c:pt>
                <c:pt idx="12">
                  <c:v>26.798644444444442</c:v>
                </c:pt>
                <c:pt idx="13">
                  <c:v>27.497166666666676</c:v>
                </c:pt>
                <c:pt idx="14">
                  <c:v>26.954744444444444</c:v>
                </c:pt>
                <c:pt idx="15">
                  <c:v>26.8017</c:v>
                </c:pt>
                <c:pt idx="16">
                  <c:v>26.411066666666677</c:v>
                </c:pt>
                <c:pt idx="17">
                  <c:v>25.766366666666666</c:v>
                </c:pt>
                <c:pt idx="18">
                  <c:v>26.94798888888889</c:v>
                </c:pt>
                <c:pt idx="19">
                  <c:v>26.59845555555556</c:v>
                </c:pt>
                <c:pt idx="20">
                  <c:v>26.070066666666673</c:v>
                </c:pt>
                <c:pt idx="21">
                  <c:v>26.96031111111111</c:v>
                </c:pt>
                <c:pt idx="22">
                  <c:v>26.884477777777779</c:v>
                </c:pt>
                <c:pt idx="23">
                  <c:v>26.3292</c:v>
                </c:pt>
                <c:pt idx="24">
                  <c:v>25.478699999999989</c:v>
                </c:pt>
                <c:pt idx="25">
                  <c:v>24.621455555555556</c:v>
                </c:pt>
                <c:pt idx="26">
                  <c:v>24.606299999999994</c:v>
                </c:pt>
                <c:pt idx="27">
                  <c:v>23.455033333333322</c:v>
                </c:pt>
                <c:pt idx="28">
                  <c:v>23.322722222222218</c:v>
                </c:pt>
                <c:pt idx="29">
                  <c:v>22.405399999999997</c:v>
                </c:pt>
                <c:pt idx="30">
                  <c:v>23.422788888888881</c:v>
                </c:pt>
                <c:pt idx="31">
                  <c:v>21.748844444444444</c:v>
                </c:pt>
                <c:pt idx="32">
                  <c:v>20.829899999999999</c:v>
                </c:pt>
                <c:pt idx="33">
                  <c:v>20.0929</c:v>
                </c:pt>
                <c:pt idx="34">
                  <c:v>18.471277777777779</c:v>
                </c:pt>
                <c:pt idx="35">
                  <c:v>18.080211111111112</c:v>
                </c:pt>
                <c:pt idx="36">
                  <c:v>17.222899999999996</c:v>
                </c:pt>
                <c:pt idx="37">
                  <c:v>16.806133333333324</c:v>
                </c:pt>
                <c:pt idx="38">
                  <c:v>16.034444444444446</c:v>
                </c:pt>
                <c:pt idx="39">
                  <c:v>15.94773333333333</c:v>
                </c:pt>
                <c:pt idx="40">
                  <c:v>15.268822222222221</c:v>
                </c:pt>
                <c:pt idx="41">
                  <c:v>14.565577777777776</c:v>
                </c:pt>
                <c:pt idx="42">
                  <c:v>13.526033333333334</c:v>
                </c:pt>
                <c:pt idx="43">
                  <c:v>12.951000000000002</c:v>
                </c:pt>
                <c:pt idx="44">
                  <c:v>12.471911111111107</c:v>
                </c:pt>
                <c:pt idx="45">
                  <c:v>12.088133333333332</c:v>
                </c:pt>
                <c:pt idx="46">
                  <c:v>12.076777777777778</c:v>
                </c:pt>
                <c:pt idx="47">
                  <c:v>11.36685555555556</c:v>
                </c:pt>
                <c:pt idx="48">
                  <c:v>11.006033333333333</c:v>
                </c:pt>
                <c:pt idx="49">
                  <c:v>10.130777777777777</c:v>
                </c:pt>
                <c:pt idx="50">
                  <c:v>9.7733888888888902</c:v>
                </c:pt>
                <c:pt idx="51">
                  <c:v>9.3558000000000039</c:v>
                </c:pt>
                <c:pt idx="52">
                  <c:v>8.9044555555555558</c:v>
                </c:pt>
                <c:pt idx="53">
                  <c:v>8.788877777777774</c:v>
                </c:pt>
                <c:pt idx="54">
                  <c:v>8.4593000000000007</c:v>
                </c:pt>
                <c:pt idx="55">
                  <c:v>8.1709000000000014</c:v>
                </c:pt>
                <c:pt idx="56">
                  <c:v>8.03671111111111</c:v>
                </c:pt>
                <c:pt idx="57">
                  <c:v>7.7111111111111104</c:v>
                </c:pt>
                <c:pt idx="58">
                  <c:v>7.5639000000000003</c:v>
                </c:pt>
                <c:pt idx="59">
                  <c:v>7.3198777777777764</c:v>
                </c:pt>
                <c:pt idx="60">
                  <c:v>7.1330999999999989</c:v>
                </c:pt>
                <c:pt idx="61">
                  <c:v>7.0604444444444425</c:v>
                </c:pt>
                <c:pt idx="62">
                  <c:v>6.9831222222222236</c:v>
                </c:pt>
                <c:pt idx="63">
                  <c:v>6.733711111111111</c:v>
                </c:pt>
                <c:pt idx="64">
                  <c:v>6.6034111111111109</c:v>
                </c:pt>
                <c:pt idx="65">
                  <c:v>6.3347222222222213</c:v>
                </c:pt>
                <c:pt idx="66">
                  <c:v>6.2849888888888881</c:v>
                </c:pt>
                <c:pt idx="67">
                  <c:v>6.330566666666666</c:v>
                </c:pt>
                <c:pt idx="68">
                  <c:v>6.3450999999999995</c:v>
                </c:pt>
                <c:pt idx="69">
                  <c:v>6.2914222222222227</c:v>
                </c:pt>
                <c:pt idx="70">
                  <c:v>6.2559555555555546</c:v>
                </c:pt>
                <c:pt idx="71">
                  <c:v>6.1879111111111094</c:v>
                </c:pt>
                <c:pt idx="72">
                  <c:v>6.1959444444444447</c:v>
                </c:pt>
                <c:pt idx="73">
                  <c:v>6.1579888888888865</c:v>
                </c:pt>
                <c:pt idx="74">
                  <c:v>6.2410888888888882</c:v>
                </c:pt>
                <c:pt idx="75">
                  <c:v>6.4073000000000011</c:v>
                </c:pt>
                <c:pt idx="76">
                  <c:v>6.2813222222222223</c:v>
                </c:pt>
                <c:pt idx="77">
                  <c:v>5.8906777777777775</c:v>
                </c:pt>
                <c:pt idx="78">
                  <c:v>5.7404111111111114</c:v>
                </c:pt>
                <c:pt idx="79">
                  <c:v>5.6728333333333332</c:v>
                </c:pt>
                <c:pt idx="80">
                  <c:v>5.6272777777777776</c:v>
                </c:pt>
                <c:pt idx="81">
                  <c:v>5.8039888888888882</c:v>
                </c:pt>
                <c:pt idx="82">
                  <c:v>5.8555555555555534</c:v>
                </c:pt>
                <c:pt idx="83">
                  <c:v>5.7204666666666668</c:v>
                </c:pt>
                <c:pt idx="84">
                  <c:v>5.487566666666666</c:v>
                </c:pt>
                <c:pt idx="85">
                  <c:v>5.4669777777777764</c:v>
                </c:pt>
                <c:pt idx="86">
                  <c:v>5.3893000000000004</c:v>
                </c:pt>
                <c:pt idx="87">
                  <c:v>5.3970222222222217</c:v>
                </c:pt>
                <c:pt idx="88">
                  <c:v>5.4290888888888889</c:v>
                </c:pt>
                <c:pt idx="89">
                  <c:v>5.4635555555555548</c:v>
                </c:pt>
                <c:pt idx="90">
                  <c:v>5.3916777777777778</c:v>
                </c:pt>
                <c:pt idx="91">
                  <c:v>5.2710222222222241</c:v>
                </c:pt>
                <c:pt idx="92">
                  <c:v>5.2163111111111116</c:v>
                </c:pt>
                <c:pt idx="93">
                  <c:v>5.2086888888888891</c:v>
                </c:pt>
                <c:pt idx="94">
                  <c:v>5.2121888888888881</c:v>
                </c:pt>
                <c:pt idx="95">
                  <c:v>5.2183666666666664</c:v>
                </c:pt>
                <c:pt idx="96">
                  <c:v>5.2514444444444459</c:v>
                </c:pt>
                <c:pt idx="97">
                  <c:v>5.3037999999999998</c:v>
                </c:pt>
                <c:pt idx="98">
                  <c:v>5.3558888888888889</c:v>
                </c:pt>
                <c:pt idx="99">
                  <c:v>5.3531555555555537</c:v>
                </c:pt>
                <c:pt idx="100">
                  <c:v>5.2491888888888889</c:v>
                </c:pt>
                <c:pt idx="101">
                  <c:v>5.1342000000000008</c:v>
                </c:pt>
                <c:pt idx="102">
                  <c:v>5.0929333333333329</c:v>
                </c:pt>
                <c:pt idx="103">
                  <c:v>5.0224111111111105</c:v>
                </c:pt>
                <c:pt idx="104">
                  <c:v>5.0078444444444443</c:v>
                </c:pt>
                <c:pt idx="105">
                  <c:v>4.9891999999999994</c:v>
                </c:pt>
                <c:pt idx="106">
                  <c:v>4.9832666666666672</c:v>
                </c:pt>
                <c:pt idx="107">
                  <c:v>4.930022222222223</c:v>
                </c:pt>
                <c:pt idx="108">
                  <c:v>4.9309111111111124</c:v>
                </c:pt>
                <c:pt idx="109">
                  <c:v>4.9091888888888899</c:v>
                </c:pt>
                <c:pt idx="110">
                  <c:v>4.9036222222222232</c:v>
                </c:pt>
                <c:pt idx="111">
                  <c:v>4.9193444444444445</c:v>
                </c:pt>
                <c:pt idx="112">
                  <c:v>4.9266999999999994</c:v>
                </c:pt>
                <c:pt idx="113">
                  <c:v>4.9460444444444462</c:v>
                </c:pt>
                <c:pt idx="114">
                  <c:v>4.920755555555556</c:v>
                </c:pt>
                <c:pt idx="115">
                  <c:v>4.8969444444444425</c:v>
                </c:pt>
                <c:pt idx="116">
                  <c:v>4.8670222222222215</c:v>
                </c:pt>
                <c:pt idx="117">
                  <c:v>4.8445111111111103</c:v>
                </c:pt>
                <c:pt idx="118">
                  <c:v>4.8490444444444458</c:v>
                </c:pt>
                <c:pt idx="119">
                  <c:v>4.8319888888888887</c:v>
                </c:pt>
                <c:pt idx="120">
                  <c:v>4.8611111111111125</c:v>
                </c:pt>
                <c:pt idx="121">
                  <c:v>4.8542555555555547</c:v>
                </c:pt>
                <c:pt idx="122">
                  <c:v>4.874755555555554</c:v>
                </c:pt>
                <c:pt idx="123">
                  <c:v>4.8816666666666668</c:v>
                </c:pt>
                <c:pt idx="124">
                  <c:v>4.9064666666666685</c:v>
                </c:pt>
                <c:pt idx="125">
                  <c:v>4.9501222222222223</c:v>
                </c:pt>
                <c:pt idx="126">
                  <c:v>5.0131888888888883</c:v>
                </c:pt>
                <c:pt idx="127">
                  <c:v>5.0988222222222221</c:v>
                </c:pt>
                <c:pt idx="128">
                  <c:v>5.1984333333333321</c:v>
                </c:pt>
                <c:pt idx="129">
                  <c:v>5.3225999999999996</c:v>
                </c:pt>
                <c:pt idx="130">
                  <c:v>5.4353444444444436</c:v>
                </c:pt>
                <c:pt idx="131">
                  <c:v>5.557833333333333</c:v>
                </c:pt>
                <c:pt idx="132">
                  <c:v>5.6758999999999995</c:v>
                </c:pt>
                <c:pt idx="133">
                  <c:v>5.8472555555555541</c:v>
                </c:pt>
                <c:pt idx="134">
                  <c:v>6.0233666666666661</c:v>
                </c:pt>
                <c:pt idx="135">
                  <c:v>6.2521222222222219</c:v>
                </c:pt>
                <c:pt idx="136">
                  <c:v>6.4878777777777774</c:v>
                </c:pt>
                <c:pt idx="137">
                  <c:v>6.7559666666666667</c:v>
                </c:pt>
                <c:pt idx="138">
                  <c:v>7.0305222222222223</c:v>
                </c:pt>
                <c:pt idx="139">
                  <c:v>7.3287999999999993</c:v>
                </c:pt>
                <c:pt idx="140">
                  <c:v>7.6438333333333333</c:v>
                </c:pt>
                <c:pt idx="141">
                  <c:v>7.9448555555555558</c:v>
                </c:pt>
                <c:pt idx="142">
                  <c:v>8.2529444444444451</c:v>
                </c:pt>
                <c:pt idx="143">
                  <c:v>8.563133333333333</c:v>
                </c:pt>
                <c:pt idx="144">
                  <c:v>8.8281222222222215</c:v>
                </c:pt>
                <c:pt idx="145">
                  <c:v>9.0630666666666659</c:v>
                </c:pt>
                <c:pt idx="146">
                  <c:v>9.2898666666666667</c:v>
                </c:pt>
                <c:pt idx="147">
                  <c:v>9.478477777777778</c:v>
                </c:pt>
                <c:pt idx="148">
                  <c:v>9.6378666666666657</c:v>
                </c:pt>
                <c:pt idx="149">
                  <c:v>9.783566666666669</c:v>
                </c:pt>
                <c:pt idx="150">
                  <c:v>9.9020111111111113</c:v>
                </c:pt>
                <c:pt idx="151">
                  <c:v>9.9999777777777759</c:v>
                </c:pt>
                <c:pt idx="152">
                  <c:v>10.080933333333332</c:v>
                </c:pt>
                <c:pt idx="153">
                  <c:v>10.157844444444445</c:v>
                </c:pt>
                <c:pt idx="154">
                  <c:v>10.2079</c:v>
                </c:pt>
                <c:pt idx="155">
                  <c:v>10.270811111111108</c:v>
                </c:pt>
                <c:pt idx="156">
                  <c:v>10.321688888888891</c:v>
                </c:pt>
                <c:pt idx="157">
                  <c:v>10.38557777777778</c:v>
                </c:pt>
                <c:pt idx="158">
                  <c:v>10.42368888888889</c:v>
                </c:pt>
                <c:pt idx="159">
                  <c:v>10.462888888888894</c:v>
                </c:pt>
                <c:pt idx="160">
                  <c:v>10.472688888888891</c:v>
                </c:pt>
                <c:pt idx="161">
                  <c:v>10.469655555555557</c:v>
                </c:pt>
                <c:pt idx="162">
                  <c:v>10.44456666666667</c:v>
                </c:pt>
                <c:pt idx="163">
                  <c:v>10.390233333333336</c:v>
                </c:pt>
                <c:pt idx="164">
                  <c:v>10.308611111111111</c:v>
                </c:pt>
                <c:pt idx="165">
                  <c:v>10.203144444444442</c:v>
                </c:pt>
                <c:pt idx="166">
                  <c:v>10.07861111111111</c:v>
                </c:pt>
                <c:pt idx="167">
                  <c:v>9.9402555555555541</c:v>
                </c:pt>
                <c:pt idx="168">
                  <c:v>9.7782333333333309</c:v>
                </c:pt>
                <c:pt idx="169">
                  <c:v>9.5954444444444462</c:v>
                </c:pt>
                <c:pt idx="170">
                  <c:v>9.4043333333333337</c:v>
                </c:pt>
                <c:pt idx="171">
                  <c:v>9.2030333333333338</c:v>
                </c:pt>
                <c:pt idx="172">
                  <c:v>8.9953666666666674</c:v>
                </c:pt>
                <c:pt idx="173">
                  <c:v>8.8054666666666712</c:v>
                </c:pt>
                <c:pt idx="174">
                  <c:v>8.6097666666666672</c:v>
                </c:pt>
                <c:pt idx="175">
                  <c:v>8.434955555555554</c:v>
                </c:pt>
                <c:pt idx="176">
                  <c:v>8.259688888888892</c:v>
                </c:pt>
                <c:pt idx="177">
                  <c:v>8.112466666666668</c:v>
                </c:pt>
                <c:pt idx="178">
                  <c:v>7.9604222222222232</c:v>
                </c:pt>
                <c:pt idx="179">
                  <c:v>7.8348666666666666</c:v>
                </c:pt>
                <c:pt idx="180">
                  <c:v>7.7128444444444444</c:v>
                </c:pt>
                <c:pt idx="181">
                  <c:v>7.6004666666666658</c:v>
                </c:pt>
                <c:pt idx="182">
                  <c:v>7.5040333333333349</c:v>
                </c:pt>
                <c:pt idx="183">
                  <c:v>7.4159777777777762</c:v>
                </c:pt>
                <c:pt idx="184">
                  <c:v>7.3318222222222209</c:v>
                </c:pt>
                <c:pt idx="185">
                  <c:v>7.2627999999999995</c:v>
                </c:pt>
                <c:pt idx="186">
                  <c:v>7.1947444444444431</c:v>
                </c:pt>
                <c:pt idx="187">
                  <c:v>7.1403666666666652</c:v>
                </c:pt>
                <c:pt idx="188">
                  <c:v>7.0902222222222218</c:v>
                </c:pt>
                <c:pt idx="189">
                  <c:v>7.051911111111111</c:v>
                </c:pt>
                <c:pt idx="190">
                  <c:v>6.9967333333333341</c:v>
                </c:pt>
                <c:pt idx="191">
                  <c:v>6.9621111111111116</c:v>
                </c:pt>
                <c:pt idx="192">
                  <c:v>6.9158777777777782</c:v>
                </c:pt>
                <c:pt idx="193">
                  <c:v>6.8655111111111111</c:v>
                </c:pt>
                <c:pt idx="194">
                  <c:v>6.8155222222222225</c:v>
                </c:pt>
                <c:pt idx="195">
                  <c:v>6.7524777777777754</c:v>
                </c:pt>
                <c:pt idx="196">
                  <c:v>6.6782777777777778</c:v>
                </c:pt>
                <c:pt idx="197">
                  <c:v>6.5959666666666665</c:v>
                </c:pt>
                <c:pt idx="198">
                  <c:v>6.5103333333333344</c:v>
                </c:pt>
                <c:pt idx="199">
                  <c:v>6.4275888888888879</c:v>
                </c:pt>
                <c:pt idx="200">
                  <c:v>6.3455111111111115</c:v>
                </c:pt>
                <c:pt idx="201">
                  <c:v>6.2639555555555546</c:v>
                </c:pt>
                <c:pt idx="202">
                  <c:v>6.1903777777777771</c:v>
                </c:pt>
                <c:pt idx="203">
                  <c:v>6.1074666666666664</c:v>
                </c:pt>
                <c:pt idx="204">
                  <c:v>6.0435111111111111</c:v>
                </c:pt>
                <c:pt idx="205">
                  <c:v>5.9802555555555568</c:v>
                </c:pt>
                <c:pt idx="206">
                  <c:v>5.9323000000000006</c:v>
                </c:pt>
                <c:pt idx="207">
                  <c:v>5.8824555555555547</c:v>
                </c:pt>
                <c:pt idx="208">
                  <c:v>5.8637999999999986</c:v>
                </c:pt>
                <c:pt idx="209">
                  <c:v>5.8426333333333345</c:v>
                </c:pt>
                <c:pt idx="210">
                  <c:v>5.8246888888888879</c:v>
                </c:pt>
                <c:pt idx="211">
                  <c:v>5.7972222222222225</c:v>
                </c:pt>
                <c:pt idx="212">
                  <c:v>5.7697555555555553</c:v>
                </c:pt>
                <c:pt idx="213">
                  <c:v>5.7368000000000006</c:v>
                </c:pt>
                <c:pt idx="214">
                  <c:v>5.6978111111111094</c:v>
                </c:pt>
                <c:pt idx="215">
                  <c:v>5.6463888888888887</c:v>
                </c:pt>
                <c:pt idx="216">
                  <c:v>5.5786444444444463</c:v>
                </c:pt>
                <c:pt idx="217">
                  <c:v>5.4954777777777775</c:v>
                </c:pt>
                <c:pt idx="218">
                  <c:v>5.4083777777777771</c:v>
                </c:pt>
                <c:pt idx="219">
                  <c:v>5.3102888888888895</c:v>
                </c:pt>
                <c:pt idx="220">
                  <c:v>5.2178222222222219</c:v>
                </c:pt>
                <c:pt idx="221">
                  <c:v>5.1197555555555541</c:v>
                </c:pt>
                <c:pt idx="222">
                  <c:v>5.0361555555555553</c:v>
                </c:pt>
                <c:pt idx="223">
                  <c:v>4.9586333333333341</c:v>
                </c:pt>
                <c:pt idx="224">
                  <c:v>4.9011666666666676</c:v>
                </c:pt>
                <c:pt idx="225">
                  <c:v>4.8403222222222224</c:v>
                </c:pt>
                <c:pt idx="226">
                  <c:v>4.7966555555555557</c:v>
                </c:pt>
                <c:pt idx="227">
                  <c:v>4.7492333333333354</c:v>
                </c:pt>
                <c:pt idx="228">
                  <c:v>4.7088999999999999</c:v>
                </c:pt>
                <c:pt idx="229">
                  <c:v>4.6661777777777766</c:v>
                </c:pt>
                <c:pt idx="230">
                  <c:v>4.6252333333333331</c:v>
                </c:pt>
                <c:pt idx="231">
                  <c:v>4.5813555555555556</c:v>
                </c:pt>
                <c:pt idx="232">
                  <c:v>4.5430333333333337</c:v>
                </c:pt>
                <c:pt idx="233">
                  <c:v>4.5019999999999998</c:v>
                </c:pt>
                <c:pt idx="234">
                  <c:v>4.470477777777778</c:v>
                </c:pt>
                <c:pt idx="235">
                  <c:v>4.4478666666666662</c:v>
                </c:pt>
                <c:pt idx="236">
                  <c:v>4.435211111111113</c:v>
                </c:pt>
                <c:pt idx="237">
                  <c:v>4.4357111111111109</c:v>
                </c:pt>
                <c:pt idx="238">
                  <c:v>4.4434111111111125</c:v>
                </c:pt>
                <c:pt idx="239">
                  <c:v>4.4631888888888884</c:v>
                </c:pt>
                <c:pt idx="240">
                  <c:v>4.4885222222222225</c:v>
                </c:pt>
                <c:pt idx="241">
                  <c:v>4.5209777777777767</c:v>
                </c:pt>
                <c:pt idx="242">
                  <c:v>4.5632333333333337</c:v>
                </c:pt>
                <c:pt idx="243">
                  <c:v>4.6167222222222222</c:v>
                </c:pt>
                <c:pt idx="244">
                  <c:v>4.6859555555555534</c:v>
                </c:pt>
                <c:pt idx="245">
                  <c:v>4.7801</c:v>
                </c:pt>
                <c:pt idx="246">
                  <c:v>4.8952777777777765</c:v>
                </c:pt>
                <c:pt idx="247">
                  <c:v>5.0491999999999999</c:v>
                </c:pt>
                <c:pt idx="248">
                  <c:v>5.262999999999999</c:v>
                </c:pt>
                <c:pt idx="249">
                  <c:v>5.5487333333333337</c:v>
                </c:pt>
                <c:pt idx="250">
                  <c:v>5.9301444444444469</c:v>
                </c:pt>
                <c:pt idx="251">
                  <c:v>6.4258999999999995</c:v>
                </c:pt>
                <c:pt idx="252">
                  <c:v>7.0253999999999994</c:v>
                </c:pt>
                <c:pt idx="253">
                  <c:v>7.7281777777777751</c:v>
                </c:pt>
                <c:pt idx="254">
                  <c:v>8.5310333333333332</c:v>
                </c:pt>
                <c:pt idx="255">
                  <c:v>9.4229333333333347</c:v>
                </c:pt>
                <c:pt idx="256">
                  <c:v>10.396844444444447</c:v>
                </c:pt>
                <c:pt idx="257">
                  <c:v>11.43332222222222</c:v>
                </c:pt>
                <c:pt idx="258">
                  <c:v>12.527755555555554</c:v>
                </c:pt>
                <c:pt idx="259">
                  <c:v>13.663</c:v>
                </c:pt>
                <c:pt idx="260">
                  <c:v>14.840411111111113</c:v>
                </c:pt>
                <c:pt idx="261">
                  <c:v>16.049099999999992</c:v>
                </c:pt>
                <c:pt idx="262">
                  <c:v>17.303811111111109</c:v>
                </c:pt>
                <c:pt idx="263">
                  <c:v>18.577444444444446</c:v>
                </c:pt>
                <c:pt idx="264">
                  <c:v>19.891611111111114</c:v>
                </c:pt>
                <c:pt idx="265">
                  <c:v>21.220066666666664</c:v>
                </c:pt>
                <c:pt idx="266">
                  <c:v>22.591900000000006</c:v>
                </c:pt>
                <c:pt idx="267">
                  <c:v>23.99175555555556</c:v>
                </c:pt>
                <c:pt idx="268">
                  <c:v>25.418400000000002</c:v>
                </c:pt>
                <c:pt idx="269">
                  <c:v>26.878166666666665</c:v>
                </c:pt>
                <c:pt idx="270">
                  <c:v>28.352699999999988</c:v>
                </c:pt>
                <c:pt idx="271">
                  <c:v>29.831722222222211</c:v>
                </c:pt>
                <c:pt idx="272">
                  <c:v>31.303777777777771</c:v>
                </c:pt>
                <c:pt idx="273">
                  <c:v>32.743822222222221</c:v>
                </c:pt>
                <c:pt idx="274">
                  <c:v>34.157766666666646</c:v>
                </c:pt>
                <c:pt idx="275">
                  <c:v>35.52662222222223</c:v>
                </c:pt>
                <c:pt idx="276">
                  <c:v>36.842411111111105</c:v>
                </c:pt>
                <c:pt idx="277">
                  <c:v>38.117844444444437</c:v>
                </c:pt>
                <c:pt idx="278">
                  <c:v>39.308844444444425</c:v>
                </c:pt>
                <c:pt idx="279">
                  <c:v>40.472933333333337</c:v>
                </c:pt>
                <c:pt idx="280">
                  <c:v>41.554388888888901</c:v>
                </c:pt>
                <c:pt idx="281">
                  <c:v>42.556499999999993</c:v>
                </c:pt>
                <c:pt idx="282">
                  <c:v>43.506466666666647</c:v>
                </c:pt>
                <c:pt idx="283">
                  <c:v>44.379122222222229</c:v>
                </c:pt>
                <c:pt idx="284">
                  <c:v>45.195455555555561</c:v>
                </c:pt>
                <c:pt idx="285">
                  <c:v>45.929511111111111</c:v>
                </c:pt>
                <c:pt idx="286">
                  <c:v>46.636333333333333</c:v>
                </c:pt>
                <c:pt idx="287">
                  <c:v>47.239244444444445</c:v>
                </c:pt>
                <c:pt idx="288">
                  <c:v>47.797266666666651</c:v>
                </c:pt>
                <c:pt idx="289">
                  <c:v>48.291622222222223</c:v>
                </c:pt>
                <c:pt idx="290">
                  <c:v>48.755333333333354</c:v>
                </c:pt>
                <c:pt idx="291">
                  <c:v>49.151644444444422</c:v>
                </c:pt>
                <c:pt idx="292">
                  <c:v>49.538533333333341</c:v>
                </c:pt>
                <c:pt idx="293">
                  <c:v>49.863444444444433</c:v>
                </c:pt>
                <c:pt idx="294">
                  <c:v>50.143544444444444</c:v>
                </c:pt>
                <c:pt idx="295">
                  <c:v>50.406988888888911</c:v>
                </c:pt>
                <c:pt idx="296">
                  <c:v>50.643622222222227</c:v>
                </c:pt>
                <c:pt idx="297">
                  <c:v>50.853311111111125</c:v>
                </c:pt>
                <c:pt idx="298">
                  <c:v>51.023700000000005</c:v>
                </c:pt>
                <c:pt idx="299">
                  <c:v>51.190511111111121</c:v>
                </c:pt>
                <c:pt idx="300">
                  <c:v>51.321077777777774</c:v>
                </c:pt>
                <c:pt idx="301">
                  <c:v>51.460922222222237</c:v>
                </c:pt>
                <c:pt idx="302">
                  <c:v>51.572266666666657</c:v>
                </c:pt>
                <c:pt idx="303">
                  <c:v>51.659633333333332</c:v>
                </c:pt>
                <c:pt idx="304">
                  <c:v>51.761988888888915</c:v>
                </c:pt>
                <c:pt idx="305">
                  <c:v>51.813788888888901</c:v>
                </c:pt>
                <c:pt idx="306">
                  <c:v>51.88817777777777</c:v>
                </c:pt>
                <c:pt idx="307">
                  <c:v>51.968655555555557</c:v>
                </c:pt>
                <c:pt idx="308">
                  <c:v>52.037744444444449</c:v>
                </c:pt>
                <c:pt idx="309">
                  <c:v>52.099211111111117</c:v>
                </c:pt>
                <c:pt idx="310">
                  <c:v>52.18944444444444</c:v>
                </c:pt>
                <c:pt idx="311">
                  <c:v>52.25934444444443</c:v>
                </c:pt>
                <c:pt idx="312">
                  <c:v>52.313833333333328</c:v>
                </c:pt>
                <c:pt idx="313">
                  <c:v>52.378688888888902</c:v>
                </c:pt>
                <c:pt idx="314">
                  <c:v>52.447233333333322</c:v>
                </c:pt>
                <c:pt idx="315">
                  <c:v>52.517477777777771</c:v>
                </c:pt>
                <c:pt idx="316">
                  <c:v>52.584366666666661</c:v>
                </c:pt>
                <c:pt idx="317">
                  <c:v>52.65136666666664</c:v>
                </c:pt>
                <c:pt idx="318">
                  <c:v>52.708311111111115</c:v>
                </c:pt>
                <c:pt idx="319">
                  <c:v>52.766344444444456</c:v>
                </c:pt>
                <c:pt idx="320">
                  <c:v>52.827533333333335</c:v>
                </c:pt>
                <c:pt idx="321">
                  <c:v>52.856633333333328</c:v>
                </c:pt>
                <c:pt idx="322">
                  <c:v>52.887711111111095</c:v>
                </c:pt>
                <c:pt idx="323">
                  <c:v>52.955333333333321</c:v>
                </c:pt>
                <c:pt idx="324">
                  <c:v>52.988011111111106</c:v>
                </c:pt>
                <c:pt idx="325">
                  <c:v>53.031811111111104</c:v>
                </c:pt>
                <c:pt idx="326">
                  <c:v>53.070511111111117</c:v>
                </c:pt>
                <c:pt idx="327">
                  <c:v>53.106644444444434</c:v>
                </c:pt>
                <c:pt idx="328">
                  <c:v>53.158900000000003</c:v>
                </c:pt>
                <c:pt idx="329">
                  <c:v>53.214133333333329</c:v>
                </c:pt>
                <c:pt idx="330">
                  <c:v>53.241711111111115</c:v>
                </c:pt>
                <c:pt idx="331">
                  <c:v>53.307555555555545</c:v>
                </c:pt>
                <c:pt idx="332">
                  <c:v>53.335766666666657</c:v>
                </c:pt>
                <c:pt idx="333">
                  <c:v>53.393088888888904</c:v>
                </c:pt>
                <c:pt idx="334">
                  <c:v>53.393777777777778</c:v>
                </c:pt>
                <c:pt idx="335">
                  <c:v>53.456655555555557</c:v>
                </c:pt>
                <c:pt idx="336">
                  <c:v>53.478755555555558</c:v>
                </c:pt>
                <c:pt idx="337">
                  <c:v>53.523100000000007</c:v>
                </c:pt>
                <c:pt idx="338">
                  <c:v>53.55513333333333</c:v>
                </c:pt>
                <c:pt idx="339">
                  <c:v>53.618411111111108</c:v>
                </c:pt>
                <c:pt idx="340">
                  <c:v>53.663300000000014</c:v>
                </c:pt>
                <c:pt idx="341">
                  <c:v>53.676444444444435</c:v>
                </c:pt>
                <c:pt idx="342">
                  <c:v>53.717400000000005</c:v>
                </c:pt>
                <c:pt idx="343">
                  <c:v>53.732977777777784</c:v>
                </c:pt>
                <c:pt idx="344">
                  <c:v>53.811599999999999</c:v>
                </c:pt>
                <c:pt idx="345">
                  <c:v>53.848655555555553</c:v>
                </c:pt>
                <c:pt idx="346">
                  <c:v>53.932333333333332</c:v>
                </c:pt>
                <c:pt idx="347">
                  <c:v>53.935788888888894</c:v>
                </c:pt>
                <c:pt idx="348">
                  <c:v>54.010599999999997</c:v>
                </c:pt>
                <c:pt idx="349">
                  <c:v>54.031177777777778</c:v>
                </c:pt>
                <c:pt idx="350">
                  <c:v>54.072399999999995</c:v>
                </c:pt>
                <c:pt idx="351">
                  <c:v>54.062155555555563</c:v>
                </c:pt>
                <c:pt idx="352">
                  <c:v>54.087755555555553</c:v>
                </c:pt>
                <c:pt idx="353">
                  <c:v>54.132411111111111</c:v>
                </c:pt>
                <c:pt idx="354">
                  <c:v>54.147633333333332</c:v>
                </c:pt>
                <c:pt idx="355">
                  <c:v>54.181111111111107</c:v>
                </c:pt>
                <c:pt idx="356">
                  <c:v>54.192422222222234</c:v>
                </c:pt>
                <c:pt idx="357">
                  <c:v>54.197822222222221</c:v>
                </c:pt>
                <c:pt idx="358">
                  <c:v>54.221411111111102</c:v>
                </c:pt>
                <c:pt idx="359">
                  <c:v>54.22293333333333</c:v>
                </c:pt>
                <c:pt idx="360">
                  <c:v>54.236388888888897</c:v>
                </c:pt>
                <c:pt idx="361">
                  <c:v>54.269111111111116</c:v>
                </c:pt>
                <c:pt idx="362">
                  <c:v>54.298622222222228</c:v>
                </c:pt>
                <c:pt idx="363">
                  <c:v>54.345322222222222</c:v>
                </c:pt>
                <c:pt idx="364">
                  <c:v>54.362111111111112</c:v>
                </c:pt>
                <c:pt idx="365">
                  <c:v>54.417577777777772</c:v>
                </c:pt>
                <c:pt idx="366">
                  <c:v>54.437855555555551</c:v>
                </c:pt>
                <c:pt idx="367">
                  <c:v>54.449155555555542</c:v>
                </c:pt>
                <c:pt idx="368">
                  <c:v>54.485633333333325</c:v>
                </c:pt>
                <c:pt idx="369">
                  <c:v>54.512899999999988</c:v>
                </c:pt>
                <c:pt idx="370">
                  <c:v>54.506633333333326</c:v>
                </c:pt>
                <c:pt idx="371">
                  <c:v>54.566322222222219</c:v>
                </c:pt>
                <c:pt idx="372">
                  <c:v>54.619344444444444</c:v>
                </c:pt>
                <c:pt idx="373">
                  <c:v>54.617700000000006</c:v>
                </c:pt>
                <c:pt idx="374">
                  <c:v>54.672200000000011</c:v>
                </c:pt>
                <c:pt idx="375">
                  <c:v>54.661877777777775</c:v>
                </c:pt>
                <c:pt idx="376">
                  <c:v>54.674977777777777</c:v>
                </c:pt>
                <c:pt idx="377">
                  <c:v>54.679588888888908</c:v>
                </c:pt>
                <c:pt idx="378">
                  <c:v>54.697611111111115</c:v>
                </c:pt>
                <c:pt idx="379">
                  <c:v>54.696200000000012</c:v>
                </c:pt>
                <c:pt idx="380">
                  <c:v>54.737466666666641</c:v>
                </c:pt>
                <c:pt idx="381">
                  <c:v>54.744800000000005</c:v>
                </c:pt>
                <c:pt idx="382">
                  <c:v>54.824499999999993</c:v>
                </c:pt>
                <c:pt idx="383">
                  <c:v>54.797533333333348</c:v>
                </c:pt>
                <c:pt idx="384">
                  <c:v>54.823411111111106</c:v>
                </c:pt>
                <c:pt idx="385">
                  <c:v>54.827955555555555</c:v>
                </c:pt>
                <c:pt idx="386">
                  <c:v>54.776133333333341</c:v>
                </c:pt>
                <c:pt idx="387">
                  <c:v>54.785611111111116</c:v>
                </c:pt>
                <c:pt idx="388">
                  <c:v>54.807199999999995</c:v>
                </c:pt>
                <c:pt idx="389">
                  <c:v>54.788066666666651</c:v>
                </c:pt>
                <c:pt idx="390">
                  <c:v>54.784811111111111</c:v>
                </c:pt>
                <c:pt idx="391">
                  <c:v>54.845000000000006</c:v>
                </c:pt>
                <c:pt idx="392">
                  <c:v>54.805788888888905</c:v>
                </c:pt>
                <c:pt idx="393">
                  <c:v>54.778666666666659</c:v>
                </c:pt>
                <c:pt idx="394">
                  <c:v>54.775244444444446</c:v>
                </c:pt>
                <c:pt idx="395">
                  <c:v>54.717566666666642</c:v>
                </c:pt>
                <c:pt idx="396">
                  <c:v>54.673922222222231</c:v>
                </c:pt>
                <c:pt idx="397">
                  <c:v>54.635455555555566</c:v>
                </c:pt>
                <c:pt idx="398">
                  <c:v>54.663588888888896</c:v>
                </c:pt>
                <c:pt idx="399">
                  <c:v>54.620277777777773</c:v>
                </c:pt>
                <c:pt idx="400">
                  <c:v>54.562955555555554</c:v>
                </c:pt>
                <c:pt idx="401">
                  <c:v>54.558944444444435</c:v>
                </c:pt>
                <c:pt idx="402">
                  <c:v>54.480155555555555</c:v>
                </c:pt>
                <c:pt idx="403">
                  <c:v>54.434811111111095</c:v>
                </c:pt>
                <c:pt idx="404">
                  <c:v>54.374422222222208</c:v>
                </c:pt>
                <c:pt idx="405">
                  <c:v>54.362977777777779</c:v>
                </c:pt>
                <c:pt idx="406">
                  <c:v>54.317377777777764</c:v>
                </c:pt>
                <c:pt idx="407">
                  <c:v>54.240666666666648</c:v>
                </c:pt>
                <c:pt idx="408">
                  <c:v>54.249433333333336</c:v>
                </c:pt>
                <c:pt idx="409">
                  <c:v>54.165777777777784</c:v>
                </c:pt>
                <c:pt idx="410">
                  <c:v>54.089044444444447</c:v>
                </c:pt>
                <c:pt idx="411">
                  <c:v>53.995544444444448</c:v>
                </c:pt>
                <c:pt idx="412">
                  <c:v>53.905211111111122</c:v>
                </c:pt>
                <c:pt idx="413">
                  <c:v>53.791800000000009</c:v>
                </c:pt>
                <c:pt idx="414">
                  <c:v>53.66224444444444</c:v>
                </c:pt>
                <c:pt idx="415">
                  <c:v>53.627866666666662</c:v>
                </c:pt>
                <c:pt idx="416">
                  <c:v>53.481333333333346</c:v>
                </c:pt>
                <c:pt idx="417">
                  <c:v>53.34529999999998</c:v>
                </c:pt>
                <c:pt idx="418">
                  <c:v>53.214477777777766</c:v>
                </c:pt>
                <c:pt idx="419">
                  <c:v>53.055855555555553</c:v>
                </c:pt>
                <c:pt idx="420">
                  <c:v>52.918455555555546</c:v>
                </c:pt>
                <c:pt idx="421">
                  <c:v>52.821000000000005</c:v>
                </c:pt>
                <c:pt idx="422">
                  <c:v>52.55972222222222</c:v>
                </c:pt>
                <c:pt idx="423">
                  <c:v>52.583255555555546</c:v>
                </c:pt>
                <c:pt idx="424">
                  <c:v>52.394277777777774</c:v>
                </c:pt>
                <c:pt idx="425">
                  <c:v>52.338788888888899</c:v>
                </c:pt>
                <c:pt idx="426">
                  <c:v>52.252477777777777</c:v>
                </c:pt>
                <c:pt idx="427">
                  <c:v>52.159711111111122</c:v>
                </c:pt>
                <c:pt idx="428">
                  <c:v>51.997711111111123</c:v>
                </c:pt>
                <c:pt idx="429">
                  <c:v>51.969277777777762</c:v>
                </c:pt>
                <c:pt idx="430">
                  <c:v>51.937222222222225</c:v>
                </c:pt>
                <c:pt idx="431">
                  <c:v>51.892366666666646</c:v>
                </c:pt>
                <c:pt idx="432">
                  <c:v>51.759888888888888</c:v>
                </c:pt>
                <c:pt idx="433">
                  <c:v>51.983244444444438</c:v>
                </c:pt>
                <c:pt idx="434">
                  <c:v>51.792766666666658</c:v>
                </c:pt>
                <c:pt idx="435">
                  <c:v>51.873988888888888</c:v>
                </c:pt>
                <c:pt idx="436">
                  <c:v>51.920499999999997</c:v>
                </c:pt>
                <c:pt idx="437">
                  <c:v>51.748733333333355</c:v>
                </c:pt>
                <c:pt idx="438">
                  <c:v>51.701188888888893</c:v>
                </c:pt>
                <c:pt idx="439">
                  <c:v>51.78544444444443</c:v>
                </c:pt>
                <c:pt idx="440">
                  <c:v>51.71565555555555</c:v>
                </c:pt>
                <c:pt idx="441">
                  <c:v>51.780466666666648</c:v>
                </c:pt>
                <c:pt idx="442">
                  <c:v>51.813499999999998</c:v>
                </c:pt>
                <c:pt idx="443">
                  <c:v>51.755011111111116</c:v>
                </c:pt>
                <c:pt idx="444">
                  <c:v>51.918533333333336</c:v>
                </c:pt>
                <c:pt idx="445">
                  <c:v>52.073777777777785</c:v>
                </c:pt>
                <c:pt idx="446">
                  <c:v>52.019666666666652</c:v>
                </c:pt>
                <c:pt idx="447">
                  <c:v>52.052533333333329</c:v>
                </c:pt>
                <c:pt idx="448">
                  <c:v>52.23137777777778</c:v>
                </c:pt>
                <c:pt idx="449">
                  <c:v>52.212977777777773</c:v>
                </c:pt>
                <c:pt idx="450">
                  <c:v>52.249044444444444</c:v>
                </c:pt>
                <c:pt idx="451">
                  <c:v>52.489100000000001</c:v>
                </c:pt>
                <c:pt idx="452">
                  <c:v>52.577711111111121</c:v>
                </c:pt>
                <c:pt idx="453">
                  <c:v>52.595033333333333</c:v>
                </c:pt>
                <c:pt idx="454">
                  <c:v>52.702855555555551</c:v>
                </c:pt>
                <c:pt idx="455">
                  <c:v>52.400477777777766</c:v>
                </c:pt>
                <c:pt idx="456">
                  <c:v>52.644611111111111</c:v>
                </c:pt>
                <c:pt idx="457">
                  <c:v>52.417200000000001</c:v>
                </c:pt>
                <c:pt idx="458">
                  <c:v>52.505455555555564</c:v>
                </c:pt>
                <c:pt idx="459">
                  <c:v>52.389488888888891</c:v>
                </c:pt>
                <c:pt idx="460">
                  <c:v>52.635300000000008</c:v>
                </c:pt>
                <c:pt idx="461">
                  <c:v>52.534688888888887</c:v>
                </c:pt>
                <c:pt idx="462">
                  <c:v>52.834777777777774</c:v>
                </c:pt>
                <c:pt idx="463">
                  <c:v>53.690600000000011</c:v>
                </c:pt>
                <c:pt idx="464">
                  <c:v>54.273722222222212</c:v>
                </c:pt>
                <c:pt idx="465">
                  <c:v>54.735688888888909</c:v>
                </c:pt>
                <c:pt idx="466">
                  <c:v>54.902399999999993</c:v>
                </c:pt>
                <c:pt idx="467">
                  <c:v>54.528522222222236</c:v>
                </c:pt>
                <c:pt idx="468">
                  <c:v>53.432844444444441</c:v>
                </c:pt>
                <c:pt idx="469">
                  <c:v>51.367533333333334</c:v>
                </c:pt>
                <c:pt idx="470">
                  <c:v>49.202622222222232</c:v>
                </c:pt>
                <c:pt idx="471">
                  <c:v>47.495444444444445</c:v>
                </c:pt>
                <c:pt idx="472">
                  <c:v>46.421688888888887</c:v>
                </c:pt>
                <c:pt idx="473">
                  <c:v>46.047966666666646</c:v>
                </c:pt>
                <c:pt idx="474">
                  <c:v>46.173977777777779</c:v>
                </c:pt>
                <c:pt idx="475">
                  <c:v>46.517977777777773</c:v>
                </c:pt>
                <c:pt idx="476">
                  <c:v>46.987966666666644</c:v>
                </c:pt>
                <c:pt idx="477">
                  <c:v>47.275355555555564</c:v>
                </c:pt>
                <c:pt idx="478">
                  <c:v>47.165933333333335</c:v>
                </c:pt>
                <c:pt idx="479">
                  <c:v>46.658133333333332</c:v>
                </c:pt>
                <c:pt idx="480">
                  <c:v>45.608300000000007</c:v>
                </c:pt>
                <c:pt idx="481">
                  <c:v>43.971088888888886</c:v>
                </c:pt>
                <c:pt idx="482">
                  <c:v>41.702766666666655</c:v>
                </c:pt>
                <c:pt idx="483">
                  <c:v>39.308177777777772</c:v>
                </c:pt>
                <c:pt idx="484">
                  <c:v>36.619855555555546</c:v>
                </c:pt>
                <c:pt idx="485">
                  <c:v>32.901077777777772</c:v>
                </c:pt>
                <c:pt idx="486">
                  <c:v>27.738177777777771</c:v>
                </c:pt>
                <c:pt idx="487">
                  <c:v>22.189822222222222</c:v>
                </c:pt>
                <c:pt idx="488">
                  <c:v>18.326000000000001</c:v>
                </c:pt>
                <c:pt idx="489">
                  <c:v>16.316188888888895</c:v>
                </c:pt>
                <c:pt idx="490">
                  <c:v>15.491833333333334</c:v>
                </c:pt>
                <c:pt idx="491">
                  <c:v>15.290566666666669</c:v>
                </c:pt>
                <c:pt idx="492">
                  <c:v>15.754044444444444</c:v>
                </c:pt>
                <c:pt idx="493">
                  <c:v>16.634100000000004</c:v>
                </c:pt>
                <c:pt idx="494">
                  <c:v>17.685422222222218</c:v>
                </c:pt>
                <c:pt idx="495">
                  <c:v>18.894555555555559</c:v>
                </c:pt>
                <c:pt idx="496">
                  <c:v>20.201255555555562</c:v>
                </c:pt>
                <c:pt idx="497">
                  <c:v>21.561455555555554</c:v>
                </c:pt>
                <c:pt idx="498">
                  <c:v>22.983377777777779</c:v>
                </c:pt>
                <c:pt idx="499">
                  <c:v>24.352588888888892</c:v>
                </c:pt>
                <c:pt idx="500">
                  <c:v>25.778133333333326</c:v>
                </c:pt>
                <c:pt idx="501">
                  <c:v>26.870666666666661</c:v>
                </c:pt>
                <c:pt idx="502">
                  <c:v>27.703699999999998</c:v>
                </c:pt>
                <c:pt idx="503">
                  <c:v>28.323677777777771</c:v>
                </c:pt>
                <c:pt idx="504">
                  <c:v>28.790399999999991</c:v>
                </c:pt>
                <c:pt idx="505">
                  <c:v>29.146422222222217</c:v>
                </c:pt>
                <c:pt idx="506">
                  <c:v>29.300966666666675</c:v>
                </c:pt>
                <c:pt idx="507">
                  <c:v>29.215411111111113</c:v>
                </c:pt>
                <c:pt idx="508">
                  <c:v>29.013822222222224</c:v>
                </c:pt>
                <c:pt idx="509">
                  <c:v>28.646444444444441</c:v>
                </c:pt>
                <c:pt idx="510">
                  <c:v>28.226411111111116</c:v>
                </c:pt>
                <c:pt idx="511">
                  <c:v>27.760788888888889</c:v>
                </c:pt>
                <c:pt idx="512">
                  <c:v>27.240099999999991</c:v>
                </c:pt>
                <c:pt idx="513">
                  <c:v>26.680777777777777</c:v>
                </c:pt>
                <c:pt idx="514">
                  <c:v>26.266622222222214</c:v>
                </c:pt>
                <c:pt idx="515">
                  <c:v>25.989422222222217</c:v>
                </c:pt>
                <c:pt idx="516">
                  <c:v>25.887388888888893</c:v>
                </c:pt>
                <c:pt idx="517">
                  <c:v>25.627977777777783</c:v>
                </c:pt>
                <c:pt idx="518">
                  <c:v>24.629544444444445</c:v>
                </c:pt>
                <c:pt idx="519">
                  <c:v>24.433200000000003</c:v>
                </c:pt>
                <c:pt idx="520">
                  <c:v>23.906388888888888</c:v>
                </c:pt>
                <c:pt idx="521">
                  <c:v>22.734322222222222</c:v>
                </c:pt>
                <c:pt idx="522">
                  <c:v>21.079255555555562</c:v>
                </c:pt>
                <c:pt idx="523">
                  <c:v>17.79996666666667</c:v>
                </c:pt>
                <c:pt idx="524">
                  <c:v>15.216577777777777</c:v>
                </c:pt>
                <c:pt idx="525">
                  <c:v>13.537855555555554</c:v>
                </c:pt>
                <c:pt idx="526">
                  <c:v>12.530677777777775</c:v>
                </c:pt>
                <c:pt idx="527">
                  <c:v>12.143533333333334</c:v>
                </c:pt>
                <c:pt idx="528">
                  <c:v>12.080533333333337</c:v>
                </c:pt>
                <c:pt idx="529">
                  <c:v>12.110022222222222</c:v>
                </c:pt>
                <c:pt idx="530">
                  <c:v>12.31872222222222</c:v>
                </c:pt>
                <c:pt idx="531">
                  <c:v>12.687933333333332</c:v>
                </c:pt>
                <c:pt idx="532">
                  <c:v>13.023588888888886</c:v>
                </c:pt>
                <c:pt idx="533">
                  <c:v>13.483266666666669</c:v>
                </c:pt>
                <c:pt idx="534">
                  <c:v>13.905100000000003</c:v>
                </c:pt>
                <c:pt idx="535">
                  <c:v>14.379888888888891</c:v>
                </c:pt>
                <c:pt idx="536">
                  <c:v>14.533233333333335</c:v>
                </c:pt>
                <c:pt idx="537">
                  <c:v>14.93166666666667</c:v>
                </c:pt>
                <c:pt idx="538">
                  <c:v>15.210666666666668</c:v>
                </c:pt>
                <c:pt idx="539">
                  <c:v>15.552722222222222</c:v>
                </c:pt>
                <c:pt idx="540">
                  <c:v>15.813811111111113</c:v>
                </c:pt>
                <c:pt idx="541">
                  <c:v>16.182133333333322</c:v>
                </c:pt>
                <c:pt idx="542">
                  <c:v>16.385899999999996</c:v>
                </c:pt>
                <c:pt idx="543">
                  <c:v>16.733222222222217</c:v>
                </c:pt>
                <c:pt idx="544">
                  <c:v>16.85894444444445</c:v>
                </c:pt>
                <c:pt idx="545">
                  <c:v>17.034944444444449</c:v>
                </c:pt>
                <c:pt idx="546">
                  <c:v>17.090455555555554</c:v>
                </c:pt>
                <c:pt idx="547">
                  <c:v>17.207444444444441</c:v>
                </c:pt>
                <c:pt idx="548">
                  <c:v>17.338911111111113</c:v>
                </c:pt>
                <c:pt idx="549">
                  <c:v>17.554222222222219</c:v>
                </c:pt>
                <c:pt idx="550">
                  <c:v>17.426399999999997</c:v>
                </c:pt>
                <c:pt idx="551">
                  <c:v>17.049333333333323</c:v>
                </c:pt>
                <c:pt idx="552">
                  <c:v>16.332322222222221</c:v>
                </c:pt>
                <c:pt idx="553">
                  <c:v>15.987444444444446</c:v>
                </c:pt>
                <c:pt idx="554">
                  <c:v>15.47896666666667</c:v>
                </c:pt>
                <c:pt idx="555">
                  <c:v>15.176277777777775</c:v>
                </c:pt>
                <c:pt idx="556">
                  <c:v>14.718022222222221</c:v>
                </c:pt>
                <c:pt idx="557">
                  <c:v>14.597322222222223</c:v>
                </c:pt>
                <c:pt idx="558">
                  <c:v>14.151466666666668</c:v>
                </c:pt>
                <c:pt idx="559">
                  <c:v>14.024388888888888</c:v>
                </c:pt>
                <c:pt idx="560">
                  <c:v>13.700955555555558</c:v>
                </c:pt>
                <c:pt idx="561">
                  <c:v>13.666055555555554</c:v>
                </c:pt>
                <c:pt idx="562">
                  <c:v>13.43058888888889</c:v>
                </c:pt>
                <c:pt idx="563">
                  <c:v>13.376400000000002</c:v>
                </c:pt>
                <c:pt idx="564">
                  <c:v>13.22178888888889</c:v>
                </c:pt>
                <c:pt idx="565">
                  <c:v>13.097611111111108</c:v>
                </c:pt>
                <c:pt idx="566">
                  <c:v>12.764466666666669</c:v>
                </c:pt>
                <c:pt idx="567">
                  <c:v>12.572966666666671</c:v>
                </c:pt>
                <c:pt idx="568">
                  <c:v>12.315966666666672</c:v>
                </c:pt>
                <c:pt idx="569">
                  <c:v>12.350377777777775</c:v>
                </c:pt>
                <c:pt idx="570">
                  <c:v>12.190433333333335</c:v>
                </c:pt>
                <c:pt idx="571">
                  <c:v>12.100477777777774</c:v>
                </c:pt>
                <c:pt idx="572">
                  <c:v>12.068999999999999</c:v>
                </c:pt>
                <c:pt idx="573">
                  <c:v>12.131122222222221</c:v>
                </c:pt>
                <c:pt idx="574">
                  <c:v>12.18818888888889</c:v>
                </c:pt>
                <c:pt idx="575">
                  <c:v>12.66458888888889</c:v>
                </c:pt>
                <c:pt idx="576">
                  <c:v>12.945355555555555</c:v>
                </c:pt>
                <c:pt idx="577">
                  <c:v>13.475100000000003</c:v>
                </c:pt>
                <c:pt idx="578">
                  <c:v>14.53647777777778</c:v>
                </c:pt>
                <c:pt idx="579">
                  <c:v>15.671111111111109</c:v>
                </c:pt>
                <c:pt idx="580">
                  <c:v>16.333299999999994</c:v>
                </c:pt>
                <c:pt idx="581">
                  <c:v>18.409428571428567</c:v>
                </c:pt>
              </c:numCache>
            </c:numRef>
          </c:yVal>
          <c:smooth val="1"/>
        </c:ser>
        <c:ser>
          <c:idx val="1"/>
          <c:order val="1"/>
          <c:tx>
            <c:v>Std. Dev.+</c:v>
          </c:tx>
          <c:spPr>
            <a:ln w="34925"/>
          </c:spPr>
          <c:marker>
            <c:symbol val="none"/>
          </c:marker>
          <c:xVal>
            <c:numRef>
              <c:f>'2010allmeans'!$Q$5:$Q$586</c:f>
              <c:numCache>
                <c:formatCode>General</c:formatCode>
                <c:ptCount val="582"/>
                <c:pt idx="0">
                  <c:v>285.5</c:v>
                </c:pt>
                <c:pt idx="1">
                  <c:v>287.97999999999996</c:v>
                </c:pt>
                <c:pt idx="2">
                  <c:v>290.42999999999995</c:v>
                </c:pt>
                <c:pt idx="3">
                  <c:v>292.86</c:v>
                </c:pt>
                <c:pt idx="4">
                  <c:v>295.25</c:v>
                </c:pt>
                <c:pt idx="5">
                  <c:v>297.63</c:v>
                </c:pt>
                <c:pt idx="6">
                  <c:v>299.97000000000003</c:v>
                </c:pt>
                <c:pt idx="7">
                  <c:v>302.3</c:v>
                </c:pt>
                <c:pt idx="8">
                  <c:v>304.58999999999992</c:v>
                </c:pt>
                <c:pt idx="9">
                  <c:v>306.87</c:v>
                </c:pt>
                <c:pt idx="10">
                  <c:v>309.12</c:v>
                </c:pt>
                <c:pt idx="11">
                  <c:v>311.33999999999992</c:v>
                </c:pt>
                <c:pt idx="12">
                  <c:v>313.55</c:v>
                </c:pt>
                <c:pt idx="13">
                  <c:v>315.72999999999996</c:v>
                </c:pt>
                <c:pt idx="14">
                  <c:v>317.89</c:v>
                </c:pt>
                <c:pt idx="15">
                  <c:v>320.02999999999992</c:v>
                </c:pt>
                <c:pt idx="16">
                  <c:v>322.14999999999998</c:v>
                </c:pt>
                <c:pt idx="17">
                  <c:v>324.25</c:v>
                </c:pt>
                <c:pt idx="18">
                  <c:v>326.33</c:v>
                </c:pt>
                <c:pt idx="19">
                  <c:v>328.39</c:v>
                </c:pt>
                <c:pt idx="20">
                  <c:v>330.42999999999995</c:v>
                </c:pt>
                <c:pt idx="21">
                  <c:v>332.46</c:v>
                </c:pt>
                <c:pt idx="22">
                  <c:v>334.46</c:v>
                </c:pt>
                <c:pt idx="23">
                  <c:v>336.45</c:v>
                </c:pt>
                <c:pt idx="24">
                  <c:v>338.41999999999996</c:v>
                </c:pt>
                <c:pt idx="25">
                  <c:v>340.38</c:v>
                </c:pt>
                <c:pt idx="26">
                  <c:v>342.31</c:v>
                </c:pt>
                <c:pt idx="27">
                  <c:v>344.24</c:v>
                </c:pt>
                <c:pt idx="28">
                  <c:v>346.14000000000004</c:v>
                </c:pt>
                <c:pt idx="29">
                  <c:v>348.04</c:v>
                </c:pt>
                <c:pt idx="30">
                  <c:v>349.90999999999997</c:v>
                </c:pt>
                <c:pt idx="31">
                  <c:v>351.78</c:v>
                </c:pt>
                <c:pt idx="32">
                  <c:v>353.63</c:v>
                </c:pt>
                <c:pt idx="33">
                  <c:v>355.46</c:v>
                </c:pt>
                <c:pt idx="34">
                  <c:v>357.28999999999996</c:v>
                </c:pt>
                <c:pt idx="35">
                  <c:v>359.1</c:v>
                </c:pt>
                <c:pt idx="36">
                  <c:v>360.89</c:v>
                </c:pt>
                <c:pt idx="37">
                  <c:v>362.68</c:v>
                </c:pt>
                <c:pt idx="38">
                  <c:v>364.45</c:v>
                </c:pt>
                <c:pt idx="39">
                  <c:v>366.21</c:v>
                </c:pt>
                <c:pt idx="40">
                  <c:v>367.96999999999997</c:v>
                </c:pt>
                <c:pt idx="41">
                  <c:v>369.71</c:v>
                </c:pt>
                <c:pt idx="42">
                  <c:v>371.44</c:v>
                </c:pt>
                <c:pt idx="43">
                  <c:v>373.15000000000003</c:v>
                </c:pt>
                <c:pt idx="44">
                  <c:v>374.86</c:v>
                </c:pt>
                <c:pt idx="45">
                  <c:v>376.56</c:v>
                </c:pt>
                <c:pt idx="46">
                  <c:v>378.25</c:v>
                </c:pt>
                <c:pt idx="47">
                  <c:v>379.94</c:v>
                </c:pt>
                <c:pt idx="48">
                  <c:v>381.61</c:v>
                </c:pt>
                <c:pt idx="49">
                  <c:v>383.27</c:v>
                </c:pt>
                <c:pt idx="50">
                  <c:v>384.92999999999995</c:v>
                </c:pt>
                <c:pt idx="51">
                  <c:v>386.57</c:v>
                </c:pt>
                <c:pt idx="52">
                  <c:v>388.21</c:v>
                </c:pt>
                <c:pt idx="53">
                  <c:v>389.85</c:v>
                </c:pt>
                <c:pt idx="54">
                  <c:v>391.46999999999997</c:v>
                </c:pt>
                <c:pt idx="55">
                  <c:v>393.09</c:v>
                </c:pt>
                <c:pt idx="56">
                  <c:v>394.7</c:v>
                </c:pt>
                <c:pt idx="57">
                  <c:v>396.31</c:v>
                </c:pt>
                <c:pt idx="58">
                  <c:v>397.90999999999997</c:v>
                </c:pt>
                <c:pt idx="59">
                  <c:v>399.5</c:v>
                </c:pt>
                <c:pt idx="60">
                  <c:v>401.08</c:v>
                </c:pt>
                <c:pt idx="61">
                  <c:v>402.67</c:v>
                </c:pt>
                <c:pt idx="62">
                  <c:v>404.24</c:v>
                </c:pt>
                <c:pt idx="63">
                  <c:v>405.81</c:v>
                </c:pt>
                <c:pt idx="64">
                  <c:v>407.38</c:v>
                </c:pt>
                <c:pt idx="65">
                  <c:v>408.94</c:v>
                </c:pt>
                <c:pt idx="66">
                  <c:v>410.48999999999995</c:v>
                </c:pt>
                <c:pt idx="67">
                  <c:v>412.04</c:v>
                </c:pt>
                <c:pt idx="68">
                  <c:v>413.59</c:v>
                </c:pt>
                <c:pt idx="69">
                  <c:v>415.13</c:v>
                </c:pt>
                <c:pt idx="70">
                  <c:v>416.67</c:v>
                </c:pt>
                <c:pt idx="71">
                  <c:v>418.21</c:v>
                </c:pt>
                <c:pt idx="72">
                  <c:v>419.74</c:v>
                </c:pt>
                <c:pt idx="73">
                  <c:v>421.27</c:v>
                </c:pt>
                <c:pt idx="74">
                  <c:v>422.78999999999996</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463.21999999999997</c:v>
                </c:pt>
                <c:pt idx="102">
                  <c:v>464.71</c:v>
                </c:pt>
                <c:pt idx="103">
                  <c:v>466.19</c:v>
                </c:pt>
                <c:pt idx="104">
                  <c:v>467.67</c:v>
                </c:pt>
                <c:pt idx="105">
                  <c:v>469.16</c:v>
                </c:pt>
                <c:pt idx="106">
                  <c:v>470.64000000000004</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488.48999999999995</c:v>
                </c:pt>
                <c:pt idx="119">
                  <c:v>489.97999999999996</c:v>
                </c:pt>
                <c:pt idx="120">
                  <c:v>491.46999999999997</c:v>
                </c:pt>
                <c:pt idx="121">
                  <c:v>492.96</c:v>
                </c:pt>
                <c:pt idx="122">
                  <c:v>494.45</c:v>
                </c:pt>
                <c:pt idx="123">
                  <c:v>495.95</c:v>
                </c:pt>
                <c:pt idx="124">
                  <c:v>497.44</c:v>
                </c:pt>
                <c:pt idx="125">
                  <c:v>498.94</c:v>
                </c:pt>
                <c:pt idx="126">
                  <c:v>500.42999999999995</c:v>
                </c:pt>
                <c:pt idx="127">
                  <c:v>501.92999999999995</c:v>
                </c:pt>
                <c:pt idx="128">
                  <c:v>503.42999999999995</c:v>
                </c:pt>
                <c:pt idx="129">
                  <c:v>504.92999999999995</c:v>
                </c:pt>
                <c:pt idx="130">
                  <c:v>506.42999999999995</c:v>
                </c:pt>
                <c:pt idx="131">
                  <c:v>507.92999999999995</c:v>
                </c:pt>
                <c:pt idx="132">
                  <c:v>509.42999999999995</c:v>
                </c:pt>
                <c:pt idx="133">
                  <c:v>510.94</c:v>
                </c:pt>
                <c:pt idx="134">
                  <c:v>512.43999999999994</c:v>
                </c:pt>
                <c:pt idx="135">
                  <c:v>513.94999999999993</c:v>
                </c:pt>
                <c:pt idx="136">
                  <c:v>515.44999999999993</c:v>
                </c:pt>
                <c:pt idx="137">
                  <c:v>516.95999999999992</c:v>
                </c:pt>
                <c:pt idx="138">
                  <c:v>518.47</c:v>
                </c:pt>
                <c:pt idx="139">
                  <c:v>519.98</c:v>
                </c:pt>
                <c:pt idx="140">
                  <c:v>521.49</c:v>
                </c:pt>
                <c:pt idx="141">
                  <c:v>523</c:v>
                </c:pt>
                <c:pt idx="142">
                  <c:v>524.51</c:v>
                </c:pt>
                <c:pt idx="143">
                  <c:v>526.03</c:v>
                </c:pt>
                <c:pt idx="144">
                  <c:v>527.54</c:v>
                </c:pt>
                <c:pt idx="145">
                  <c:v>529.05999999999983</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544.28000000000009</c:v>
                </c:pt>
                <c:pt idx="156">
                  <c:v>545.80999999999983</c:v>
                </c:pt>
                <c:pt idx="157">
                  <c:v>547.33999999999992</c:v>
                </c:pt>
                <c:pt idx="158">
                  <c:v>548.87</c:v>
                </c:pt>
                <c:pt idx="159">
                  <c:v>550.4</c:v>
                </c:pt>
                <c:pt idx="160">
                  <c:v>551.92999999999984</c:v>
                </c:pt>
                <c:pt idx="161">
                  <c:v>553.45999999999992</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568.83999999999992</c:v>
                </c:pt>
                <c:pt idx="172">
                  <c:v>570.38</c:v>
                </c:pt>
                <c:pt idx="173">
                  <c:v>571.91999999999996</c:v>
                </c:pt>
                <c:pt idx="174">
                  <c:v>573.47</c:v>
                </c:pt>
                <c:pt idx="175">
                  <c:v>575.01</c:v>
                </c:pt>
                <c:pt idx="176">
                  <c:v>576.55999999999983</c:v>
                </c:pt>
                <c:pt idx="177">
                  <c:v>578.1</c:v>
                </c:pt>
                <c:pt idx="178">
                  <c:v>579.65</c:v>
                </c:pt>
                <c:pt idx="179">
                  <c:v>581.19000000000005</c:v>
                </c:pt>
                <c:pt idx="180">
                  <c:v>582.74</c:v>
                </c:pt>
                <c:pt idx="181">
                  <c:v>584.29000000000008</c:v>
                </c:pt>
                <c:pt idx="182">
                  <c:v>585.83999999999992</c:v>
                </c:pt>
                <c:pt idx="183">
                  <c:v>587.39</c:v>
                </c:pt>
                <c:pt idx="184">
                  <c:v>588.93999999999994</c:v>
                </c:pt>
                <c:pt idx="185">
                  <c:v>590.49</c:v>
                </c:pt>
                <c:pt idx="186">
                  <c:v>592.04</c:v>
                </c:pt>
                <c:pt idx="187">
                  <c:v>593.59</c:v>
                </c:pt>
                <c:pt idx="188">
                  <c:v>595.14</c:v>
                </c:pt>
                <c:pt idx="189">
                  <c:v>596.69000000000005</c:v>
                </c:pt>
                <c:pt idx="190">
                  <c:v>598.24</c:v>
                </c:pt>
                <c:pt idx="191">
                  <c:v>599.79999999999995</c:v>
                </c:pt>
                <c:pt idx="192">
                  <c:v>601.34999999999991</c:v>
                </c:pt>
                <c:pt idx="193">
                  <c:v>602.9</c:v>
                </c:pt>
                <c:pt idx="194">
                  <c:v>604.45999999999992</c:v>
                </c:pt>
                <c:pt idx="195">
                  <c:v>606.01</c:v>
                </c:pt>
                <c:pt idx="196">
                  <c:v>607.55999999999983</c:v>
                </c:pt>
                <c:pt idx="197">
                  <c:v>609.12</c:v>
                </c:pt>
                <c:pt idx="198">
                  <c:v>610.66999999999996</c:v>
                </c:pt>
                <c:pt idx="199">
                  <c:v>612.23</c:v>
                </c:pt>
                <c:pt idx="200">
                  <c:v>613.78000000000009</c:v>
                </c:pt>
                <c:pt idx="201">
                  <c:v>615.33999999999992</c:v>
                </c:pt>
                <c:pt idx="202">
                  <c:v>616.89</c:v>
                </c:pt>
                <c:pt idx="203">
                  <c:v>618.44999999999993</c:v>
                </c:pt>
                <c:pt idx="204">
                  <c:v>620</c:v>
                </c:pt>
                <c:pt idx="205">
                  <c:v>621.55999999999983</c:v>
                </c:pt>
                <c:pt idx="206">
                  <c:v>623.12</c:v>
                </c:pt>
                <c:pt idx="207">
                  <c:v>624.66999999999996</c:v>
                </c:pt>
                <c:pt idx="208">
                  <c:v>626.23</c:v>
                </c:pt>
                <c:pt idx="209">
                  <c:v>627.78000000000009</c:v>
                </c:pt>
                <c:pt idx="210">
                  <c:v>629.33999999999992</c:v>
                </c:pt>
                <c:pt idx="211">
                  <c:v>630.9</c:v>
                </c:pt>
                <c:pt idx="212">
                  <c:v>632.44999999999993</c:v>
                </c:pt>
                <c:pt idx="213">
                  <c:v>634.01</c:v>
                </c:pt>
                <c:pt idx="214">
                  <c:v>635.55999999999983</c:v>
                </c:pt>
                <c:pt idx="215">
                  <c:v>637.12</c:v>
                </c:pt>
                <c:pt idx="216">
                  <c:v>638.67999999999995</c:v>
                </c:pt>
                <c:pt idx="217">
                  <c:v>640.23</c:v>
                </c:pt>
                <c:pt idx="218">
                  <c:v>641.79000000000008</c:v>
                </c:pt>
                <c:pt idx="219">
                  <c:v>643.33999999999992</c:v>
                </c:pt>
                <c:pt idx="220">
                  <c:v>644.9</c:v>
                </c:pt>
                <c:pt idx="221">
                  <c:v>646.44999999999993</c:v>
                </c:pt>
                <c:pt idx="222">
                  <c:v>648.01</c:v>
                </c:pt>
                <c:pt idx="223">
                  <c:v>649.55999999999983</c:v>
                </c:pt>
                <c:pt idx="224">
                  <c:v>651.12</c:v>
                </c:pt>
                <c:pt idx="225">
                  <c:v>652.66999999999996</c:v>
                </c:pt>
                <c:pt idx="226">
                  <c:v>654.23</c:v>
                </c:pt>
                <c:pt idx="227">
                  <c:v>655.78000000000009</c:v>
                </c:pt>
                <c:pt idx="228">
                  <c:v>657.32999999999993</c:v>
                </c:pt>
                <c:pt idx="229">
                  <c:v>658.89</c:v>
                </c:pt>
                <c:pt idx="230">
                  <c:v>660.43999999999994</c:v>
                </c:pt>
                <c:pt idx="231">
                  <c:v>662</c:v>
                </c:pt>
                <c:pt idx="232">
                  <c:v>663.55</c:v>
                </c:pt>
                <c:pt idx="233">
                  <c:v>665.1</c:v>
                </c:pt>
                <c:pt idx="234">
                  <c:v>666.65</c:v>
                </c:pt>
                <c:pt idx="235">
                  <c:v>668.21</c:v>
                </c:pt>
                <c:pt idx="236">
                  <c:v>669.76</c:v>
                </c:pt>
                <c:pt idx="237">
                  <c:v>671.31</c:v>
                </c:pt>
                <c:pt idx="238">
                  <c:v>672.8599999999999</c:v>
                </c:pt>
                <c:pt idx="239">
                  <c:v>674.41</c:v>
                </c:pt>
                <c:pt idx="240">
                  <c:v>675.95999999999992</c:v>
                </c:pt>
                <c:pt idx="241">
                  <c:v>677.51</c:v>
                </c:pt>
                <c:pt idx="242">
                  <c:v>679.06</c:v>
                </c:pt>
                <c:pt idx="243">
                  <c:v>680.61</c:v>
                </c:pt>
                <c:pt idx="244">
                  <c:v>682.16</c:v>
                </c:pt>
                <c:pt idx="245">
                  <c:v>683.71</c:v>
                </c:pt>
                <c:pt idx="246">
                  <c:v>685.26</c:v>
                </c:pt>
                <c:pt idx="247">
                  <c:v>686.81</c:v>
                </c:pt>
                <c:pt idx="248">
                  <c:v>688.3599999999999</c:v>
                </c:pt>
                <c:pt idx="249">
                  <c:v>689.91</c:v>
                </c:pt>
                <c:pt idx="250">
                  <c:v>691.44999999999993</c:v>
                </c:pt>
                <c:pt idx="251">
                  <c:v>693</c:v>
                </c:pt>
                <c:pt idx="252">
                  <c:v>694.55</c:v>
                </c:pt>
                <c:pt idx="253">
                  <c:v>696.1</c:v>
                </c:pt>
                <c:pt idx="254">
                  <c:v>697.64</c:v>
                </c:pt>
                <c:pt idx="255">
                  <c:v>699.19</c:v>
                </c:pt>
                <c:pt idx="256">
                  <c:v>700.74</c:v>
                </c:pt>
                <c:pt idx="257">
                  <c:v>702.28000000000009</c:v>
                </c:pt>
                <c:pt idx="258">
                  <c:v>703.82999999999993</c:v>
                </c:pt>
                <c:pt idx="259">
                  <c:v>705.37</c:v>
                </c:pt>
                <c:pt idx="260">
                  <c:v>706.92</c:v>
                </c:pt>
                <c:pt idx="261">
                  <c:v>708.45999999999992</c:v>
                </c:pt>
                <c:pt idx="262">
                  <c:v>710.01</c:v>
                </c:pt>
                <c:pt idx="263">
                  <c:v>711.55</c:v>
                </c:pt>
                <c:pt idx="264">
                  <c:v>713.1</c:v>
                </c:pt>
                <c:pt idx="265">
                  <c:v>714.64</c:v>
                </c:pt>
                <c:pt idx="266">
                  <c:v>716.18000000000006</c:v>
                </c:pt>
                <c:pt idx="267">
                  <c:v>717.73</c:v>
                </c:pt>
                <c:pt idx="268">
                  <c:v>719.2700000000001</c:v>
                </c:pt>
                <c:pt idx="269">
                  <c:v>720.81999999999994</c:v>
                </c:pt>
                <c:pt idx="270">
                  <c:v>722.3599999999999</c:v>
                </c:pt>
                <c:pt idx="271">
                  <c:v>723.9</c:v>
                </c:pt>
                <c:pt idx="272">
                  <c:v>725.43999999999994</c:v>
                </c:pt>
                <c:pt idx="273">
                  <c:v>726.99</c:v>
                </c:pt>
                <c:pt idx="274">
                  <c:v>728.53</c:v>
                </c:pt>
                <c:pt idx="275">
                  <c:v>730.07</c:v>
                </c:pt>
                <c:pt idx="276">
                  <c:v>731.62</c:v>
                </c:pt>
                <c:pt idx="277">
                  <c:v>733.16</c:v>
                </c:pt>
                <c:pt idx="278">
                  <c:v>734.7</c:v>
                </c:pt>
                <c:pt idx="279">
                  <c:v>736.24</c:v>
                </c:pt>
                <c:pt idx="280">
                  <c:v>737.79000000000008</c:v>
                </c:pt>
                <c:pt idx="281">
                  <c:v>739.32999999999993</c:v>
                </c:pt>
                <c:pt idx="282">
                  <c:v>740.87</c:v>
                </c:pt>
                <c:pt idx="283">
                  <c:v>742.41</c:v>
                </c:pt>
                <c:pt idx="284">
                  <c:v>743.95999999999992</c:v>
                </c:pt>
                <c:pt idx="285">
                  <c:v>745.5</c:v>
                </c:pt>
                <c:pt idx="286">
                  <c:v>747.04</c:v>
                </c:pt>
                <c:pt idx="287">
                  <c:v>748.58</c:v>
                </c:pt>
                <c:pt idx="288">
                  <c:v>750.13</c:v>
                </c:pt>
                <c:pt idx="289">
                  <c:v>751.67000000000007</c:v>
                </c:pt>
                <c:pt idx="290">
                  <c:v>753.21</c:v>
                </c:pt>
                <c:pt idx="291">
                  <c:v>754.76</c:v>
                </c:pt>
                <c:pt idx="292">
                  <c:v>756.3</c:v>
                </c:pt>
                <c:pt idx="293">
                  <c:v>757.84999999999991</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774.84999999999991</c:v>
                </c:pt>
                <c:pt idx="305">
                  <c:v>776.4</c:v>
                </c:pt>
                <c:pt idx="306">
                  <c:v>777.94999999999993</c:v>
                </c:pt>
                <c:pt idx="307">
                  <c:v>779.5</c:v>
                </c:pt>
                <c:pt idx="308">
                  <c:v>781.05</c:v>
                </c:pt>
                <c:pt idx="309">
                  <c:v>782.6</c:v>
                </c:pt>
                <c:pt idx="310">
                  <c:v>784.15</c:v>
                </c:pt>
                <c:pt idx="311">
                  <c:v>785.7</c:v>
                </c:pt>
                <c:pt idx="312">
                  <c:v>787.25</c:v>
                </c:pt>
                <c:pt idx="313">
                  <c:v>788.81</c:v>
                </c:pt>
                <c:pt idx="314">
                  <c:v>790.3599999999999</c:v>
                </c:pt>
                <c:pt idx="315">
                  <c:v>791.91</c:v>
                </c:pt>
                <c:pt idx="316">
                  <c:v>793.47</c:v>
                </c:pt>
                <c:pt idx="317">
                  <c:v>795.02</c:v>
                </c:pt>
                <c:pt idx="318">
                  <c:v>796.58</c:v>
                </c:pt>
                <c:pt idx="319">
                  <c:v>798.14</c:v>
                </c:pt>
                <c:pt idx="320">
                  <c:v>799.7</c:v>
                </c:pt>
                <c:pt idx="321">
                  <c:v>801.26</c:v>
                </c:pt>
                <c:pt idx="322">
                  <c:v>802.81999999999994</c:v>
                </c:pt>
                <c:pt idx="323">
                  <c:v>804.38</c:v>
                </c:pt>
                <c:pt idx="324">
                  <c:v>805.93999999999994</c:v>
                </c:pt>
                <c:pt idx="325">
                  <c:v>807.5</c:v>
                </c:pt>
                <c:pt idx="326">
                  <c:v>809.06</c:v>
                </c:pt>
                <c:pt idx="327">
                  <c:v>810.63</c:v>
                </c:pt>
                <c:pt idx="328">
                  <c:v>812.19</c:v>
                </c:pt>
                <c:pt idx="329">
                  <c:v>813.76</c:v>
                </c:pt>
                <c:pt idx="330">
                  <c:v>815.32999999999993</c:v>
                </c:pt>
                <c:pt idx="331">
                  <c:v>816.89</c:v>
                </c:pt>
                <c:pt idx="332">
                  <c:v>818.45999999999992</c:v>
                </c:pt>
                <c:pt idx="333">
                  <c:v>820.03</c:v>
                </c:pt>
                <c:pt idx="334">
                  <c:v>821.61</c:v>
                </c:pt>
                <c:pt idx="335">
                  <c:v>823.18000000000006</c:v>
                </c:pt>
                <c:pt idx="336">
                  <c:v>824.75</c:v>
                </c:pt>
                <c:pt idx="337">
                  <c:v>826.32999999999993</c:v>
                </c:pt>
                <c:pt idx="338">
                  <c:v>827.9</c:v>
                </c:pt>
                <c:pt idx="339">
                  <c:v>829.48</c:v>
                </c:pt>
                <c:pt idx="340">
                  <c:v>831.06</c:v>
                </c:pt>
                <c:pt idx="341">
                  <c:v>832.63</c:v>
                </c:pt>
                <c:pt idx="342">
                  <c:v>834.21</c:v>
                </c:pt>
                <c:pt idx="343">
                  <c:v>835.8</c:v>
                </c:pt>
                <c:pt idx="344">
                  <c:v>837.38</c:v>
                </c:pt>
                <c:pt idx="345">
                  <c:v>838.95999999999992</c:v>
                </c:pt>
                <c:pt idx="346">
                  <c:v>840.55</c:v>
                </c:pt>
                <c:pt idx="347">
                  <c:v>842.13</c:v>
                </c:pt>
                <c:pt idx="348">
                  <c:v>843.72</c:v>
                </c:pt>
                <c:pt idx="349">
                  <c:v>845.31</c:v>
                </c:pt>
                <c:pt idx="350">
                  <c:v>846.9</c:v>
                </c:pt>
                <c:pt idx="351">
                  <c:v>848.49</c:v>
                </c:pt>
                <c:pt idx="352">
                  <c:v>850.08</c:v>
                </c:pt>
                <c:pt idx="353">
                  <c:v>851.67000000000007</c:v>
                </c:pt>
                <c:pt idx="354">
                  <c:v>853.26</c:v>
                </c:pt>
                <c:pt idx="355">
                  <c:v>854.8599999999999</c:v>
                </c:pt>
                <c:pt idx="356">
                  <c:v>856.45999999999992</c:v>
                </c:pt>
                <c:pt idx="357">
                  <c:v>858.05</c:v>
                </c:pt>
                <c:pt idx="358">
                  <c:v>859.65</c:v>
                </c:pt>
                <c:pt idx="359">
                  <c:v>861.25</c:v>
                </c:pt>
                <c:pt idx="360">
                  <c:v>862.84999999999991</c:v>
                </c:pt>
                <c:pt idx="361">
                  <c:v>864.44999999999993</c:v>
                </c:pt>
                <c:pt idx="362">
                  <c:v>866.06</c:v>
                </c:pt>
                <c:pt idx="363">
                  <c:v>867.66</c:v>
                </c:pt>
                <c:pt idx="364">
                  <c:v>869.2700000000001</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891.83999999999992</c:v>
                </c:pt>
                <c:pt idx="379">
                  <c:v>893.45999999999992</c:v>
                </c:pt>
                <c:pt idx="380">
                  <c:v>895.08</c:v>
                </c:pt>
                <c:pt idx="381">
                  <c:v>896.7</c:v>
                </c:pt>
                <c:pt idx="382">
                  <c:v>898.31999999999994</c:v>
                </c:pt>
                <c:pt idx="383">
                  <c:v>899.93999999999994</c:v>
                </c:pt>
                <c:pt idx="384">
                  <c:v>901.56</c:v>
                </c:pt>
                <c:pt idx="385">
                  <c:v>903.19</c:v>
                </c:pt>
                <c:pt idx="386">
                  <c:v>904.81</c:v>
                </c:pt>
                <c:pt idx="387">
                  <c:v>906.43</c:v>
                </c:pt>
                <c:pt idx="388">
                  <c:v>908.05</c:v>
                </c:pt>
                <c:pt idx="389">
                  <c:v>909.68000000000006</c:v>
                </c:pt>
                <c:pt idx="390">
                  <c:v>911.3</c:v>
                </c:pt>
                <c:pt idx="391">
                  <c:v>912.92</c:v>
                </c:pt>
                <c:pt idx="392">
                  <c:v>914.54</c:v>
                </c:pt>
                <c:pt idx="393">
                  <c:v>916.17000000000007</c:v>
                </c:pt>
                <c:pt idx="394">
                  <c:v>917.79000000000008</c:v>
                </c:pt>
                <c:pt idx="395">
                  <c:v>919.41</c:v>
                </c:pt>
                <c:pt idx="396">
                  <c:v>921.03</c:v>
                </c:pt>
                <c:pt idx="397">
                  <c:v>922.65</c:v>
                </c:pt>
                <c:pt idx="398">
                  <c:v>924.2700000000001</c:v>
                </c:pt>
                <c:pt idx="399">
                  <c:v>925.89</c:v>
                </c:pt>
                <c:pt idx="400">
                  <c:v>927.51</c:v>
                </c:pt>
                <c:pt idx="401">
                  <c:v>929.13</c:v>
                </c:pt>
                <c:pt idx="402">
                  <c:v>930.75</c:v>
                </c:pt>
                <c:pt idx="403">
                  <c:v>932.37</c:v>
                </c:pt>
                <c:pt idx="404">
                  <c:v>933.98</c:v>
                </c:pt>
                <c:pt idx="405">
                  <c:v>935.6</c:v>
                </c:pt>
                <c:pt idx="406">
                  <c:v>937.21</c:v>
                </c:pt>
                <c:pt idx="407">
                  <c:v>938.81999999999994</c:v>
                </c:pt>
                <c:pt idx="408">
                  <c:v>940.43</c:v>
                </c:pt>
                <c:pt idx="409">
                  <c:v>942.04</c:v>
                </c:pt>
                <c:pt idx="410">
                  <c:v>943.64</c:v>
                </c:pt>
                <c:pt idx="411">
                  <c:v>945.25</c:v>
                </c:pt>
                <c:pt idx="412">
                  <c:v>946.84999999999991</c:v>
                </c:pt>
                <c:pt idx="413">
                  <c:v>948.44999999999993</c:v>
                </c:pt>
                <c:pt idx="414">
                  <c:v>950.05</c:v>
                </c:pt>
                <c:pt idx="415">
                  <c:v>951.65</c:v>
                </c:pt>
                <c:pt idx="416">
                  <c:v>953.24</c:v>
                </c:pt>
                <c:pt idx="417">
                  <c:v>954.82999999999993</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975.18000000000006</c:v>
                </c:pt>
                <c:pt idx="431">
                  <c:v>976.71</c:v>
                </c:pt>
                <c:pt idx="432">
                  <c:v>978.24</c:v>
                </c:pt>
                <c:pt idx="433">
                  <c:v>979.76</c:v>
                </c:pt>
                <c:pt idx="434">
                  <c:v>981.28000000000009</c:v>
                </c:pt>
                <c:pt idx="435">
                  <c:v>982.79000000000008</c:v>
                </c:pt>
                <c:pt idx="436">
                  <c:v>984.3</c:v>
                </c:pt>
                <c:pt idx="437">
                  <c:v>985.8</c:v>
                </c:pt>
                <c:pt idx="438">
                  <c:v>987.29000000000008</c:v>
                </c:pt>
                <c:pt idx="439">
                  <c:v>988.7700000000001</c:v>
                </c:pt>
                <c:pt idx="440">
                  <c:v>990.25</c:v>
                </c:pt>
                <c:pt idx="441">
                  <c:v>991.72</c:v>
                </c:pt>
                <c:pt idx="442">
                  <c:v>993.18000000000006</c:v>
                </c:pt>
                <c:pt idx="443">
                  <c:v>994.64</c:v>
                </c:pt>
                <c:pt idx="444">
                  <c:v>996.08</c:v>
                </c:pt>
                <c:pt idx="445">
                  <c:v>997.52</c:v>
                </c:pt>
                <c:pt idx="446">
                  <c:v>998.94999999999993</c:v>
                </c:pt>
                <c:pt idx="447">
                  <c:v>1000.37</c:v>
                </c:pt>
                <c:pt idx="448">
                  <c:v>1001.7800000000001</c:v>
                </c:pt>
                <c:pt idx="449">
                  <c:v>1003.1800000000001</c:v>
                </c:pt>
                <c:pt idx="450">
                  <c:v>1004.57</c:v>
                </c:pt>
                <c:pt idx="451">
                  <c:v>1005.9499999999999</c:v>
                </c:pt>
                <c:pt idx="452">
                  <c:v>1007.3199999999999</c:v>
                </c:pt>
                <c:pt idx="453">
                  <c:v>1008.6800000000001</c:v>
                </c:pt>
                <c:pt idx="454">
                  <c:v>1010.03</c:v>
                </c:pt>
                <c:pt idx="455">
                  <c:v>1011.3599999999999</c:v>
                </c:pt>
                <c:pt idx="456">
                  <c:v>1012.69</c:v>
                </c:pt>
                <c:pt idx="457">
                  <c:v>1014</c:v>
                </c:pt>
                <c:pt idx="458">
                  <c:v>1015.3</c:v>
                </c:pt>
                <c:pt idx="459">
                  <c:v>1016.59</c:v>
                </c:pt>
                <c:pt idx="460">
                  <c:v>1017.8599999999999</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2073.8900000000003</c:v>
                </c:pt>
                <c:pt idx="539">
                  <c:v>2086.3300000000004</c:v>
                </c:pt>
                <c:pt idx="540">
                  <c:v>2098.7399999999998</c:v>
                </c:pt>
                <c:pt idx="541">
                  <c:v>2111.12</c:v>
                </c:pt>
                <c:pt idx="542">
                  <c:v>2123.46</c:v>
                </c:pt>
                <c:pt idx="543">
                  <c:v>2135.7799999999997</c:v>
                </c:pt>
                <c:pt idx="544">
                  <c:v>2148.0700000000002</c:v>
                </c:pt>
                <c:pt idx="545">
                  <c:v>2160.3300000000004</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2281.3100000000004</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'2010allmeans'!$S$5:$S$586</c:f>
              <c:numCache>
                <c:formatCode>0.00</c:formatCode>
                <c:ptCount val="582"/>
                <c:pt idx="0" formatCode="General">
                  <c:v>0</c:v>
                </c:pt>
                <c:pt idx="1">
                  <c:v>9.6105610380147137</c:v>
                </c:pt>
                <c:pt idx="2">
                  <c:v>15.006402398101017</c:v>
                </c:pt>
                <c:pt idx="3">
                  <c:v>20.311595578732927</c:v>
                </c:pt>
                <c:pt idx="4">
                  <c:v>24.067114589299823</c:v>
                </c:pt>
                <c:pt idx="5">
                  <c:v>24.52200484775727</c:v>
                </c:pt>
                <c:pt idx="6">
                  <c:v>25.331733064708576</c:v>
                </c:pt>
                <c:pt idx="7">
                  <c:v>28.058506281401062</c:v>
                </c:pt>
                <c:pt idx="8">
                  <c:v>27.875441753620112</c:v>
                </c:pt>
                <c:pt idx="9">
                  <c:v>28.669552714178124</c:v>
                </c:pt>
                <c:pt idx="10">
                  <c:v>27.819972088235975</c:v>
                </c:pt>
                <c:pt idx="11">
                  <c:v>28.60756388470098</c:v>
                </c:pt>
                <c:pt idx="12">
                  <c:v>30.412589668294373</c:v>
                </c:pt>
                <c:pt idx="13">
                  <c:v>31.362389901559489</c:v>
                </c:pt>
                <c:pt idx="14">
                  <c:v>31.45663243146214</c:v>
                </c:pt>
                <c:pt idx="15">
                  <c:v>30.628275970760271</c:v>
                </c:pt>
                <c:pt idx="16">
                  <c:v>30.138557520072204</c:v>
                </c:pt>
                <c:pt idx="17">
                  <c:v>27.953848997769907</c:v>
                </c:pt>
                <c:pt idx="18">
                  <c:v>29.861850534646514</c:v>
                </c:pt>
                <c:pt idx="19">
                  <c:v>29.300045078387708</c:v>
                </c:pt>
                <c:pt idx="20">
                  <c:v>29.206884793721891</c:v>
                </c:pt>
                <c:pt idx="21">
                  <c:v>30.655412874791047</c:v>
                </c:pt>
                <c:pt idx="22">
                  <c:v>30.65884071095709</c:v>
                </c:pt>
                <c:pt idx="23">
                  <c:v>29.553900837803948</c:v>
                </c:pt>
                <c:pt idx="24">
                  <c:v>28.342622309234958</c:v>
                </c:pt>
                <c:pt idx="25">
                  <c:v>27.269201556064292</c:v>
                </c:pt>
                <c:pt idx="26">
                  <c:v>27.436169713137591</c:v>
                </c:pt>
                <c:pt idx="27">
                  <c:v>25.777110495894668</c:v>
                </c:pt>
                <c:pt idx="28">
                  <c:v>26.453033838272624</c:v>
                </c:pt>
                <c:pt idx="29">
                  <c:v>25.260197296948881</c:v>
                </c:pt>
                <c:pt idx="30">
                  <c:v>26.191886146832488</c:v>
                </c:pt>
                <c:pt idx="31">
                  <c:v>24.318041090369388</c:v>
                </c:pt>
                <c:pt idx="32">
                  <c:v>23.586544894311459</c:v>
                </c:pt>
                <c:pt idx="33">
                  <c:v>22.483464188638326</c:v>
                </c:pt>
                <c:pt idx="34">
                  <c:v>20.607858600864102</c:v>
                </c:pt>
                <c:pt idx="35">
                  <c:v>20.09247289592372</c:v>
                </c:pt>
                <c:pt idx="36">
                  <c:v>18.991815281559116</c:v>
                </c:pt>
                <c:pt idx="37">
                  <c:v>19.031418359771266</c:v>
                </c:pt>
                <c:pt idx="38">
                  <c:v>17.738733908280679</c:v>
                </c:pt>
                <c:pt idx="39">
                  <c:v>17.439764944556391</c:v>
                </c:pt>
                <c:pt idx="40">
                  <c:v>17.029486676411864</c:v>
                </c:pt>
                <c:pt idx="41">
                  <c:v>16.460853118730846</c:v>
                </c:pt>
                <c:pt idx="42">
                  <c:v>15.419927051458922</c:v>
                </c:pt>
                <c:pt idx="43">
                  <c:v>14.432157103978733</c:v>
                </c:pt>
                <c:pt idx="44">
                  <c:v>13.969357103294541</c:v>
                </c:pt>
                <c:pt idx="45">
                  <c:v>13.49316945940113</c:v>
                </c:pt>
                <c:pt idx="46">
                  <c:v>13.347120051087623</c:v>
                </c:pt>
                <c:pt idx="47">
                  <c:v>12.421158022639252</c:v>
                </c:pt>
                <c:pt idx="48">
                  <c:v>12.255554634561236</c:v>
                </c:pt>
                <c:pt idx="49">
                  <c:v>11.427460854889972</c:v>
                </c:pt>
                <c:pt idx="50">
                  <c:v>10.843976041164336</c:v>
                </c:pt>
                <c:pt idx="51">
                  <c:v>10.426415972232796</c:v>
                </c:pt>
                <c:pt idx="52">
                  <c:v>9.9724340899262405</c:v>
                </c:pt>
                <c:pt idx="53">
                  <c:v>9.8645084497415017</c:v>
                </c:pt>
                <c:pt idx="54">
                  <c:v>9.3855621623133008</c:v>
                </c:pt>
                <c:pt idx="55">
                  <c:v>8.9972058392629144</c:v>
                </c:pt>
                <c:pt idx="56">
                  <c:v>8.8323048806774906</c:v>
                </c:pt>
                <c:pt idx="57">
                  <c:v>8.7203634997387631</c:v>
                </c:pt>
                <c:pt idx="58">
                  <c:v>8.394199468063583</c:v>
                </c:pt>
                <c:pt idx="59">
                  <c:v>8.2602783710370904</c:v>
                </c:pt>
                <c:pt idx="60">
                  <c:v>8.0073150421950015</c:v>
                </c:pt>
                <c:pt idx="61">
                  <c:v>8.0299119093096198</c:v>
                </c:pt>
                <c:pt idx="62">
                  <c:v>7.7777712630098419</c:v>
                </c:pt>
                <c:pt idx="63">
                  <c:v>7.5300402526903953</c:v>
                </c:pt>
                <c:pt idx="64">
                  <c:v>7.3770725569900595</c:v>
                </c:pt>
                <c:pt idx="65">
                  <c:v>7.0353601475939191</c:v>
                </c:pt>
                <c:pt idx="66">
                  <c:v>7.0740294466097184</c:v>
                </c:pt>
                <c:pt idx="67">
                  <c:v>7.0528528718666772</c:v>
                </c:pt>
                <c:pt idx="68">
                  <c:v>7.1362281017214082</c:v>
                </c:pt>
                <c:pt idx="69">
                  <c:v>6.9847286689943617</c:v>
                </c:pt>
                <c:pt idx="70">
                  <c:v>6.841861866694205</c:v>
                </c:pt>
                <c:pt idx="71">
                  <c:v>6.898418644541783</c:v>
                </c:pt>
                <c:pt idx="72">
                  <c:v>6.8072964969467371</c:v>
                </c:pt>
                <c:pt idx="73">
                  <c:v>6.8750093918930935</c:v>
                </c:pt>
                <c:pt idx="74">
                  <c:v>6.9997905646742407</c:v>
                </c:pt>
                <c:pt idx="75">
                  <c:v>7.1154413182879912</c:v>
                </c:pt>
                <c:pt idx="76">
                  <c:v>6.978169286762232</c:v>
                </c:pt>
                <c:pt idx="77">
                  <c:v>6.5178566006046159</c:v>
                </c:pt>
                <c:pt idx="78">
                  <c:v>6.3532873262326817</c:v>
                </c:pt>
                <c:pt idx="79">
                  <c:v>6.3379493048417279</c:v>
                </c:pt>
                <c:pt idx="80">
                  <c:v>6.3387847014750296</c:v>
                </c:pt>
                <c:pt idx="81">
                  <c:v>6.4839441337849983</c:v>
                </c:pt>
                <c:pt idx="82">
                  <c:v>6.4772462600853693</c:v>
                </c:pt>
                <c:pt idx="83">
                  <c:v>6.3211900768610443</c:v>
                </c:pt>
                <c:pt idx="84">
                  <c:v>6.112929411177582</c:v>
                </c:pt>
                <c:pt idx="85">
                  <c:v>6.0754652707764443</c:v>
                </c:pt>
                <c:pt idx="86">
                  <c:v>6.0108115928122325</c:v>
                </c:pt>
                <c:pt idx="87">
                  <c:v>6.0021012126783129</c:v>
                </c:pt>
                <c:pt idx="88">
                  <c:v>6.0749187078518441</c:v>
                </c:pt>
                <c:pt idx="89">
                  <c:v>6.0855276600469299</c:v>
                </c:pt>
                <c:pt idx="90">
                  <c:v>5.9599348481470678</c:v>
                </c:pt>
                <c:pt idx="91">
                  <c:v>5.8331129288427244</c:v>
                </c:pt>
                <c:pt idx="92">
                  <c:v>5.789957565873741</c:v>
                </c:pt>
                <c:pt idx="93">
                  <c:v>5.8000904910694437</c:v>
                </c:pt>
                <c:pt idx="94">
                  <c:v>5.8001003613965905</c:v>
                </c:pt>
                <c:pt idx="95">
                  <c:v>5.811923809848544</c:v>
                </c:pt>
                <c:pt idx="96">
                  <c:v>5.8276457970681905</c:v>
                </c:pt>
                <c:pt idx="97">
                  <c:v>5.9224940223837095</c:v>
                </c:pt>
                <c:pt idx="98">
                  <c:v>5.9689238122692263</c:v>
                </c:pt>
                <c:pt idx="99">
                  <c:v>5.9206086421029003</c:v>
                </c:pt>
                <c:pt idx="100">
                  <c:v>5.8126686820349738</c:v>
                </c:pt>
                <c:pt idx="101">
                  <c:v>5.7101643738982384</c:v>
                </c:pt>
                <c:pt idx="102">
                  <c:v>5.6839185239731371</c:v>
                </c:pt>
                <c:pt idx="103">
                  <c:v>5.5660347651990696</c:v>
                </c:pt>
                <c:pt idx="104">
                  <c:v>5.5833400037369856</c:v>
                </c:pt>
                <c:pt idx="105">
                  <c:v>5.5536243025715235</c:v>
                </c:pt>
                <c:pt idx="106">
                  <c:v>5.54756785299264</c:v>
                </c:pt>
                <c:pt idx="107">
                  <c:v>5.4675852172100212</c:v>
                </c:pt>
                <c:pt idx="108">
                  <c:v>5.4870274254390852</c:v>
                </c:pt>
                <c:pt idx="109">
                  <c:v>5.4460861991153324</c:v>
                </c:pt>
                <c:pt idx="110">
                  <c:v>5.4572143687446975</c:v>
                </c:pt>
                <c:pt idx="111">
                  <c:v>5.4776783100052837</c:v>
                </c:pt>
                <c:pt idx="112">
                  <c:v>5.4721272270431669</c:v>
                </c:pt>
                <c:pt idx="113">
                  <c:v>5.5063645661297445</c:v>
                </c:pt>
                <c:pt idx="114">
                  <c:v>5.4510074484107678</c:v>
                </c:pt>
                <c:pt idx="115">
                  <c:v>5.4280596431734862</c:v>
                </c:pt>
                <c:pt idx="116">
                  <c:v>5.3792155084620408</c:v>
                </c:pt>
                <c:pt idx="117">
                  <c:v>5.3609523539296466</c:v>
                </c:pt>
                <c:pt idx="118">
                  <c:v>5.3758420388126167</c:v>
                </c:pt>
                <c:pt idx="119">
                  <c:v>5.3638645652097061</c:v>
                </c:pt>
                <c:pt idx="120">
                  <c:v>5.3886665168959755</c:v>
                </c:pt>
                <c:pt idx="121">
                  <c:v>5.3782479037703483</c:v>
                </c:pt>
                <c:pt idx="122">
                  <c:v>5.3766752845172592</c:v>
                </c:pt>
                <c:pt idx="123">
                  <c:v>5.3968524152618347</c:v>
                </c:pt>
                <c:pt idx="124">
                  <c:v>5.4249664084430895</c:v>
                </c:pt>
                <c:pt idx="125">
                  <c:v>5.4664781376120066</c:v>
                </c:pt>
                <c:pt idx="126">
                  <c:v>5.5553587162754683</c:v>
                </c:pt>
                <c:pt idx="127">
                  <c:v>5.6488541689936227</c:v>
                </c:pt>
                <c:pt idx="128">
                  <c:v>5.735380781620619</c:v>
                </c:pt>
                <c:pt idx="129">
                  <c:v>5.879768502340176</c:v>
                </c:pt>
                <c:pt idx="130">
                  <c:v>5.9786208575047324</c:v>
                </c:pt>
                <c:pt idx="131">
                  <c:v>6.1093094635712815</c:v>
                </c:pt>
                <c:pt idx="132">
                  <c:v>6.2339770615843895</c:v>
                </c:pt>
                <c:pt idx="133">
                  <c:v>6.4125171104415202</c:v>
                </c:pt>
                <c:pt idx="134">
                  <c:v>6.6104058608909986</c:v>
                </c:pt>
                <c:pt idx="135">
                  <c:v>6.8627952282138995</c:v>
                </c:pt>
                <c:pt idx="136">
                  <c:v>7.1251915573089004</c:v>
                </c:pt>
                <c:pt idx="137">
                  <c:v>7.4077714550981595</c:v>
                </c:pt>
                <c:pt idx="138">
                  <c:v>7.72027711928689</c:v>
                </c:pt>
                <c:pt idx="139">
                  <c:v>8.0243530365591589</c:v>
                </c:pt>
                <c:pt idx="140">
                  <c:v>8.377290072949851</c:v>
                </c:pt>
                <c:pt idx="141">
                  <c:v>8.6799712553598543</c:v>
                </c:pt>
                <c:pt idx="142">
                  <c:v>9.0278663751996877</c:v>
                </c:pt>
                <c:pt idx="143">
                  <c:v>9.3507739338330502</c:v>
                </c:pt>
                <c:pt idx="144">
                  <c:v>9.6338655561983177</c:v>
                </c:pt>
                <c:pt idx="145">
                  <c:v>9.8977633753911878</c:v>
                </c:pt>
                <c:pt idx="146">
                  <c:v>10.128580592203193</c:v>
                </c:pt>
                <c:pt idx="147">
                  <c:v>10.335809138728223</c:v>
                </c:pt>
                <c:pt idx="148">
                  <c:v>10.504666517971582</c:v>
                </c:pt>
                <c:pt idx="149">
                  <c:v>10.647994239623994</c:v>
                </c:pt>
                <c:pt idx="150">
                  <c:v>10.785306142705599</c:v>
                </c:pt>
                <c:pt idx="151">
                  <c:v>10.884913586009853</c:v>
                </c:pt>
                <c:pt idx="152">
                  <c:v>10.991337581761224</c:v>
                </c:pt>
                <c:pt idx="153">
                  <c:v>11.077865298609591</c:v>
                </c:pt>
                <c:pt idx="154">
                  <c:v>11.141083801116727</c:v>
                </c:pt>
                <c:pt idx="155">
                  <c:v>11.225318959606609</c:v>
                </c:pt>
                <c:pt idx="156">
                  <c:v>11.261479710505627</c:v>
                </c:pt>
                <c:pt idx="157">
                  <c:v>11.347225100646325</c:v>
                </c:pt>
                <c:pt idx="158">
                  <c:v>11.394885681829066</c:v>
                </c:pt>
                <c:pt idx="159">
                  <c:v>11.43471920990152</c:v>
                </c:pt>
                <c:pt idx="160">
                  <c:v>11.449714346054982</c:v>
                </c:pt>
                <c:pt idx="161">
                  <c:v>11.454212159023379</c:v>
                </c:pt>
                <c:pt idx="162">
                  <c:v>11.419118954757064</c:v>
                </c:pt>
                <c:pt idx="163">
                  <c:v>11.366355813125475</c:v>
                </c:pt>
                <c:pt idx="164">
                  <c:v>11.287414862611183</c:v>
                </c:pt>
                <c:pt idx="165">
                  <c:v>11.166113431419902</c:v>
                </c:pt>
                <c:pt idx="166">
                  <c:v>11.038129952079251</c:v>
                </c:pt>
                <c:pt idx="167">
                  <c:v>10.897496871286974</c:v>
                </c:pt>
                <c:pt idx="168">
                  <c:v>10.723879547423055</c:v>
                </c:pt>
                <c:pt idx="169">
                  <c:v>10.531951286614911</c:v>
                </c:pt>
                <c:pt idx="170">
                  <c:v>10.322842300204222</c:v>
                </c:pt>
                <c:pt idx="171">
                  <c:v>10.112511873792402</c:v>
                </c:pt>
                <c:pt idx="172">
                  <c:v>9.8830650851750157</c:v>
                </c:pt>
                <c:pt idx="173">
                  <c:v>9.6779289001695741</c:v>
                </c:pt>
                <c:pt idx="174">
                  <c:v>9.4848509838740114</c:v>
                </c:pt>
                <c:pt idx="175">
                  <c:v>9.3012195484769329</c:v>
                </c:pt>
                <c:pt idx="176">
                  <c:v>9.1171341249474249</c:v>
                </c:pt>
                <c:pt idx="177">
                  <c:v>8.9677636417317981</c:v>
                </c:pt>
                <c:pt idx="178">
                  <c:v>8.8060477607190251</c:v>
                </c:pt>
                <c:pt idx="179">
                  <c:v>8.6722792385543634</c:v>
                </c:pt>
                <c:pt idx="180">
                  <c:v>8.5284044939325145</c:v>
                </c:pt>
                <c:pt idx="181">
                  <c:v>8.4111712874887203</c:v>
                </c:pt>
                <c:pt idx="182">
                  <c:v>8.3060182971713203</c:v>
                </c:pt>
                <c:pt idx="183">
                  <c:v>8.2067972516445522</c:v>
                </c:pt>
                <c:pt idx="184">
                  <c:v>8.1220959850708478</c:v>
                </c:pt>
                <c:pt idx="185">
                  <c:v>8.0480799246128782</c:v>
                </c:pt>
                <c:pt idx="186">
                  <c:v>7.9779205158137376</c:v>
                </c:pt>
                <c:pt idx="187">
                  <c:v>7.9204504755544738</c:v>
                </c:pt>
                <c:pt idx="188">
                  <c:v>7.8545229136477817</c:v>
                </c:pt>
                <c:pt idx="189">
                  <c:v>7.8204164566831684</c:v>
                </c:pt>
                <c:pt idx="190">
                  <c:v>7.7621036982910789</c:v>
                </c:pt>
                <c:pt idx="191">
                  <c:v>7.7190954684686126</c:v>
                </c:pt>
                <c:pt idx="192">
                  <c:v>7.6685053736209499</c:v>
                </c:pt>
                <c:pt idx="193">
                  <c:v>7.613892513840101</c:v>
                </c:pt>
                <c:pt idx="194">
                  <c:v>7.561584489672863</c:v>
                </c:pt>
                <c:pt idx="195">
                  <c:v>7.4928996967028558</c:v>
                </c:pt>
                <c:pt idx="196">
                  <c:v>7.4133865922643087</c:v>
                </c:pt>
                <c:pt idx="197">
                  <c:v>7.3247348160499612</c:v>
                </c:pt>
                <c:pt idx="198">
                  <c:v>7.2371634984261677</c:v>
                </c:pt>
                <c:pt idx="199">
                  <c:v>7.1487004918676673</c:v>
                </c:pt>
                <c:pt idx="200">
                  <c:v>7.0546072584513988</c:v>
                </c:pt>
                <c:pt idx="201">
                  <c:v>6.9732176563718324</c:v>
                </c:pt>
                <c:pt idx="202">
                  <c:v>6.890868112568918</c:v>
                </c:pt>
                <c:pt idx="203">
                  <c:v>6.8013576875690003</c:v>
                </c:pt>
                <c:pt idx="204">
                  <c:v>6.7343671674768952</c:v>
                </c:pt>
                <c:pt idx="205">
                  <c:v>6.6660656871103416</c:v>
                </c:pt>
                <c:pt idx="206">
                  <c:v>6.6130640756287455</c:v>
                </c:pt>
                <c:pt idx="207">
                  <c:v>6.5517254852292499</c:v>
                </c:pt>
                <c:pt idx="208">
                  <c:v>6.5366945633108893</c:v>
                </c:pt>
                <c:pt idx="209">
                  <c:v>6.5123038609478865</c:v>
                </c:pt>
                <c:pt idx="210">
                  <c:v>6.4898213398217459</c:v>
                </c:pt>
                <c:pt idx="211">
                  <c:v>6.4657650341333452</c:v>
                </c:pt>
                <c:pt idx="212">
                  <c:v>6.4393774330098683</c:v>
                </c:pt>
                <c:pt idx="213">
                  <c:v>6.3976035714189177</c:v>
                </c:pt>
                <c:pt idx="214">
                  <c:v>6.3541146059090154</c:v>
                </c:pt>
                <c:pt idx="215">
                  <c:v>6.2935711108287853</c:v>
                </c:pt>
                <c:pt idx="216">
                  <c:v>6.2219496794861762</c:v>
                </c:pt>
                <c:pt idx="217">
                  <c:v>6.1211517754459113</c:v>
                </c:pt>
                <c:pt idx="218">
                  <c:v>6.0277347545620588</c:v>
                </c:pt>
                <c:pt idx="219">
                  <c:v>5.9175990709902164</c:v>
                </c:pt>
                <c:pt idx="220">
                  <c:v>5.8136679500394388</c:v>
                </c:pt>
                <c:pt idx="221">
                  <c:v>5.7043347516814729</c:v>
                </c:pt>
                <c:pt idx="222">
                  <c:v>5.6125459854330053</c:v>
                </c:pt>
                <c:pt idx="223">
                  <c:v>5.5239297884984344</c:v>
                </c:pt>
                <c:pt idx="224">
                  <c:v>5.4638911601406575</c:v>
                </c:pt>
                <c:pt idx="225">
                  <c:v>5.3989244939905081</c:v>
                </c:pt>
                <c:pt idx="226">
                  <c:v>5.3498435433829705</c:v>
                </c:pt>
                <c:pt idx="227">
                  <c:v>5.2993595269370202</c:v>
                </c:pt>
                <c:pt idx="228">
                  <c:v>5.2561793375720809</c:v>
                </c:pt>
                <c:pt idx="229">
                  <c:v>5.2079295436285857</c:v>
                </c:pt>
                <c:pt idx="230">
                  <c:v>5.1618564433670135</c:v>
                </c:pt>
                <c:pt idx="231">
                  <c:v>5.1124428709220684</c:v>
                </c:pt>
                <c:pt idx="232">
                  <c:v>5.0731315778964436</c:v>
                </c:pt>
                <c:pt idx="233">
                  <c:v>5.0297220227859887</c:v>
                </c:pt>
                <c:pt idx="234">
                  <c:v>4.9955217719368097</c:v>
                </c:pt>
                <c:pt idx="235">
                  <c:v>4.9739172176807562</c:v>
                </c:pt>
                <c:pt idx="236">
                  <c:v>4.959407259254526</c:v>
                </c:pt>
                <c:pt idx="237">
                  <c:v>4.9621484256822246</c:v>
                </c:pt>
                <c:pt idx="238">
                  <c:v>4.9709755248250085</c:v>
                </c:pt>
                <c:pt idx="239">
                  <c:v>5.0035551736702342</c:v>
                </c:pt>
                <c:pt idx="240">
                  <c:v>5.0170087155030316</c:v>
                </c:pt>
                <c:pt idx="241">
                  <c:v>5.0522477616865844</c:v>
                </c:pt>
                <c:pt idx="242">
                  <c:v>5.101889651303229</c:v>
                </c:pt>
                <c:pt idx="243">
                  <c:v>5.1670674191690686</c:v>
                </c:pt>
                <c:pt idx="244">
                  <c:v>5.2306598738062799</c:v>
                </c:pt>
                <c:pt idx="245">
                  <c:v>5.3423857577187386</c:v>
                </c:pt>
                <c:pt idx="246">
                  <c:v>5.4711901478695273</c:v>
                </c:pt>
                <c:pt idx="247">
                  <c:v>5.6326881546926808</c:v>
                </c:pt>
                <c:pt idx="248">
                  <c:v>5.8875651287095687</c:v>
                </c:pt>
                <c:pt idx="249">
                  <c:v>6.2064517600851561</c:v>
                </c:pt>
                <c:pt idx="250">
                  <c:v>6.6558816197733055</c:v>
                </c:pt>
                <c:pt idx="251">
                  <c:v>7.2268807363476348</c:v>
                </c:pt>
                <c:pt idx="252">
                  <c:v>7.8999915656274462</c:v>
                </c:pt>
                <c:pt idx="253">
                  <c:v>8.7068222758363198</c:v>
                </c:pt>
                <c:pt idx="254">
                  <c:v>9.6055548154618045</c:v>
                </c:pt>
                <c:pt idx="255">
                  <c:v>10.605651584744985</c:v>
                </c:pt>
                <c:pt idx="256">
                  <c:v>11.69925430265552</c:v>
                </c:pt>
                <c:pt idx="257">
                  <c:v>12.846182783173438</c:v>
                </c:pt>
                <c:pt idx="258">
                  <c:v>14.068370567270348</c:v>
                </c:pt>
                <c:pt idx="259">
                  <c:v>15.327900367389399</c:v>
                </c:pt>
                <c:pt idx="260">
                  <c:v>16.631586383121547</c:v>
                </c:pt>
                <c:pt idx="261">
                  <c:v>17.97134285839919</c:v>
                </c:pt>
                <c:pt idx="262">
                  <c:v>19.357364538047964</c:v>
                </c:pt>
                <c:pt idx="263">
                  <c:v>20.751772534501224</c:v>
                </c:pt>
                <c:pt idx="264">
                  <c:v>22.190553835629739</c:v>
                </c:pt>
                <c:pt idx="265">
                  <c:v>23.651592784606208</c:v>
                </c:pt>
                <c:pt idx="266">
                  <c:v>25.151401671549873</c:v>
                </c:pt>
                <c:pt idx="267">
                  <c:v>26.687497156857052</c:v>
                </c:pt>
                <c:pt idx="268">
                  <c:v>28.227697469712563</c:v>
                </c:pt>
                <c:pt idx="269">
                  <c:v>29.804943640669926</c:v>
                </c:pt>
                <c:pt idx="270">
                  <c:v>31.408961396979496</c:v>
                </c:pt>
                <c:pt idx="271">
                  <c:v>33.00274699037638</c:v>
                </c:pt>
                <c:pt idx="272">
                  <c:v>34.576723177774262</c:v>
                </c:pt>
                <c:pt idx="273">
                  <c:v>36.145488669751607</c:v>
                </c:pt>
                <c:pt idx="274">
                  <c:v>37.684378803296148</c:v>
                </c:pt>
                <c:pt idx="275">
                  <c:v>39.162312028117519</c:v>
                </c:pt>
                <c:pt idx="276">
                  <c:v>40.605697297641314</c:v>
                </c:pt>
                <c:pt idx="277">
                  <c:v>41.986010697462547</c:v>
                </c:pt>
                <c:pt idx="278">
                  <c:v>43.297804897284379</c:v>
                </c:pt>
                <c:pt idx="279">
                  <c:v>44.571788729931455</c:v>
                </c:pt>
                <c:pt idx="280">
                  <c:v>45.752154959544804</c:v>
                </c:pt>
                <c:pt idx="281">
                  <c:v>46.875732250450795</c:v>
                </c:pt>
                <c:pt idx="282">
                  <c:v>47.919853028885854</c:v>
                </c:pt>
                <c:pt idx="283">
                  <c:v>48.90424141380425</c:v>
                </c:pt>
                <c:pt idx="284">
                  <c:v>49.794323572662094</c:v>
                </c:pt>
                <c:pt idx="285">
                  <c:v>50.633135860121925</c:v>
                </c:pt>
                <c:pt idx="286">
                  <c:v>51.4004118614668</c:v>
                </c:pt>
                <c:pt idx="287">
                  <c:v>52.088046136373556</c:v>
                </c:pt>
                <c:pt idx="288">
                  <c:v>52.70022848875837</c:v>
                </c:pt>
                <c:pt idx="289">
                  <c:v>53.29431568210773</c:v>
                </c:pt>
                <c:pt idx="290">
                  <c:v>53.797102790136726</c:v>
                </c:pt>
                <c:pt idx="291">
                  <c:v>54.248341263942031</c:v>
                </c:pt>
                <c:pt idx="292">
                  <c:v>54.682272905106217</c:v>
                </c:pt>
                <c:pt idx="293">
                  <c:v>55.038511041856985</c:v>
                </c:pt>
                <c:pt idx="294">
                  <c:v>55.350922816085166</c:v>
                </c:pt>
                <c:pt idx="295">
                  <c:v>55.644883892456093</c:v>
                </c:pt>
                <c:pt idx="296">
                  <c:v>55.910019496790518</c:v>
                </c:pt>
                <c:pt idx="297">
                  <c:v>56.172022205973839</c:v>
                </c:pt>
                <c:pt idx="298">
                  <c:v>56.368183366986933</c:v>
                </c:pt>
                <c:pt idx="299">
                  <c:v>56.543837936714873</c:v>
                </c:pt>
                <c:pt idx="300">
                  <c:v>56.708521830204212</c:v>
                </c:pt>
                <c:pt idx="301">
                  <c:v>56.858845520041022</c:v>
                </c:pt>
                <c:pt idx="302">
                  <c:v>56.990923883070813</c:v>
                </c:pt>
                <c:pt idx="303">
                  <c:v>57.079600210435835</c:v>
                </c:pt>
                <c:pt idx="304">
                  <c:v>57.218902766566785</c:v>
                </c:pt>
                <c:pt idx="305">
                  <c:v>57.272215483670323</c:v>
                </c:pt>
                <c:pt idx="306">
                  <c:v>57.361836870623485</c:v>
                </c:pt>
                <c:pt idx="307">
                  <c:v>57.436498658125309</c:v>
                </c:pt>
                <c:pt idx="308">
                  <c:v>57.52792229046976</c:v>
                </c:pt>
                <c:pt idx="309">
                  <c:v>57.585845910689947</c:v>
                </c:pt>
                <c:pt idx="310">
                  <c:v>57.661931153112</c:v>
                </c:pt>
                <c:pt idx="311">
                  <c:v>57.741775642258531</c:v>
                </c:pt>
                <c:pt idx="312">
                  <c:v>57.78465014518963</c:v>
                </c:pt>
                <c:pt idx="313">
                  <c:v>57.838324182930961</c:v>
                </c:pt>
                <c:pt idx="314">
                  <c:v>57.918804292593805</c:v>
                </c:pt>
                <c:pt idx="315">
                  <c:v>57.97052790043827</c:v>
                </c:pt>
                <c:pt idx="316">
                  <c:v>58.058299708720405</c:v>
                </c:pt>
                <c:pt idx="317">
                  <c:v>58.105838057084831</c:v>
                </c:pt>
                <c:pt idx="318">
                  <c:v>58.189530165457349</c:v>
                </c:pt>
                <c:pt idx="319">
                  <c:v>58.263490384221654</c:v>
                </c:pt>
                <c:pt idx="320">
                  <c:v>58.329141348167539</c:v>
                </c:pt>
                <c:pt idx="321">
                  <c:v>58.391201712971316</c:v>
                </c:pt>
                <c:pt idx="322">
                  <c:v>58.427292376027921</c:v>
                </c:pt>
                <c:pt idx="323">
                  <c:v>58.485978574974745</c:v>
                </c:pt>
                <c:pt idx="324">
                  <c:v>58.529657214487059</c:v>
                </c:pt>
                <c:pt idx="325">
                  <c:v>58.585265098351314</c:v>
                </c:pt>
                <c:pt idx="326">
                  <c:v>58.635009499361331</c:v>
                </c:pt>
                <c:pt idx="327">
                  <c:v>58.700059834475098</c:v>
                </c:pt>
                <c:pt idx="328">
                  <c:v>58.756813731025161</c:v>
                </c:pt>
                <c:pt idx="329">
                  <c:v>58.82560920416168</c:v>
                </c:pt>
                <c:pt idx="330">
                  <c:v>58.845227805667584</c:v>
                </c:pt>
                <c:pt idx="331">
                  <c:v>58.927283161537297</c:v>
                </c:pt>
                <c:pt idx="332">
                  <c:v>58.978055123391322</c:v>
                </c:pt>
                <c:pt idx="333">
                  <c:v>59.014573522719544</c:v>
                </c:pt>
                <c:pt idx="334">
                  <c:v>59.0385829158595</c:v>
                </c:pt>
                <c:pt idx="335">
                  <c:v>59.125311149147763</c:v>
                </c:pt>
                <c:pt idx="336">
                  <c:v>59.165972617908785</c:v>
                </c:pt>
                <c:pt idx="337">
                  <c:v>59.211725997549813</c:v>
                </c:pt>
                <c:pt idx="338">
                  <c:v>59.27402895651862</c:v>
                </c:pt>
                <c:pt idx="339">
                  <c:v>59.321835851227632</c:v>
                </c:pt>
                <c:pt idx="340">
                  <c:v>59.360787340339819</c:v>
                </c:pt>
                <c:pt idx="341">
                  <c:v>59.375674056992395</c:v>
                </c:pt>
                <c:pt idx="342">
                  <c:v>59.410933944162757</c:v>
                </c:pt>
                <c:pt idx="343">
                  <c:v>59.438790584441833</c:v>
                </c:pt>
                <c:pt idx="344">
                  <c:v>59.547783441394898</c:v>
                </c:pt>
                <c:pt idx="345">
                  <c:v>59.572507847586493</c:v>
                </c:pt>
                <c:pt idx="346">
                  <c:v>59.643407306083432</c:v>
                </c:pt>
                <c:pt idx="347">
                  <c:v>59.644543363042828</c:v>
                </c:pt>
                <c:pt idx="348">
                  <c:v>59.707104958305621</c:v>
                </c:pt>
                <c:pt idx="349">
                  <c:v>59.738047247326641</c:v>
                </c:pt>
                <c:pt idx="350">
                  <c:v>59.795568677111277</c:v>
                </c:pt>
                <c:pt idx="351">
                  <c:v>59.818344614578059</c:v>
                </c:pt>
                <c:pt idx="352">
                  <c:v>59.886466415440033</c:v>
                </c:pt>
                <c:pt idx="353">
                  <c:v>59.961223876594495</c:v>
                </c:pt>
                <c:pt idx="354">
                  <c:v>59.986840666715295</c:v>
                </c:pt>
                <c:pt idx="355">
                  <c:v>60.004078914517422</c:v>
                </c:pt>
                <c:pt idx="356">
                  <c:v>60.028564803511351</c:v>
                </c:pt>
                <c:pt idx="357">
                  <c:v>60.047440282709701</c:v>
                </c:pt>
                <c:pt idx="358">
                  <c:v>60.114542635706073</c:v>
                </c:pt>
                <c:pt idx="359">
                  <c:v>60.112084344208391</c:v>
                </c:pt>
                <c:pt idx="360">
                  <c:v>60.116419866278456</c:v>
                </c:pt>
                <c:pt idx="361">
                  <c:v>60.160253199549722</c:v>
                </c:pt>
                <c:pt idx="362">
                  <c:v>60.205914149081444</c:v>
                </c:pt>
                <c:pt idx="363">
                  <c:v>60.234726769393902</c:v>
                </c:pt>
                <c:pt idx="364">
                  <c:v>60.256953557931823</c:v>
                </c:pt>
                <c:pt idx="365">
                  <c:v>60.328902877977107</c:v>
                </c:pt>
                <c:pt idx="366">
                  <c:v>60.332084867432329</c:v>
                </c:pt>
                <c:pt idx="367">
                  <c:v>60.343229232176256</c:v>
                </c:pt>
                <c:pt idx="368">
                  <c:v>60.410066157007115</c:v>
                </c:pt>
                <c:pt idx="369">
                  <c:v>60.430500150398835</c:v>
                </c:pt>
                <c:pt idx="370">
                  <c:v>60.453186963985445</c:v>
                </c:pt>
                <c:pt idx="371">
                  <c:v>60.49889421534467</c:v>
                </c:pt>
                <c:pt idx="372">
                  <c:v>60.572678439861392</c:v>
                </c:pt>
                <c:pt idx="373">
                  <c:v>60.526936481419</c:v>
                </c:pt>
                <c:pt idx="374">
                  <c:v>60.612981477213289</c:v>
                </c:pt>
                <c:pt idx="375">
                  <c:v>60.614470505901679</c:v>
                </c:pt>
                <c:pt idx="376">
                  <c:v>60.643992529553273</c:v>
                </c:pt>
                <c:pt idx="377">
                  <c:v>60.640973406446243</c:v>
                </c:pt>
                <c:pt idx="378">
                  <c:v>60.657762086599654</c:v>
                </c:pt>
                <c:pt idx="379">
                  <c:v>60.617621318118303</c:v>
                </c:pt>
                <c:pt idx="380">
                  <c:v>60.659021618610375</c:v>
                </c:pt>
                <c:pt idx="381">
                  <c:v>60.706354374489919</c:v>
                </c:pt>
                <c:pt idx="382">
                  <c:v>60.793100067575914</c:v>
                </c:pt>
                <c:pt idx="383">
                  <c:v>60.772835352106583</c:v>
                </c:pt>
                <c:pt idx="384">
                  <c:v>60.787800807891642</c:v>
                </c:pt>
                <c:pt idx="385">
                  <c:v>60.797049796810931</c:v>
                </c:pt>
                <c:pt idx="386">
                  <c:v>60.788341037847701</c:v>
                </c:pt>
                <c:pt idx="387">
                  <c:v>60.754455926349188</c:v>
                </c:pt>
                <c:pt idx="388">
                  <c:v>60.752751706387961</c:v>
                </c:pt>
                <c:pt idx="389">
                  <c:v>60.776284147316069</c:v>
                </c:pt>
                <c:pt idx="390">
                  <c:v>60.736401013496177</c:v>
                </c:pt>
                <c:pt idx="391">
                  <c:v>60.863099630835819</c:v>
                </c:pt>
                <c:pt idx="392">
                  <c:v>60.794570518045759</c:v>
                </c:pt>
                <c:pt idx="393">
                  <c:v>60.820537214950718</c:v>
                </c:pt>
                <c:pt idx="394">
                  <c:v>60.814188903618309</c:v>
                </c:pt>
                <c:pt idx="395">
                  <c:v>60.757351284423365</c:v>
                </c:pt>
                <c:pt idx="396">
                  <c:v>60.711826873140438</c:v>
                </c:pt>
                <c:pt idx="397">
                  <c:v>60.668417361325247</c:v>
                </c:pt>
                <c:pt idx="398">
                  <c:v>60.702675665836715</c:v>
                </c:pt>
                <c:pt idx="399">
                  <c:v>60.713174482796283</c:v>
                </c:pt>
                <c:pt idx="400">
                  <c:v>60.630986415442727</c:v>
                </c:pt>
                <c:pt idx="401">
                  <c:v>60.631696996156201</c:v>
                </c:pt>
                <c:pt idx="402">
                  <c:v>60.527052374483809</c:v>
                </c:pt>
                <c:pt idx="403">
                  <c:v>60.473625887166726</c:v>
                </c:pt>
                <c:pt idx="404">
                  <c:v>60.417125881845543</c:v>
                </c:pt>
                <c:pt idx="405">
                  <c:v>60.405166608199231</c:v>
                </c:pt>
                <c:pt idx="406">
                  <c:v>60.327276360599626</c:v>
                </c:pt>
                <c:pt idx="407">
                  <c:v>60.22292487926677</c:v>
                </c:pt>
                <c:pt idx="408">
                  <c:v>60.260606598918713</c:v>
                </c:pt>
                <c:pt idx="409">
                  <c:v>60.144154528128659</c:v>
                </c:pt>
                <c:pt idx="410">
                  <c:v>60.048625609340675</c:v>
                </c:pt>
                <c:pt idx="411">
                  <c:v>59.987701267685992</c:v>
                </c:pt>
                <c:pt idx="412">
                  <c:v>59.788681241867749</c:v>
                </c:pt>
                <c:pt idx="413">
                  <c:v>59.656164054183598</c:v>
                </c:pt>
                <c:pt idx="414">
                  <c:v>59.532648007411751</c:v>
                </c:pt>
                <c:pt idx="415">
                  <c:v>59.436336400502604</c:v>
                </c:pt>
                <c:pt idx="416">
                  <c:v>59.299409861610357</c:v>
                </c:pt>
                <c:pt idx="417">
                  <c:v>59.076599898510651</c:v>
                </c:pt>
                <c:pt idx="418">
                  <c:v>58.893606329493615</c:v>
                </c:pt>
                <c:pt idx="419">
                  <c:v>58.668906334557406</c:v>
                </c:pt>
                <c:pt idx="420">
                  <c:v>58.563381707507226</c:v>
                </c:pt>
                <c:pt idx="421">
                  <c:v>58.314443306949293</c:v>
                </c:pt>
                <c:pt idx="422">
                  <c:v>58.095768550326227</c:v>
                </c:pt>
                <c:pt idx="423">
                  <c:v>58.222095659187012</c:v>
                </c:pt>
                <c:pt idx="424">
                  <c:v>57.927586124329999</c:v>
                </c:pt>
                <c:pt idx="425">
                  <c:v>57.841181009246355</c:v>
                </c:pt>
                <c:pt idx="426">
                  <c:v>57.748257940393749</c:v>
                </c:pt>
                <c:pt idx="427">
                  <c:v>57.684548311483354</c:v>
                </c:pt>
                <c:pt idx="428">
                  <c:v>57.392579781282201</c:v>
                </c:pt>
                <c:pt idx="429">
                  <c:v>57.306591202278831</c:v>
                </c:pt>
                <c:pt idx="430">
                  <c:v>57.40592260330218</c:v>
                </c:pt>
                <c:pt idx="431">
                  <c:v>57.392659569372505</c:v>
                </c:pt>
                <c:pt idx="432">
                  <c:v>57.298210635847958</c:v>
                </c:pt>
                <c:pt idx="433">
                  <c:v>57.457247581788657</c:v>
                </c:pt>
                <c:pt idx="434">
                  <c:v>57.137361390518322</c:v>
                </c:pt>
                <c:pt idx="435">
                  <c:v>57.364853036782002</c:v>
                </c:pt>
                <c:pt idx="436">
                  <c:v>57.242255978997896</c:v>
                </c:pt>
                <c:pt idx="437">
                  <c:v>57.086035282404062</c:v>
                </c:pt>
                <c:pt idx="438">
                  <c:v>57.05143603266702</c:v>
                </c:pt>
                <c:pt idx="439">
                  <c:v>57.17659841377133</c:v>
                </c:pt>
                <c:pt idx="440">
                  <c:v>57.283214040494002</c:v>
                </c:pt>
                <c:pt idx="441">
                  <c:v>57.354021254978171</c:v>
                </c:pt>
                <c:pt idx="442">
                  <c:v>57.514863103094974</c:v>
                </c:pt>
                <c:pt idx="443">
                  <c:v>57.463658623784298</c:v>
                </c:pt>
                <c:pt idx="444">
                  <c:v>57.408108145243176</c:v>
                </c:pt>
                <c:pt idx="445">
                  <c:v>57.428378548477646</c:v>
                </c:pt>
                <c:pt idx="446">
                  <c:v>57.361213401669715</c:v>
                </c:pt>
                <c:pt idx="447">
                  <c:v>57.303761695874449</c:v>
                </c:pt>
                <c:pt idx="448">
                  <c:v>57.593415081123304</c:v>
                </c:pt>
                <c:pt idx="449">
                  <c:v>57.96133855824975</c:v>
                </c:pt>
                <c:pt idx="450">
                  <c:v>57.798582609902532</c:v>
                </c:pt>
                <c:pt idx="451">
                  <c:v>57.983797092652125</c:v>
                </c:pt>
                <c:pt idx="452">
                  <c:v>58.202696994703764</c:v>
                </c:pt>
                <c:pt idx="453">
                  <c:v>57.936062623856145</c:v>
                </c:pt>
                <c:pt idx="454">
                  <c:v>58.18491667675297</c:v>
                </c:pt>
                <c:pt idx="455">
                  <c:v>57.971781147748523</c:v>
                </c:pt>
                <c:pt idx="456">
                  <c:v>58.17515611997424</c:v>
                </c:pt>
                <c:pt idx="457">
                  <c:v>58.202683548791171</c:v>
                </c:pt>
                <c:pt idx="458">
                  <c:v>58.519383020189323</c:v>
                </c:pt>
                <c:pt idx="459">
                  <c:v>58.132538672134665</c:v>
                </c:pt>
                <c:pt idx="460">
                  <c:v>58.324341875395184</c:v>
                </c:pt>
                <c:pt idx="461">
                  <c:v>58.232670661173181</c:v>
                </c:pt>
                <c:pt idx="462">
                  <c:v>58.622464087927227</c:v>
                </c:pt>
                <c:pt idx="463">
                  <c:v>59.706073899868578</c:v>
                </c:pt>
                <c:pt idx="464">
                  <c:v>60.267025525096805</c:v>
                </c:pt>
                <c:pt idx="465">
                  <c:v>60.829425518463346</c:v>
                </c:pt>
                <c:pt idx="466">
                  <c:v>61.059749901269754</c:v>
                </c:pt>
                <c:pt idx="467">
                  <c:v>60.616060932682899</c:v>
                </c:pt>
                <c:pt idx="468">
                  <c:v>59.312044525605167</c:v>
                </c:pt>
                <c:pt idx="469">
                  <c:v>56.946047443938618</c:v>
                </c:pt>
                <c:pt idx="470">
                  <c:v>54.410513131241622</c:v>
                </c:pt>
                <c:pt idx="471">
                  <c:v>52.392126514863655</c:v>
                </c:pt>
                <c:pt idx="472">
                  <c:v>51.173560017373802</c:v>
                </c:pt>
                <c:pt idx="473">
                  <c:v>50.779840433884956</c:v>
                </c:pt>
                <c:pt idx="474">
                  <c:v>50.930386315065142</c:v>
                </c:pt>
                <c:pt idx="475">
                  <c:v>51.321836844105128</c:v>
                </c:pt>
                <c:pt idx="476">
                  <c:v>51.874887000464767</c:v>
                </c:pt>
                <c:pt idx="477">
                  <c:v>52.193505735460448</c:v>
                </c:pt>
                <c:pt idx="478">
                  <c:v>52.083792430090391</c:v>
                </c:pt>
                <c:pt idx="479">
                  <c:v>51.481402959035599</c:v>
                </c:pt>
                <c:pt idx="480">
                  <c:v>50.273391280993337</c:v>
                </c:pt>
                <c:pt idx="481">
                  <c:v>48.386748474645451</c:v>
                </c:pt>
                <c:pt idx="482">
                  <c:v>45.835785800692321</c:v>
                </c:pt>
                <c:pt idx="483">
                  <c:v>43.151860206014497</c:v>
                </c:pt>
                <c:pt idx="484">
                  <c:v>40.180687596726834</c:v>
                </c:pt>
                <c:pt idx="485">
                  <c:v>36.171818756723987</c:v>
                </c:pt>
                <c:pt idx="486">
                  <c:v>30.598231131635647</c:v>
                </c:pt>
                <c:pt idx="487">
                  <c:v>24.433609823138287</c:v>
                </c:pt>
                <c:pt idx="488">
                  <c:v>20.096548624955929</c:v>
                </c:pt>
                <c:pt idx="489">
                  <c:v>17.835400076591082</c:v>
                </c:pt>
                <c:pt idx="490">
                  <c:v>16.908652489832217</c:v>
                </c:pt>
                <c:pt idx="491">
                  <c:v>16.704201754736509</c:v>
                </c:pt>
                <c:pt idx="492">
                  <c:v>17.216123836911397</c:v>
                </c:pt>
                <c:pt idx="493">
                  <c:v>18.160477325565338</c:v>
                </c:pt>
                <c:pt idx="494">
                  <c:v>19.289331057336618</c:v>
                </c:pt>
                <c:pt idx="495">
                  <c:v>20.595800109433323</c:v>
                </c:pt>
                <c:pt idx="496">
                  <c:v>22.000556433022783</c:v>
                </c:pt>
                <c:pt idx="497">
                  <c:v>23.451413936898877</c:v>
                </c:pt>
                <c:pt idx="498">
                  <c:v>24.958364427021611</c:v>
                </c:pt>
                <c:pt idx="499">
                  <c:v>26.415780695977961</c:v>
                </c:pt>
                <c:pt idx="500">
                  <c:v>27.88452677922346</c:v>
                </c:pt>
                <c:pt idx="501">
                  <c:v>29.037965705152644</c:v>
                </c:pt>
                <c:pt idx="502">
                  <c:v>29.924934385051102</c:v>
                </c:pt>
                <c:pt idx="503">
                  <c:v>30.640047041235427</c:v>
                </c:pt>
                <c:pt idx="504">
                  <c:v>31.192077880149622</c:v>
                </c:pt>
                <c:pt idx="505">
                  <c:v>31.6148850651497</c:v>
                </c:pt>
                <c:pt idx="506">
                  <c:v>31.855981281541155</c:v>
                </c:pt>
                <c:pt idx="507">
                  <c:v>31.851843492096105</c:v>
                </c:pt>
                <c:pt idx="508">
                  <c:v>31.71891295970677</c:v>
                </c:pt>
                <c:pt idx="509">
                  <c:v>31.362082658543759</c:v>
                </c:pt>
                <c:pt idx="510">
                  <c:v>30.913193687096246</c:v>
                </c:pt>
                <c:pt idx="511">
                  <c:v>30.405992237836557</c:v>
                </c:pt>
                <c:pt idx="512">
                  <c:v>29.840998333268718</c:v>
                </c:pt>
                <c:pt idx="513">
                  <c:v>29.263777769652481</c:v>
                </c:pt>
                <c:pt idx="514">
                  <c:v>28.82072101266828</c:v>
                </c:pt>
                <c:pt idx="515">
                  <c:v>28.540929440454491</c:v>
                </c:pt>
                <c:pt idx="516">
                  <c:v>28.43082449311391</c:v>
                </c:pt>
                <c:pt idx="517">
                  <c:v>28.190855300368835</c:v>
                </c:pt>
                <c:pt idx="518">
                  <c:v>27.223870234593409</c:v>
                </c:pt>
                <c:pt idx="519">
                  <c:v>27.013269946080246</c:v>
                </c:pt>
                <c:pt idx="520">
                  <c:v>26.434854634829517</c:v>
                </c:pt>
                <c:pt idx="521">
                  <c:v>25.136596415153718</c:v>
                </c:pt>
                <c:pt idx="522">
                  <c:v>23.361316895389631</c:v>
                </c:pt>
                <c:pt idx="523">
                  <c:v>19.837516768027491</c:v>
                </c:pt>
                <c:pt idx="524">
                  <c:v>16.951607731480856</c:v>
                </c:pt>
                <c:pt idx="525">
                  <c:v>15.01462815630388</c:v>
                </c:pt>
                <c:pt idx="526">
                  <c:v>13.926240423460403</c:v>
                </c:pt>
                <c:pt idx="527">
                  <c:v>13.473104786429735</c:v>
                </c:pt>
                <c:pt idx="528">
                  <c:v>13.43210234090277</c:v>
                </c:pt>
                <c:pt idx="529">
                  <c:v>13.498848315736</c:v>
                </c:pt>
                <c:pt idx="530">
                  <c:v>13.74168983027951</c:v>
                </c:pt>
                <c:pt idx="531">
                  <c:v>14.180611294433978</c:v>
                </c:pt>
                <c:pt idx="532">
                  <c:v>14.587673487892264</c:v>
                </c:pt>
                <c:pt idx="533">
                  <c:v>15.076236271593972</c:v>
                </c:pt>
                <c:pt idx="534">
                  <c:v>15.499258902577353</c:v>
                </c:pt>
                <c:pt idx="535">
                  <c:v>16.04055709628669</c:v>
                </c:pt>
                <c:pt idx="536">
                  <c:v>16.137242444557106</c:v>
                </c:pt>
                <c:pt idx="537">
                  <c:v>16.528884995164319</c:v>
                </c:pt>
                <c:pt idx="538">
                  <c:v>16.797414427199371</c:v>
                </c:pt>
                <c:pt idx="539">
                  <c:v>17.110371495333691</c:v>
                </c:pt>
                <c:pt idx="540">
                  <c:v>17.372195177863006</c:v>
                </c:pt>
                <c:pt idx="541">
                  <c:v>17.764620020656658</c:v>
                </c:pt>
                <c:pt idx="542">
                  <c:v>17.992558501362371</c:v>
                </c:pt>
                <c:pt idx="543">
                  <c:v>18.3882872770773</c:v>
                </c:pt>
                <c:pt idx="544">
                  <c:v>18.585066385189329</c:v>
                </c:pt>
                <c:pt idx="545">
                  <c:v>18.731678070788142</c:v>
                </c:pt>
                <c:pt idx="546">
                  <c:v>18.844768505873787</c:v>
                </c:pt>
                <c:pt idx="547">
                  <c:v>19.092247363375218</c:v>
                </c:pt>
                <c:pt idx="548">
                  <c:v>19.187635845610732</c:v>
                </c:pt>
                <c:pt idx="549">
                  <c:v>19.435569441112111</c:v>
                </c:pt>
                <c:pt idx="550">
                  <c:v>19.365426389712113</c:v>
                </c:pt>
                <c:pt idx="551">
                  <c:v>18.972145671781583</c:v>
                </c:pt>
                <c:pt idx="552">
                  <c:v>18.188487968000992</c:v>
                </c:pt>
                <c:pt idx="553">
                  <c:v>17.814503507799429</c:v>
                </c:pt>
                <c:pt idx="554">
                  <c:v>17.289808813907051</c:v>
                </c:pt>
                <c:pt idx="555">
                  <c:v>16.923946431925724</c:v>
                </c:pt>
                <c:pt idx="556">
                  <c:v>16.352311050300116</c:v>
                </c:pt>
                <c:pt idx="557">
                  <c:v>16.255351054642151</c:v>
                </c:pt>
                <c:pt idx="558">
                  <c:v>15.744641102258132</c:v>
                </c:pt>
                <c:pt idx="559">
                  <c:v>15.534060334217154</c:v>
                </c:pt>
                <c:pt idx="560">
                  <c:v>15.128127426731719</c:v>
                </c:pt>
                <c:pt idx="561">
                  <c:v>15.220745113309029</c:v>
                </c:pt>
                <c:pt idx="562">
                  <c:v>14.929043659479644</c:v>
                </c:pt>
                <c:pt idx="563">
                  <c:v>14.844977953895075</c:v>
                </c:pt>
                <c:pt idx="564">
                  <c:v>14.754293571337966</c:v>
                </c:pt>
                <c:pt idx="565">
                  <c:v>14.545383494063453</c:v>
                </c:pt>
                <c:pt idx="566">
                  <c:v>14.350622758887372</c:v>
                </c:pt>
                <c:pt idx="567">
                  <c:v>13.946175493547054</c:v>
                </c:pt>
                <c:pt idx="568">
                  <c:v>13.714605891850249</c:v>
                </c:pt>
                <c:pt idx="569">
                  <c:v>13.63381925729993</c:v>
                </c:pt>
                <c:pt idx="570">
                  <c:v>13.480213971874473</c:v>
                </c:pt>
                <c:pt idx="571">
                  <c:v>13.413209355748876</c:v>
                </c:pt>
                <c:pt idx="572">
                  <c:v>13.288173340150351</c:v>
                </c:pt>
                <c:pt idx="573">
                  <c:v>13.337538047080772</c:v>
                </c:pt>
                <c:pt idx="574">
                  <c:v>13.388435877154018</c:v>
                </c:pt>
                <c:pt idx="575">
                  <c:v>14.113244238421153</c:v>
                </c:pt>
                <c:pt idx="576">
                  <c:v>14.025418307276174</c:v>
                </c:pt>
                <c:pt idx="577">
                  <c:v>14.910519220994336</c:v>
                </c:pt>
                <c:pt idx="578">
                  <c:v>15.716607627611745</c:v>
                </c:pt>
                <c:pt idx="579">
                  <c:v>17.319955445639462</c:v>
                </c:pt>
                <c:pt idx="580">
                  <c:v>18.117754144362745</c:v>
                </c:pt>
                <c:pt idx="581">
                  <c:v>20.114600859091095</c:v>
                </c:pt>
              </c:numCache>
            </c:numRef>
          </c:yVal>
          <c:smooth val="1"/>
        </c:ser>
        <c:ser>
          <c:idx val="2"/>
          <c:order val="2"/>
          <c:tx>
            <c:v>Std. Dev.-</c:v>
          </c:tx>
          <c:spPr>
            <a:ln w="31750"/>
          </c:spPr>
          <c:marker>
            <c:symbol val="none"/>
          </c:marker>
          <c:xVal>
            <c:numRef>
              <c:f>'2010allmeans'!$Q$5:$Q$586</c:f>
              <c:numCache>
                <c:formatCode>General</c:formatCode>
                <c:ptCount val="582"/>
                <c:pt idx="0">
                  <c:v>285.5</c:v>
                </c:pt>
                <c:pt idx="1">
                  <c:v>287.97999999999996</c:v>
                </c:pt>
                <c:pt idx="2">
                  <c:v>290.42999999999995</c:v>
                </c:pt>
                <c:pt idx="3">
                  <c:v>292.86</c:v>
                </c:pt>
                <c:pt idx="4">
                  <c:v>295.25</c:v>
                </c:pt>
                <c:pt idx="5">
                  <c:v>297.63</c:v>
                </c:pt>
                <c:pt idx="6">
                  <c:v>299.97000000000003</c:v>
                </c:pt>
                <c:pt idx="7">
                  <c:v>302.3</c:v>
                </c:pt>
                <c:pt idx="8">
                  <c:v>304.58999999999992</c:v>
                </c:pt>
                <c:pt idx="9">
                  <c:v>306.87</c:v>
                </c:pt>
                <c:pt idx="10">
                  <c:v>309.12</c:v>
                </c:pt>
                <c:pt idx="11">
                  <c:v>311.33999999999992</c:v>
                </c:pt>
                <c:pt idx="12">
                  <c:v>313.55</c:v>
                </c:pt>
                <c:pt idx="13">
                  <c:v>315.72999999999996</c:v>
                </c:pt>
                <c:pt idx="14">
                  <c:v>317.89</c:v>
                </c:pt>
                <c:pt idx="15">
                  <c:v>320.02999999999992</c:v>
                </c:pt>
                <c:pt idx="16">
                  <c:v>322.14999999999998</c:v>
                </c:pt>
                <c:pt idx="17">
                  <c:v>324.25</c:v>
                </c:pt>
                <c:pt idx="18">
                  <c:v>326.33</c:v>
                </c:pt>
                <c:pt idx="19">
                  <c:v>328.39</c:v>
                </c:pt>
                <c:pt idx="20">
                  <c:v>330.42999999999995</c:v>
                </c:pt>
                <c:pt idx="21">
                  <c:v>332.46</c:v>
                </c:pt>
                <c:pt idx="22">
                  <c:v>334.46</c:v>
                </c:pt>
                <c:pt idx="23">
                  <c:v>336.45</c:v>
                </c:pt>
                <c:pt idx="24">
                  <c:v>338.41999999999996</c:v>
                </c:pt>
                <c:pt idx="25">
                  <c:v>340.38</c:v>
                </c:pt>
                <c:pt idx="26">
                  <c:v>342.31</c:v>
                </c:pt>
                <c:pt idx="27">
                  <c:v>344.24</c:v>
                </c:pt>
                <c:pt idx="28">
                  <c:v>346.14000000000004</c:v>
                </c:pt>
                <c:pt idx="29">
                  <c:v>348.04</c:v>
                </c:pt>
                <c:pt idx="30">
                  <c:v>349.90999999999997</c:v>
                </c:pt>
                <c:pt idx="31">
                  <c:v>351.78</c:v>
                </c:pt>
                <c:pt idx="32">
                  <c:v>353.63</c:v>
                </c:pt>
                <c:pt idx="33">
                  <c:v>355.46</c:v>
                </c:pt>
                <c:pt idx="34">
                  <c:v>357.28999999999996</c:v>
                </c:pt>
                <c:pt idx="35">
                  <c:v>359.1</c:v>
                </c:pt>
                <c:pt idx="36">
                  <c:v>360.89</c:v>
                </c:pt>
                <c:pt idx="37">
                  <c:v>362.68</c:v>
                </c:pt>
                <c:pt idx="38">
                  <c:v>364.45</c:v>
                </c:pt>
                <c:pt idx="39">
                  <c:v>366.21</c:v>
                </c:pt>
                <c:pt idx="40">
                  <c:v>367.96999999999997</c:v>
                </c:pt>
                <c:pt idx="41">
                  <c:v>369.71</c:v>
                </c:pt>
                <c:pt idx="42">
                  <c:v>371.44</c:v>
                </c:pt>
                <c:pt idx="43">
                  <c:v>373.15000000000003</c:v>
                </c:pt>
                <c:pt idx="44">
                  <c:v>374.86</c:v>
                </c:pt>
                <c:pt idx="45">
                  <c:v>376.56</c:v>
                </c:pt>
                <c:pt idx="46">
                  <c:v>378.25</c:v>
                </c:pt>
                <c:pt idx="47">
                  <c:v>379.94</c:v>
                </c:pt>
                <c:pt idx="48">
                  <c:v>381.61</c:v>
                </c:pt>
                <c:pt idx="49">
                  <c:v>383.27</c:v>
                </c:pt>
                <c:pt idx="50">
                  <c:v>384.92999999999995</c:v>
                </c:pt>
                <c:pt idx="51">
                  <c:v>386.57</c:v>
                </c:pt>
                <c:pt idx="52">
                  <c:v>388.21</c:v>
                </c:pt>
                <c:pt idx="53">
                  <c:v>389.85</c:v>
                </c:pt>
                <c:pt idx="54">
                  <c:v>391.46999999999997</c:v>
                </c:pt>
                <c:pt idx="55">
                  <c:v>393.09</c:v>
                </c:pt>
                <c:pt idx="56">
                  <c:v>394.7</c:v>
                </c:pt>
                <c:pt idx="57">
                  <c:v>396.31</c:v>
                </c:pt>
                <c:pt idx="58">
                  <c:v>397.90999999999997</c:v>
                </c:pt>
                <c:pt idx="59">
                  <c:v>399.5</c:v>
                </c:pt>
                <c:pt idx="60">
                  <c:v>401.08</c:v>
                </c:pt>
                <c:pt idx="61">
                  <c:v>402.67</c:v>
                </c:pt>
                <c:pt idx="62">
                  <c:v>404.24</c:v>
                </c:pt>
                <c:pt idx="63">
                  <c:v>405.81</c:v>
                </c:pt>
                <c:pt idx="64">
                  <c:v>407.38</c:v>
                </c:pt>
                <c:pt idx="65">
                  <c:v>408.94</c:v>
                </c:pt>
                <c:pt idx="66">
                  <c:v>410.48999999999995</c:v>
                </c:pt>
                <c:pt idx="67">
                  <c:v>412.04</c:v>
                </c:pt>
                <c:pt idx="68">
                  <c:v>413.59</c:v>
                </c:pt>
                <c:pt idx="69">
                  <c:v>415.13</c:v>
                </c:pt>
                <c:pt idx="70">
                  <c:v>416.67</c:v>
                </c:pt>
                <c:pt idx="71">
                  <c:v>418.21</c:v>
                </c:pt>
                <c:pt idx="72">
                  <c:v>419.74</c:v>
                </c:pt>
                <c:pt idx="73">
                  <c:v>421.27</c:v>
                </c:pt>
                <c:pt idx="74">
                  <c:v>422.78999999999996</c:v>
                </c:pt>
                <c:pt idx="75">
                  <c:v>424.32</c:v>
                </c:pt>
                <c:pt idx="76">
                  <c:v>425.83</c:v>
                </c:pt>
                <c:pt idx="77">
                  <c:v>427.35</c:v>
                </c:pt>
                <c:pt idx="78">
                  <c:v>428.86</c:v>
                </c:pt>
                <c:pt idx="79">
                  <c:v>430.37</c:v>
                </c:pt>
                <c:pt idx="80">
                  <c:v>431.88</c:v>
                </c:pt>
                <c:pt idx="81">
                  <c:v>433.39</c:v>
                </c:pt>
                <c:pt idx="82">
                  <c:v>434.89</c:v>
                </c:pt>
                <c:pt idx="83">
                  <c:v>436.4</c:v>
                </c:pt>
                <c:pt idx="84">
                  <c:v>437.9</c:v>
                </c:pt>
                <c:pt idx="85">
                  <c:v>439.39</c:v>
                </c:pt>
                <c:pt idx="86">
                  <c:v>440.89</c:v>
                </c:pt>
                <c:pt idx="87">
                  <c:v>442.39</c:v>
                </c:pt>
                <c:pt idx="88">
                  <c:v>443.88</c:v>
                </c:pt>
                <c:pt idx="89">
                  <c:v>445.37</c:v>
                </c:pt>
                <c:pt idx="90">
                  <c:v>446.87</c:v>
                </c:pt>
                <c:pt idx="91">
                  <c:v>448.36</c:v>
                </c:pt>
                <c:pt idx="92">
                  <c:v>449.85</c:v>
                </c:pt>
                <c:pt idx="93">
                  <c:v>451.33</c:v>
                </c:pt>
                <c:pt idx="94">
                  <c:v>452.82</c:v>
                </c:pt>
                <c:pt idx="95">
                  <c:v>454.31</c:v>
                </c:pt>
                <c:pt idx="96">
                  <c:v>455.8</c:v>
                </c:pt>
                <c:pt idx="97">
                  <c:v>457.28</c:v>
                </c:pt>
                <c:pt idx="98">
                  <c:v>458.77</c:v>
                </c:pt>
                <c:pt idx="99">
                  <c:v>460.25</c:v>
                </c:pt>
                <c:pt idx="100">
                  <c:v>461.74</c:v>
                </c:pt>
                <c:pt idx="101">
                  <c:v>463.21999999999997</c:v>
                </c:pt>
                <c:pt idx="102">
                  <c:v>464.71</c:v>
                </c:pt>
                <c:pt idx="103">
                  <c:v>466.19</c:v>
                </c:pt>
                <c:pt idx="104">
                  <c:v>467.67</c:v>
                </c:pt>
                <c:pt idx="105">
                  <c:v>469.16</c:v>
                </c:pt>
                <c:pt idx="106">
                  <c:v>470.64000000000004</c:v>
                </c:pt>
                <c:pt idx="107">
                  <c:v>472.13</c:v>
                </c:pt>
                <c:pt idx="108">
                  <c:v>473.61</c:v>
                </c:pt>
                <c:pt idx="109">
                  <c:v>475.1</c:v>
                </c:pt>
                <c:pt idx="110">
                  <c:v>476.58</c:v>
                </c:pt>
                <c:pt idx="111">
                  <c:v>478.07</c:v>
                </c:pt>
                <c:pt idx="112">
                  <c:v>479.56</c:v>
                </c:pt>
                <c:pt idx="113">
                  <c:v>481.04</c:v>
                </c:pt>
                <c:pt idx="114">
                  <c:v>482.53</c:v>
                </c:pt>
                <c:pt idx="115">
                  <c:v>484.02</c:v>
                </c:pt>
                <c:pt idx="116">
                  <c:v>485.51</c:v>
                </c:pt>
                <c:pt idx="117">
                  <c:v>487</c:v>
                </c:pt>
                <c:pt idx="118">
                  <c:v>488.48999999999995</c:v>
                </c:pt>
                <c:pt idx="119">
                  <c:v>489.97999999999996</c:v>
                </c:pt>
                <c:pt idx="120">
                  <c:v>491.46999999999997</c:v>
                </c:pt>
                <c:pt idx="121">
                  <c:v>492.96</c:v>
                </c:pt>
                <c:pt idx="122">
                  <c:v>494.45</c:v>
                </c:pt>
                <c:pt idx="123">
                  <c:v>495.95</c:v>
                </c:pt>
                <c:pt idx="124">
                  <c:v>497.44</c:v>
                </c:pt>
                <c:pt idx="125">
                  <c:v>498.94</c:v>
                </c:pt>
                <c:pt idx="126">
                  <c:v>500.42999999999995</c:v>
                </c:pt>
                <c:pt idx="127">
                  <c:v>501.92999999999995</c:v>
                </c:pt>
                <c:pt idx="128">
                  <c:v>503.42999999999995</c:v>
                </c:pt>
                <c:pt idx="129">
                  <c:v>504.92999999999995</c:v>
                </c:pt>
                <c:pt idx="130">
                  <c:v>506.42999999999995</c:v>
                </c:pt>
                <c:pt idx="131">
                  <c:v>507.92999999999995</c:v>
                </c:pt>
                <c:pt idx="132">
                  <c:v>509.42999999999995</c:v>
                </c:pt>
                <c:pt idx="133">
                  <c:v>510.94</c:v>
                </c:pt>
                <c:pt idx="134">
                  <c:v>512.43999999999994</c:v>
                </c:pt>
                <c:pt idx="135">
                  <c:v>513.94999999999993</c:v>
                </c:pt>
                <c:pt idx="136">
                  <c:v>515.44999999999993</c:v>
                </c:pt>
                <c:pt idx="137">
                  <c:v>516.95999999999992</c:v>
                </c:pt>
                <c:pt idx="138">
                  <c:v>518.47</c:v>
                </c:pt>
                <c:pt idx="139">
                  <c:v>519.98</c:v>
                </c:pt>
                <c:pt idx="140">
                  <c:v>521.49</c:v>
                </c:pt>
                <c:pt idx="141">
                  <c:v>523</c:v>
                </c:pt>
                <c:pt idx="142">
                  <c:v>524.51</c:v>
                </c:pt>
                <c:pt idx="143">
                  <c:v>526.03</c:v>
                </c:pt>
                <c:pt idx="144">
                  <c:v>527.54</c:v>
                </c:pt>
                <c:pt idx="145">
                  <c:v>529.05999999999983</c:v>
                </c:pt>
                <c:pt idx="146">
                  <c:v>530.58000000000004</c:v>
                </c:pt>
                <c:pt idx="147">
                  <c:v>532.1</c:v>
                </c:pt>
                <c:pt idx="148">
                  <c:v>533.62</c:v>
                </c:pt>
                <c:pt idx="149">
                  <c:v>535.14</c:v>
                </c:pt>
                <c:pt idx="150">
                  <c:v>536.66</c:v>
                </c:pt>
                <c:pt idx="151">
                  <c:v>538.17999999999995</c:v>
                </c:pt>
                <c:pt idx="152">
                  <c:v>539.70000000000005</c:v>
                </c:pt>
                <c:pt idx="153">
                  <c:v>541.23</c:v>
                </c:pt>
                <c:pt idx="154">
                  <c:v>542.75</c:v>
                </c:pt>
                <c:pt idx="155">
                  <c:v>544.28000000000009</c:v>
                </c:pt>
                <c:pt idx="156">
                  <c:v>545.80999999999983</c:v>
                </c:pt>
                <c:pt idx="157">
                  <c:v>547.33999999999992</c:v>
                </c:pt>
                <c:pt idx="158">
                  <c:v>548.87</c:v>
                </c:pt>
                <c:pt idx="159">
                  <c:v>550.4</c:v>
                </c:pt>
                <c:pt idx="160">
                  <c:v>551.92999999999984</c:v>
                </c:pt>
                <c:pt idx="161">
                  <c:v>553.45999999999992</c:v>
                </c:pt>
                <c:pt idx="162">
                  <c:v>555</c:v>
                </c:pt>
                <c:pt idx="163">
                  <c:v>556.53</c:v>
                </c:pt>
                <c:pt idx="164">
                  <c:v>558.07000000000005</c:v>
                </c:pt>
                <c:pt idx="165">
                  <c:v>559.6</c:v>
                </c:pt>
                <c:pt idx="166">
                  <c:v>561.14</c:v>
                </c:pt>
                <c:pt idx="167">
                  <c:v>562.67999999999995</c:v>
                </c:pt>
                <c:pt idx="168">
                  <c:v>564.22</c:v>
                </c:pt>
                <c:pt idx="169">
                  <c:v>565.76</c:v>
                </c:pt>
                <c:pt idx="170">
                  <c:v>567.29999999999995</c:v>
                </c:pt>
                <c:pt idx="171">
                  <c:v>568.83999999999992</c:v>
                </c:pt>
                <c:pt idx="172">
                  <c:v>570.38</c:v>
                </c:pt>
                <c:pt idx="173">
                  <c:v>571.91999999999996</c:v>
                </c:pt>
                <c:pt idx="174">
                  <c:v>573.47</c:v>
                </c:pt>
                <c:pt idx="175">
                  <c:v>575.01</c:v>
                </c:pt>
                <c:pt idx="176">
                  <c:v>576.55999999999983</c:v>
                </c:pt>
                <c:pt idx="177">
                  <c:v>578.1</c:v>
                </c:pt>
                <c:pt idx="178">
                  <c:v>579.65</c:v>
                </c:pt>
                <c:pt idx="179">
                  <c:v>581.19000000000005</c:v>
                </c:pt>
                <c:pt idx="180">
                  <c:v>582.74</c:v>
                </c:pt>
                <c:pt idx="181">
                  <c:v>584.29000000000008</c:v>
                </c:pt>
                <c:pt idx="182">
                  <c:v>585.83999999999992</c:v>
                </c:pt>
                <c:pt idx="183">
                  <c:v>587.39</c:v>
                </c:pt>
                <c:pt idx="184">
                  <c:v>588.93999999999994</c:v>
                </c:pt>
                <c:pt idx="185">
                  <c:v>590.49</c:v>
                </c:pt>
                <c:pt idx="186">
                  <c:v>592.04</c:v>
                </c:pt>
                <c:pt idx="187">
                  <c:v>593.59</c:v>
                </c:pt>
                <c:pt idx="188">
                  <c:v>595.14</c:v>
                </c:pt>
                <c:pt idx="189">
                  <c:v>596.69000000000005</c:v>
                </c:pt>
                <c:pt idx="190">
                  <c:v>598.24</c:v>
                </c:pt>
                <c:pt idx="191">
                  <c:v>599.79999999999995</c:v>
                </c:pt>
                <c:pt idx="192">
                  <c:v>601.34999999999991</c:v>
                </c:pt>
                <c:pt idx="193">
                  <c:v>602.9</c:v>
                </c:pt>
                <c:pt idx="194">
                  <c:v>604.45999999999992</c:v>
                </c:pt>
                <c:pt idx="195">
                  <c:v>606.01</c:v>
                </c:pt>
                <c:pt idx="196">
                  <c:v>607.55999999999983</c:v>
                </c:pt>
                <c:pt idx="197">
                  <c:v>609.12</c:v>
                </c:pt>
                <c:pt idx="198">
                  <c:v>610.66999999999996</c:v>
                </c:pt>
                <c:pt idx="199">
                  <c:v>612.23</c:v>
                </c:pt>
                <c:pt idx="200">
                  <c:v>613.78000000000009</c:v>
                </c:pt>
                <c:pt idx="201">
                  <c:v>615.33999999999992</c:v>
                </c:pt>
                <c:pt idx="202">
                  <c:v>616.89</c:v>
                </c:pt>
                <c:pt idx="203">
                  <c:v>618.44999999999993</c:v>
                </c:pt>
                <c:pt idx="204">
                  <c:v>620</c:v>
                </c:pt>
                <c:pt idx="205">
                  <c:v>621.55999999999983</c:v>
                </c:pt>
                <c:pt idx="206">
                  <c:v>623.12</c:v>
                </c:pt>
                <c:pt idx="207">
                  <c:v>624.66999999999996</c:v>
                </c:pt>
                <c:pt idx="208">
                  <c:v>626.23</c:v>
                </c:pt>
                <c:pt idx="209">
                  <c:v>627.78000000000009</c:v>
                </c:pt>
                <c:pt idx="210">
                  <c:v>629.33999999999992</c:v>
                </c:pt>
                <c:pt idx="211">
                  <c:v>630.9</c:v>
                </c:pt>
                <c:pt idx="212">
                  <c:v>632.44999999999993</c:v>
                </c:pt>
                <c:pt idx="213">
                  <c:v>634.01</c:v>
                </c:pt>
                <c:pt idx="214">
                  <c:v>635.55999999999983</c:v>
                </c:pt>
                <c:pt idx="215">
                  <c:v>637.12</c:v>
                </c:pt>
                <c:pt idx="216">
                  <c:v>638.67999999999995</c:v>
                </c:pt>
                <c:pt idx="217">
                  <c:v>640.23</c:v>
                </c:pt>
                <c:pt idx="218">
                  <c:v>641.79000000000008</c:v>
                </c:pt>
                <c:pt idx="219">
                  <c:v>643.33999999999992</c:v>
                </c:pt>
                <c:pt idx="220">
                  <c:v>644.9</c:v>
                </c:pt>
                <c:pt idx="221">
                  <c:v>646.44999999999993</c:v>
                </c:pt>
                <c:pt idx="222">
                  <c:v>648.01</c:v>
                </c:pt>
                <c:pt idx="223">
                  <c:v>649.55999999999983</c:v>
                </c:pt>
                <c:pt idx="224">
                  <c:v>651.12</c:v>
                </c:pt>
                <c:pt idx="225">
                  <c:v>652.66999999999996</c:v>
                </c:pt>
                <c:pt idx="226">
                  <c:v>654.23</c:v>
                </c:pt>
                <c:pt idx="227">
                  <c:v>655.78000000000009</c:v>
                </c:pt>
                <c:pt idx="228">
                  <c:v>657.32999999999993</c:v>
                </c:pt>
                <c:pt idx="229">
                  <c:v>658.89</c:v>
                </c:pt>
                <c:pt idx="230">
                  <c:v>660.43999999999994</c:v>
                </c:pt>
                <c:pt idx="231">
                  <c:v>662</c:v>
                </c:pt>
                <c:pt idx="232">
                  <c:v>663.55</c:v>
                </c:pt>
                <c:pt idx="233">
                  <c:v>665.1</c:v>
                </c:pt>
                <c:pt idx="234">
                  <c:v>666.65</c:v>
                </c:pt>
                <c:pt idx="235">
                  <c:v>668.21</c:v>
                </c:pt>
                <c:pt idx="236">
                  <c:v>669.76</c:v>
                </c:pt>
                <c:pt idx="237">
                  <c:v>671.31</c:v>
                </c:pt>
                <c:pt idx="238">
                  <c:v>672.8599999999999</c:v>
                </c:pt>
                <c:pt idx="239">
                  <c:v>674.41</c:v>
                </c:pt>
                <c:pt idx="240">
                  <c:v>675.95999999999992</c:v>
                </c:pt>
                <c:pt idx="241">
                  <c:v>677.51</c:v>
                </c:pt>
                <c:pt idx="242">
                  <c:v>679.06</c:v>
                </c:pt>
                <c:pt idx="243">
                  <c:v>680.61</c:v>
                </c:pt>
                <c:pt idx="244">
                  <c:v>682.16</c:v>
                </c:pt>
                <c:pt idx="245">
                  <c:v>683.71</c:v>
                </c:pt>
                <c:pt idx="246">
                  <c:v>685.26</c:v>
                </c:pt>
                <c:pt idx="247">
                  <c:v>686.81</c:v>
                </c:pt>
                <c:pt idx="248">
                  <c:v>688.3599999999999</c:v>
                </c:pt>
                <c:pt idx="249">
                  <c:v>689.91</c:v>
                </c:pt>
                <c:pt idx="250">
                  <c:v>691.44999999999993</c:v>
                </c:pt>
                <c:pt idx="251">
                  <c:v>693</c:v>
                </c:pt>
                <c:pt idx="252">
                  <c:v>694.55</c:v>
                </c:pt>
                <c:pt idx="253">
                  <c:v>696.1</c:v>
                </c:pt>
                <c:pt idx="254">
                  <c:v>697.64</c:v>
                </c:pt>
                <c:pt idx="255">
                  <c:v>699.19</c:v>
                </c:pt>
                <c:pt idx="256">
                  <c:v>700.74</c:v>
                </c:pt>
                <c:pt idx="257">
                  <c:v>702.28000000000009</c:v>
                </c:pt>
                <c:pt idx="258">
                  <c:v>703.82999999999993</c:v>
                </c:pt>
                <c:pt idx="259">
                  <c:v>705.37</c:v>
                </c:pt>
                <c:pt idx="260">
                  <c:v>706.92</c:v>
                </c:pt>
                <c:pt idx="261">
                  <c:v>708.45999999999992</c:v>
                </c:pt>
                <c:pt idx="262">
                  <c:v>710.01</c:v>
                </c:pt>
                <c:pt idx="263">
                  <c:v>711.55</c:v>
                </c:pt>
                <c:pt idx="264">
                  <c:v>713.1</c:v>
                </c:pt>
                <c:pt idx="265">
                  <c:v>714.64</c:v>
                </c:pt>
                <c:pt idx="266">
                  <c:v>716.18000000000006</c:v>
                </c:pt>
                <c:pt idx="267">
                  <c:v>717.73</c:v>
                </c:pt>
                <c:pt idx="268">
                  <c:v>719.2700000000001</c:v>
                </c:pt>
                <c:pt idx="269">
                  <c:v>720.81999999999994</c:v>
                </c:pt>
                <c:pt idx="270">
                  <c:v>722.3599999999999</c:v>
                </c:pt>
                <c:pt idx="271">
                  <c:v>723.9</c:v>
                </c:pt>
                <c:pt idx="272">
                  <c:v>725.43999999999994</c:v>
                </c:pt>
                <c:pt idx="273">
                  <c:v>726.99</c:v>
                </c:pt>
                <c:pt idx="274">
                  <c:v>728.53</c:v>
                </c:pt>
                <c:pt idx="275">
                  <c:v>730.07</c:v>
                </c:pt>
                <c:pt idx="276">
                  <c:v>731.62</c:v>
                </c:pt>
                <c:pt idx="277">
                  <c:v>733.16</c:v>
                </c:pt>
                <c:pt idx="278">
                  <c:v>734.7</c:v>
                </c:pt>
                <c:pt idx="279">
                  <c:v>736.24</c:v>
                </c:pt>
                <c:pt idx="280">
                  <c:v>737.79000000000008</c:v>
                </c:pt>
                <c:pt idx="281">
                  <c:v>739.32999999999993</c:v>
                </c:pt>
                <c:pt idx="282">
                  <c:v>740.87</c:v>
                </c:pt>
                <c:pt idx="283">
                  <c:v>742.41</c:v>
                </c:pt>
                <c:pt idx="284">
                  <c:v>743.95999999999992</c:v>
                </c:pt>
                <c:pt idx="285">
                  <c:v>745.5</c:v>
                </c:pt>
                <c:pt idx="286">
                  <c:v>747.04</c:v>
                </c:pt>
                <c:pt idx="287">
                  <c:v>748.58</c:v>
                </c:pt>
                <c:pt idx="288">
                  <c:v>750.13</c:v>
                </c:pt>
                <c:pt idx="289">
                  <c:v>751.67000000000007</c:v>
                </c:pt>
                <c:pt idx="290">
                  <c:v>753.21</c:v>
                </c:pt>
                <c:pt idx="291">
                  <c:v>754.76</c:v>
                </c:pt>
                <c:pt idx="292">
                  <c:v>756.3</c:v>
                </c:pt>
                <c:pt idx="293">
                  <c:v>757.84999999999991</c:v>
                </c:pt>
                <c:pt idx="294">
                  <c:v>759.39</c:v>
                </c:pt>
                <c:pt idx="295">
                  <c:v>760.93</c:v>
                </c:pt>
                <c:pt idx="296">
                  <c:v>762.48</c:v>
                </c:pt>
                <c:pt idx="297">
                  <c:v>764.02</c:v>
                </c:pt>
                <c:pt idx="298">
                  <c:v>765.57</c:v>
                </c:pt>
                <c:pt idx="299">
                  <c:v>767.12</c:v>
                </c:pt>
                <c:pt idx="300">
                  <c:v>768.66</c:v>
                </c:pt>
                <c:pt idx="301">
                  <c:v>770.21</c:v>
                </c:pt>
                <c:pt idx="302">
                  <c:v>771.76</c:v>
                </c:pt>
                <c:pt idx="303">
                  <c:v>773.3</c:v>
                </c:pt>
                <c:pt idx="304">
                  <c:v>774.84999999999991</c:v>
                </c:pt>
                <c:pt idx="305">
                  <c:v>776.4</c:v>
                </c:pt>
                <c:pt idx="306">
                  <c:v>777.94999999999993</c:v>
                </c:pt>
                <c:pt idx="307">
                  <c:v>779.5</c:v>
                </c:pt>
                <c:pt idx="308">
                  <c:v>781.05</c:v>
                </c:pt>
                <c:pt idx="309">
                  <c:v>782.6</c:v>
                </c:pt>
                <c:pt idx="310">
                  <c:v>784.15</c:v>
                </c:pt>
                <c:pt idx="311">
                  <c:v>785.7</c:v>
                </c:pt>
                <c:pt idx="312">
                  <c:v>787.25</c:v>
                </c:pt>
                <c:pt idx="313">
                  <c:v>788.81</c:v>
                </c:pt>
                <c:pt idx="314">
                  <c:v>790.3599999999999</c:v>
                </c:pt>
                <c:pt idx="315">
                  <c:v>791.91</c:v>
                </c:pt>
                <c:pt idx="316">
                  <c:v>793.47</c:v>
                </c:pt>
                <c:pt idx="317">
                  <c:v>795.02</c:v>
                </c:pt>
                <c:pt idx="318">
                  <c:v>796.58</c:v>
                </c:pt>
                <c:pt idx="319">
                  <c:v>798.14</c:v>
                </c:pt>
                <c:pt idx="320">
                  <c:v>799.7</c:v>
                </c:pt>
                <c:pt idx="321">
                  <c:v>801.26</c:v>
                </c:pt>
                <c:pt idx="322">
                  <c:v>802.81999999999994</c:v>
                </c:pt>
                <c:pt idx="323">
                  <c:v>804.38</c:v>
                </c:pt>
                <c:pt idx="324">
                  <c:v>805.93999999999994</c:v>
                </c:pt>
                <c:pt idx="325">
                  <c:v>807.5</c:v>
                </c:pt>
                <c:pt idx="326">
                  <c:v>809.06</c:v>
                </c:pt>
                <c:pt idx="327">
                  <c:v>810.63</c:v>
                </c:pt>
                <c:pt idx="328">
                  <c:v>812.19</c:v>
                </c:pt>
                <c:pt idx="329">
                  <c:v>813.76</c:v>
                </c:pt>
                <c:pt idx="330">
                  <c:v>815.32999999999993</c:v>
                </c:pt>
                <c:pt idx="331">
                  <c:v>816.89</c:v>
                </c:pt>
                <c:pt idx="332">
                  <c:v>818.45999999999992</c:v>
                </c:pt>
                <c:pt idx="333">
                  <c:v>820.03</c:v>
                </c:pt>
                <c:pt idx="334">
                  <c:v>821.61</c:v>
                </c:pt>
                <c:pt idx="335">
                  <c:v>823.18000000000006</c:v>
                </c:pt>
                <c:pt idx="336">
                  <c:v>824.75</c:v>
                </c:pt>
                <c:pt idx="337">
                  <c:v>826.32999999999993</c:v>
                </c:pt>
                <c:pt idx="338">
                  <c:v>827.9</c:v>
                </c:pt>
                <c:pt idx="339">
                  <c:v>829.48</c:v>
                </c:pt>
                <c:pt idx="340">
                  <c:v>831.06</c:v>
                </c:pt>
                <c:pt idx="341">
                  <c:v>832.63</c:v>
                </c:pt>
                <c:pt idx="342">
                  <c:v>834.21</c:v>
                </c:pt>
                <c:pt idx="343">
                  <c:v>835.8</c:v>
                </c:pt>
                <c:pt idx="344">
                  <c:v>837.38</c:v>
                </c:pt>
                <c:pt idx="345">
                  <c:v>838.95999999999992</c:v>
                </c:pt>
                <c:pt idx="346">
                  <c:v>840.55</c:v>
                </c:pt>
                <c:pt idx="347">
                  <c:v>842.13</c:v>
                </c:pt>
                <c:pt idx="348">
                  <c:v>843.72</c:v>
                </c:pt>
                <c:pt idx="349">
                  <c:v>845.31</c:v>
                </c:pt>
                <c:pt idx="350">
                  <c:v>846.9</c:v>
                </c:pt>
                <c:pt idx="351">
                  <c:v>848.49</c:v>
                </c:pt>
                <c:pt idx="352">
                  <c:v>850.08</c:v>
                </c:pt>
                <c:pt idx="353">
                  <c:v>851.67000000000007</c:v>
                </c:pt>
                <c:pt idx="354">
                  <c:v>853.26</c:v>
                </c:pt>
                <c:pt idx="355">
                  <c:v>854.8599999999999</c:v>
                </c:pt>
                <c:pt idx="356">
                  <c:v>856.45999999999992</c:v>
                </c:pt>
                <c:pt idx="357">
                  <c:v>858.05</c:v>
                </c:pt>
                <c:pt idx="358">
                  <c:v>859.65</c:v>
                </c:pt>
                <c:pt idx="359">
                  <c:v>861.25</c:v>
                </c:pt>
                <c:pt idx="360">
                  <c:v>862.84999999999991</c:v>
                </c:pt>
                <c:pt idx="361">
                  <c:v>864.44999999999993</c:v>
                </c:pt>
                <c:pt idx="362">
                  <c:v>866.06</c:v>
                </c:pt>
                <c:pt idx="363">
                  <c:v>867.66</c:v>
                </c:pt>
                <c:pt idx="364">
                  <c:v>869.2700000000001</c:v>
                </c:pt>
                <c:pt idx="365">
                  <c:v>870.87</c:v>
                </c:pt>
                <c:pt idx="366">
                  <c:v>872.48</c:v>
                </c:pt>
                <c:pt idx="367">
                  <c:v>874.09</c:v>
                </c:pt>
                <c:pt idx="368">
                  <c:v>875.7</c:v>
                </c:pt>
                <c:pt idx="369">
                  <c:v>877.31</c:v>
                </c:pt>
                <c:pt idx="370">
                  <c:v>878.92</c:v>
                </c:pt>
                <c:pt idx="371">
                  <c:v>880.53</c:v>
                </c:pt>
                <c:pt idx="372">
                  <c:v>882.15</c:v>
                </c:pt>
                <c:pt idx="373">
                  <c:v>883.76</c:v>
                </c:pt>
                <c:pt idx="374">
                  <c:v>885.38</c:v>
                </c:pt>
                <c:pt idx="375">
                  <c:v>886.99</c:v>
                </c:pt>
                <c:pt idx="376">
                  <c:v>888.61</c:v>
                </c:pt>
                <c:pt idx="377">
                  <c:v>890.23</c:v>
                </c:pt>
                <c:pt idx="378">
                  <c:v>891.83999999999992</c:v>
                </c:pt>
                <c:pt idx="379">
                  <c:v>893.45999999999992</c:v>
                </c:pt>
                <c:pt idx="380">
                  <c:v>895.08</c:v>
                </c:pt>
                <c:pt idx="381">
                  <c:v>896.7</c:v>
                </c:pt>
                <c:pt idx="382">
                  <c:v>898.31999999999994</c:v>
                </c:pt>
                <c:pt idx="383">
                  <c:v>899.93999999999994</c:v>
                </c:pt>
                <c:pt idx="384">
                  <c:v>901.56</c:v>
                </c:pt>
                <c:pt idx="385">
                  <c:v>903.19</c:v>
                </c:pt>
                <c:pt idx="386">
                  <c:v>904.81</c:v>
                </c:pt>
                <c:pt idx="387">
                  <c:v>906.43</c:v>
                </c:pt>
                <c:pt idx="388">
                  <c:v>908.05</c:v>
                </c:pt>
                <c:pt idx="389">
                  <c:v>909.68000000000006</c:v>
                </c:pt>
                <c:pt idx="390">
                  <c:v>911.3</c:v>
                </c:pt>
                <c:pt idx="391">
                  <c:v>912.92</c:v>
                </c:pt>
                <c:pt idx="392">
                  <c:v>914.54</c:v>
                </c:pt>
                <c:pt idx="393">
                  <c:v>916.17000000000007</c:v>
                </c:pt>
                <c:pt idx="394">
                  <c:v>917.79000000000008</c:v>
                </c:pt>
                <c:pt idx="395">
                  <c:v>919.41</c:v>
                </c:pt>
                <c:pt idx="396">
                  <c:v>921.03</c:v>
                </c:pt>
                <c:pt idx="397">
                  <c:v>922.65</c:v>
                </c:pt>
                <c:pt idx="398">
                  <c:v>924.2700000000001</c:v>
                </c:pt>
                <c:pt idx="399">
                  <c:v>925.89</c:v>
                </c:pt>
                <c:pt idx="400">
                  <c:v>927.51</c:v>
                </c:pt>
                <c:pt idx="401">
                  <c:v>929.13</c:v>
                </c:pt>
                <c:pt idx="402">
                  <c:v>930.75</c:v>
                </c:pt>
                <c:pt idx="403">
                  <c:v>932.37</c:v>
                </c:pt>
                <c:pt idx="404">
                  <c:v>933.98</c:v>
                </c:pt>
                <c:pt idx="405">
                  <c:v>935.6</c:v>
                </c:pt>
                <c:pt idx="406">
                  <c:v>937.21</c:v>
                </c:pt>
                <c:pt idx="407">
                  <c:v>938.81999999999994</c:v>
                </c:pt>
                <c:pt idx="408">
                  <c:v>940.43</c:v>
                </c:pt>
                <c:pt idx="409">
                  <c:v>942.04</c:v>
                </c:pt>
                <c:pt idx="410">
                  <c:v>943.64</c:v>
                </c:pt>
                <c:pt idx="411">
                  <c:v>945.25</c:v>
                </c:pt>
                <c:pt idx="412">
                  <c:v>946.84999999999991</c:v>
                </c:pt>
                <c:pt idx="413">
                  <c:v>948.44999999999993</c:v>
                </c:pt>
                <c:pt idx="414">
                  <c:v>950.05</c:v>
                </c:pt>
                <c:pt idx="415">
                  <c:v>951.65</c:v>
                </c:pt>
                <c:pt idx="416">
                  <c:v>953.24</c:v>
                </c:pt>
                <c:pt idx="417">
                  <c:v>954.82999999999993</c:v>
                </c:pt>
                <c:pt idx="418">
                  <c:v>956.42</c:v>
                </c:pt>
                <c:pt idx="419">
                  <c:v>958</c:v>
                </c:pt>
                <c:pt idx="420">
                  <c:v>959.58</c:v>
                </c:pt>
                <c:pt idx="421">
                  <c:v>961.16</c:v>
                </c:pt>
                <c:pt idx="422">
                  <c:v>962.73</c:v>
                </c:pt>
                <c:pt idx="423">
                  <c:v>964.3</c:v>
                </c:pt>
                <c:pt idx="424">
                  <c:v>965.87</c:v>
                </c:pt>
                <c:pt idx="425">
                  <c:v>967.43</c:v>
                </c:pt>
                <c:pt idx="426">
                  <c:v>968.99</c:v>
                </c:pt>
                <c:pt idx="427">
                  <c:v>970.54</c:v>
                </c:pt>
                <c:pt idx="428">
                  <c:v>972.09</c:v>
                </c:pt>
                <c:pt idx="429">
                  <c:v>973.64</c:v>
                </c:pt>
                <c:pt idx="430">
                  <c:v>975.18000000000006</c:v>
                </c:pt>
                <c:pt idx="431">
                  <c:v>976.71</c:v>
                </c:pt>
                <c:pt idx="432">
                  <c:v>978.24</c:v>
                </c:pt>
                <c:pt idx="433">
                  <c:v>979.76</c:v>
                </c:pt>
                <c:pt idx="434">
                  <c:v>981.28000000000009</c:v>
                </c:pt>
                <c:pt idx="435">
                  <c:v>982.79000000000008</c:v>
                </c:pt>
                <c:pt idx="436">
                  <c:v>984.3</c:v>
                </c:pt>
                <c:pt idx="437">
                  <c:v>985.8</c:v>
                </c:pt>
                <c:pt idx="438">
                  <c:v>987.29000000000008</c:v>
                </c:pt>
                <c:pt idx="439">
                  <c:v>988.7700000000001</c:v>
                </c:pt>
                <c:pt idx="440">
                  <c:v>990.25</c:v>
                </c:pt>
                <c:pt idx="441">
                  <c:v>991.72</c:v>
                </c:pt>
                <c:pt idx="442">
                  <c:v>993.18000000000006</c:v>
                </c:pt>
                <c:pt idx="443">
                  <c:v>994.64</c:v>
                </c:pt>
                <c:pt idx="444">
                  <c:v>996.08</c:v>
                </c:pt>
                <c:pt idx="445">
                  <c:v>997.52</c:v>
                </c:pt>
                <c:pt idx="446">
                  <c:v>998.94999999999993</c:v>
                </c:pt>
                <c:pt idx="447">
                  <c:v>1000.37</c:v>
                </c:pt>
                <c:pt idx="448">
                  <c:v>1001.7800000000001</c:v>
                </c:pt>
                <c:pt idx="449">
                  <c:v>1003.1800000000001</c:v>
                </c:pt>
                <c:pt idx="450">
                  <c:v>1004.57</c:v>
                </c:pt>
                <c:pt idx="451">
                  <c:v>1005.9499999999999</c:v>
                </c:pt>
                <c:pt idx="452">
                  <c:v>1007.3199999999999</c:v>
                </c:pt>
                <c:pt idx="453">
                  <c:v>1008.6800000000001</c:v>
                </c:pt>
                <c:pt idx="454">
                  <c:v>1010.03</c:v>
                </c:pt>
                <c:pt idx="455">
                  <c:v>1011.3599999999999</c:v>
                </c:pt>
                <c:pt idx="456">
                  <c:v>1012.69</c:v>
                </c:pt>
                <c:pt idx="457">
                  <c:v>1014</c:v>
                </c:pt>
                <c:pt idx="458">
                  <c:v>1015.3</c:v>
                </c:pt>
                <c:pt idx="459">
                  <c:v>1016.59</c:v>
                </c:pt>
                <c:pt idx="460">
                  <c:v>1017.8599999999999</c:v>
                </c:pt>
                <c:pt idx="461">
                  <c:v>1019.12</c:v>
                </c:pt>
                <c:pt idx="462">
                  <c:v>1032.76</c:v>
                </c:pt>
                <c:pt idx="463">
                  <c:v>1047.79</c:v>
                </c:pt>
                <c:pt idx="464">
                  <c:v>1062.78</c:v>
                </c:pt>
                <c:pt idx="465">
                  <c:v>1077.73</c:v>
                </c:pt>
                <c:pt idx="466">
                  <c:v>1092.6399999999999</c:v>
                </c:pt>
                <c:pt idx="467">
                  <c:v>1107.52</c:v>
                </c:pt>
                <c:pt idx="468">
                  <c:v>1122.3599999999999</c:v>
                </c:pt>
                <c:pt idx="469">
                  <c:v>1137.1599999999999</c:v>
                </c:pt>
                <c:pt idx="470">
                  <c:v>1151.92</c:v>
                </c:pt>
                <c:pt idx="471">
                  <c:v>1166.6499999999999</c:v>
                </c:pt>
                <c:pt idx="472">
                  <c:v>1181.33</c:v>
                </c:pt>
                <c:pt idx="473">
                  <c:v>1195.99</c:v>
                </c:pt>
                <c:pt idx="474">
                  <c:v>1210.5999999999999</c:v>
                </c:pt>
                <c:pt idx="475">
                  <c:v>1225.1799999999998</c:v>
                </c:pt>
                <c:pt idx="476">
                  <c:v>1239.72</c:v>
                </c:pt>
                <c:pt idx="477">
                  <c:v>1254.23</c:v>
                </c:pt>
                <c:pt idx="478">
                  <c:v>1268.6899999999998</c:v>
                </c:pt>
                <c:pt idx="479">
                  <c:v>1283.1299999999999</c:v>
                </c:pt>
                <c:pt idx="480">
                  <c:v>1297.52</c:v>
                </c:pt>
                <c:pt idx="481">
                  <c:v>1311.8799999999999</c:v>
                </c:pt>
                <c:pt idx="482">
                  <c:v>1326.2</c:v>
                </c:pt>
                <c:pt idx="483">
                  <c:v>1340.49</c:v>
                </c:pt>
                <c:pt idx="484">
                  <c:v>1354.74</c:v>
                </c:pt>
                <c:pt idx="485">
                  <c:v>1368.96</c:v>
                </c:pt>
                <c:pt idx="486">
                  <c:v>1383.1399999999999</c:v>
                </c:pt>
                <c:pt idx="487">
                  <c:v>1397.28</c:v>
                </c:pt>
                <c:pt idx="488">
                  <c:v>1411.3899999999999</c:v>
                </c:pt>
                <c:pt idx="489">
                  <c:v>1425.46</c:v>
                </c:pt>
                <c:pt idx="490">
                  <c:v>1439.5</c:v>
                </c:pt>
                <c:pt idx="491">
                  <c:v>1453.5</c:v>
                </c:pt>
                <c:pt idx="492">
                  <c:v>1467.47</c:v>
                </c:pt>
                <c:pt idx="493">
                  <c:v>1481.4</c:v>
                </c:pt>
                <c:pt idx="494">
                  <c:v>1495.3</c:v>
                </c:pt>
                <c:pt idx="495">
                  <c:v>1509.1699999999998</c:v>
                </c:pt>
                <c:pt idx="496">
                  <c:v>1522.99</c:v>
                </c:pt>
                <c:pt idx="497">
                  <c:v>1536.79</c:v>
                </c:pt>
                <c:pt idx="498">
                  <c:v>1550.55</c:v>
                </c:pt>
                <c:pt idx="499">
                  <c:v>1564.27</c:v>
                </c:pt>
                <c:pt idx="500">
                  <c:v>1577.96</c:v>
                </c:pt>
                <c:pt idx="501">
                  <c:v>1591.62</c:v>
                </c:pt>
                <c:pt idx="502">
                  <c:v>1605.24</c:v>
                </c:pt>
                <c:pt idx="503">
                  <c:v>1618.83</c:v>
                </c:pt>
                <c:pt idx="504">
                  <c:v>1632.3899999999999</c:v>
                </c:pt>
                <c:pt idx="505">
                  <c:v>1645.91</c:v>
                </c:pt>
                <c:pt idx="506">
                  <c:v>1659.4</c:v>
                </c:pt>
                <c:pt idx="507">
                  <c:v>1672.85</c:v>
                </c:pt>
                <c:pt idx="508">
                  <c:v>1686.27</c:v>
                </c:pt>
                <c:pt idx="509">
                  <c:v>1699.6599999999999</c:v>
                </c:pt>
                <c:pt idx="510">
                  <c:v>1713.02</c:v>
                </c:pt>
                <c:pt idx="511">
                  <c:v>1726.34</c:v>
                </c:pt>
                <c:pt idx="512">
                  <c:v>1739.6299999999999</c:v>
                </c:pt>
                <c:pt idx="513">
                  <c:v>1752.8799999999999</c:v>
                </c:pt>
                <c:pt idx="514">
                  <c:v>1766.11</c:v>
                </c:pt>
                <c:pt idx="515">
                  <c:v>1779.3</c:v>
                </c:pt>
                <c:pt idx="516">
                  <c:v>1792.45</c:v>
                </c:pt>
                <c:pt idx="517">
                  <c:v>1805.58</c:v>
                </c:pt>
                <c:pt idx="518">
                  <c:v>1818.6699999999998</c:v>
                </c:pt>
                <c:pt idx="519">
                  <c:v>1831.73</c:v>
                </c:pt>
                <c:pt idx="520">
                  <c:v>1844.76</c:v>
                </c:pt>
                <c:pt idx="521">
                  <c:v>1857.76</c:v>
                </c:pt>
                <c:pt idx="522">
                  <c:v>1870.72</c:v>
                </c:pt>
                <c:pt idx="523">
                  <c:v>1883.6499999999999</c:v>
                </c:pt>
                <c:pt idx="524">
                  <c:v>1896.55</c:v>
                </c:pt>
                <c:pt idx="525">
                  <c:v>1909.42</c:v>
                </c:pt>
                <c:pt idx="526">
                  <c:v>1922.26</c:v>
                </c:pt>
                <c:pt idx="527">
                  <c:v>1935.07</c:v>
                </c:pt>
                <c:pt idx="528">
                  <c:v>1947.84</c:v>
                </c:pt>
                <c:pt idx="529">
                  <c:v>1960.59</c:v>
                </c:pt>
                <c:pt idx="530">
                  <c:v>1973.3</c:v>
                </c:pt>
                <c:pt idx="531">
                  <c:v>1985.98</c:v>
                </c:pt>
                <c:pt idx="532">
                  <c:v>1998.6299999999999</c:v>
                </c:pt>
                <c:pt idx="533">
                  <c:v>2011.25</c:v>
                </c:pt>
                <c:pt idx="534">
                  <c:v>2023.84</c:v>
                </c:pt>
                <c:pt idx="535">
                  <c:v>2036.4</c:v>
                </c:pt>
                <c:pt idx="536">
                  <c:v>2048.9299999999998</c:v>
                </c:pt>
                <c:pt idx="537">
                  <c:v>2061.4299999999998</c:v>
                </c:pt>
                <c:pt idx="538">
                  <c:v>2073.8900000000003</c:v>
                </c:pt>
                <c:pt idx="539">
                  <c:v>2086.3300000000004</c:v>
                </c:pt>
                <c:pt idx="540">
                  <c:v>2098.7399999999998</c:v>
                </c:pt>
                <c:pt idx="541">
                  <c:v>2111.12</c:v>
                </c:pt>
                <c:pt idx="542">
                  <c:v>2123.46</c:v>
                </c:pt>
                <c:pt idx="543">
                  <c:v>2135.7799999999997</c:v>
                </c:pt>
                <c:pt idx="544">
                  <c:v>2148.0700000000002</c:v>
                </c:pt>
                <c:pt idx="545">
                  <c:v>2160.3300000000004</c:v>
                </c:pt>
                <c:pt idx="546">
                  <c:v>2172.56</c:v>
                </c:pt>
                <c:pt idx="547">
                  <c:v>2184.7599999999998</c:v>
                </c:pt>
                <c:pt idx="548">
                  <c:v>2196.9299999999998</c:v>
                </c:pt>
                <c:pt idx="549">
                  <c:v>2209.0700000000002</c:v>
                </c:pt>
                <c:pt idx="550">
                  <c:v>2221.1799999999998</c:v>
                </c:pt>
                <c:pt idx="551">
                  <c:v>2233.2599999999998</c:v>
                </c:pt>
                <c:pt idx="552">
                  <c:v>2245.3200000000002</c:v>
                </c:pt>
                <c:pt idx="553">
                  <c:v>2257.34</c:v>
                </c:pt>
                <c:pt idx="554">
                  <c:v>2269.34</c:v>
                </c:pt>
                <c:pt idx="555">
                  <c:v>2281.3100000000004</c:v>
                </c:pt>
                <c:pt idx="556">
                  <c:v>2293.25</c:v>
                </c:pt>
                <c:pt idx="557">
                  <c:v>2305.16</c:v>
                </c:pt>
                <c:pt idx="558">
                  <c:v>2317.0500000000002</c:v>
                </c:pt>
                <c:pt idx="559">
                  <c:v>2328.9</c:v>
                </c:pt>
                <c:pt idx="560">
                  <c:v>2340.73</c:v>
                </c:pt>
                <c:pt idx="561">
                  <c:v>2352.5300000000002</c:v>
                </c:pt>
                <c:pt idx="562">
                  <c:v>2364.3000000000002</c:v>
                </c:pt>
                <c:pt idx="563">
                  <c:v>2376.0500000000002</c:v>
                </c:pt>
                <c:pt idx="564">
                  <c:v>2387.7599999999998</c:v>
                </c:pt>
                <c:pt idx="565">
                  <c:v>2399.4499999999998</c:v>
                </c:pt>
                <c:pt idx="566">
                  <c:v>2411.12</c:v>
                </c:pt>
                <c:pt idx="567">
                  <c:v>2422.75</c:v>
                </c:pt>
                <c:pt idx="568">
                  <c:v>2434.36</c:v>
                </c:pt>
                <c:pt idx="569">
                  <c:v>2445.94</c:v>
                </c:pt>
                <c:pt idx="570">
                  <c:v>2457.4899999999998</c:v>
                </c:pt>
                <c:pt idx="571">
                  <c:v>2469.02</c:v>
                </c:pt>
                <c:pt idx="572">
                  <c:v>2480.52</c:v>
                </c:pt>
                <c:pt idx="573">
                  <c:v>2491.9899999999998</c:v>
                </c:pt>
                <c:pt idx="574">
                  <c:v>2503.44</c:v>
                </c:pt>
                <c:pt idx="575">
                  <c:v>2514.86</c:v>
                </c:pt>
                <c:pt idx="576">
                  <c:v>2526.2599999999998</c:v>
                </c:pt>
                <c:pt idx="577">
                  <c:v>2537.62</c:v>
                </c:pt>
                <c:pt idx="578">
                  <c:v>2548.9699999999998</c:v>
                </c:pt>
                <c:pt idx="579">
                  <c:v>2560.2799999999997</c:v>
                </c:pt>
                <c:pt idx="580">
                  <c:v>2571.5700000000002</c:v>
                </c:pt>
                <c:pt idx="581">
                  <c:v>2582.84</c:v>
                </c:pt>
              </c:numCache>
            </c:numRef>
          </c:xVal>
          <c:yVal>
            <c:numRef>
              <c:f>'2010allmeans'!$T$5:$T$586</c:f>
              <c:numCache>
                <c:formatCode>0.00</c:formatCode>
                <c:ptCount val="582"/>
                <c:pt idx="0" formatCode="General">
                  <c:v>0</c:v>
                </c:pt>
                <c:pt idx="1">
                  <c:v>-3.5738721491258238</c:v>
                </c:pt>
                <c:pt idx="2">
                  <c:v>-1.9320023981010124</c:v>
                </c:pt>
                <c:pt idx="3">
                  <c:v>4.3486044212670691</c:v>
                </c:pt>
                <c:pt idx="4">
                  <c:v>8.664174299589062</c:v>
                </c:pt>
                <c:pt idx="5">
                  <c:v>12.923484041131625</c:v>
                </c:pt>
                <c:pt idx="6">
                  <c:v>14.974911379735877</c:v>
                </c:pt>
                <c:pt idx="7">
                  <c:v>19.545360385265607</c:v>
                </c:pt>
                <c:pt idx="8">
                  <c:v>20.803491579713224</c:v>
                </c:pt>
                <c:pt idx="9">
                  <c:v>22.598469508044101</c:v>
                </c:pt>
                <c:pt idx="10">
                  <c:v>22.580583467319581</c:v>
                </c:pt>
                <c:pt idx="11">
                  <c:v>22.768813893076793</c:v>
                </c:pt>
                <c:pt idx="12">
                  <c:v>23.18469922059451</c:v>
                </c:pt>
                <c:pt idx="13">
                  <c:v>23.631943431773852</c:v>
                </c:pt>
                <c:pt idx="14">
                  <c:v>22.452856457426741</c:v>
                </c:pt>
                <c:pt idx="15">
                  <c:v>22.975124029239726</c:v>
                </c:pt>
                <c:pt idx="16">
                  <c:v>22.68357581326114</c:v>
                </c:pt>
                <c:pt idx="17">
                  <c:v>23.578884335563423</c:v>
                </c:pt>
                <c:pt idx="18">
                  <c:v>24.034127243131266</c:v>
                </c:pt>
                <c:pt idx="19">
                  <c:v>23.896866032723409</c:v>
                </c:pt>
                <c:pt idx="20">
                  <c:v>22.933248539611441</c:v>
                </c:pt>
                <c:pt idx="21">
                  <c:v>23.265209347431167</c:v>
                </c:pt>
                <c:pt idx="22">
                  <c:v>23.110114844598471</c:v>
                </c:pt>
                <c:pt idx="23">
                  <c:v>23.104499162196053</c:v>
                </c:pt>
                <c:pt idx="24">
                  <c:v>22.614777690765028</c:v>
                </c:pt>
                <c:pt idx="25">
                  <c:v>21.973709555046806</c:v>
                </c:pt>
                <c:pt idx="26">
                  <c:v>21.776430286862396</c:v>
                </c:pt>
                <c:pt idx="27">
                  <c:v>21.13295617077199</c:v>
                </c:pt>
                <c:pt idx="28">
                  <c:v>20.192410606171819</c:v>
                </c:pt>
                <c:pt idx="29">
                  <c:v>19.550602703051116</c:v>
                </c:pt>
                <c:pt idx="30">
                  <c:v>20.653691630945289</c:v>
                </c:pt>
                <c:pt idx="31">
                  <c:v>19.179647798519493</c:v>
                </c:pt>
                <c:pt idx="32">
                  <c:v>18.073255105688538</c:v>
                </c:pt>
                <c:pt idx="33">
                  <c:v>17.702335811361664</c:v>
                </c:pt>
                <c:pt idx="34">
                  <c:v>16.334696954691463</c:v>
                </c:pt>
                <c:pt idx="35">
                  <c:v>16.0679493262985</c:v>
                </c:pt>
                <c:pt idx="36">
                  <c:v>15.453984718440884</c:v>
                </c:pt>
                <c:pt idx="37">
                  <c:v>14.580848306895405</c:v>
                </c:pt>
                <c:pt idx="38">
                  <c:v>14.330154980608206</c:v>
                </c:pt>
                <c:pt idx="39">
                  <c:v>14.455701722110266</c:v>
                </c:pt>
                <c:pt idx="40">
                  <c:v>13.508157768032572</c:v>
                </c:pt>
                <c:pt idx="41">
                  <c:v>12.670302436824707</c:v>
                </c:pt>
                <c:pt idx="42">
                  <c:v>11.63213961520775</c:v>
                </c:pt>
                <c:pt idx="43">
                  <c:v>11.469842896021273</c:v>
                </c:pt>
                <c:pt idx="44">
                  <c:v>10.974465118927677</c:v>
                </c:pt>
                <c:pt idx="45">
                  <c:v>10.683097207265535</c:v>
                </c:pt>
                <c:pt idx="46">
                  <c:v>10.806435504467938</c:v>
                </c:pt>
                <c:pt idx="47">
                  <c:v>10.312553088471862</c:v>
                </c:pt>
                <c:pt idx="48">
                  <c:v>9.7565120321054319</c:v>
                </c:pt>
                <c:pt idx="49">
                  <c:v>8.8340947006655846</c:v>
                </c:pt>
                <c:pt idx="50">
                  <c:v>8.7028017366134449</c:v>
                </c:pt>
                <c:pt idx="51">
                  <c:v>8.2851840277672046</c:v>
                </c:pt>
                <c:pt idx="52">
                  <c:v>7.8364770211848773</c:v>
                </c:pt>
                <c:pt idx="53">
                  <c:v>7.713247105814057</c:v>
                </c:pt>
                <c:pt idx="54">
                  <c:v>7.5330378376866989</c:v>
                </c:pt>
                <c:pt idx="55">
                  <c:v>7.3445941607370875</c:v>
                </c:pt>
                <c:pt idx="56">
                  <c:v>7.2411173415447339</c:v>
                </c:pt>
                <c:pt idx="57">
                  <c:v>6.7018587224834567</c:v>
                </c:pt>
                <c:pt idx="58">
                  <c:v>6.7336005319364203</c:v>
                </c:pt>
                <c:pt idx="59">
                  <c:v>6.3794771845184632</c:v>
                </c:pt>
                <c:pt idx="60">
                  <c:v>6.2588849578049919</c:v>
                </c:pt>
                <c:pt idx="61">
                  <c:v>6.090976979579267</c:v>
                </c:pt>
                <c:pt idx="62">
                  <c:v>6.1884731814346052</c:v>
                </c:pt>
                <c:pt idx="63">
                  <c:v>5.9373819695318266</c:v>
                </c:pt>
                <c:pt idx="64">
                  <c:v>5.8297496652321623</c:v>
                </c:pt>
                <c:pt idx="65">
                  <c:v>5.6340842968505216</c:v>
                </c:pt>
                <c:pt idx="66">
                  <c:v>5.4959483311680586</c:v>
                </c:pt>
                <c:pt idx="67">
                  <c:v>5.608280461466653</c:v>
                </c:pt>
                <c:pt idx="68">
                  <c:v>5.5539718982785926</c:v>
                </c:pt>
                <c:pt idx="69">
                  <c:v>5.5981157754500819</c:v>
                </c:pt>
                <c:pt idx="70">
                  <c:v>5.6700492444169077</c:v>
                </c:pt>
                <c:pt idx="71">
                  <c:v>5.4774035776804366</c:v>
                </c:pt>
                <c:pt idx="72">
                  <c:v>5.5845923919421523</c:v>
                </c:pt>
                <c:pt idx="73">
                  <c:v>5.4409683858846867</c:v>
                </c:pt>
                <c:pt idx="74">
                  <c:v>5.4823872131035376</c:v>
                </c:pt>
                <c:pt idx="75">
                  <c:v>5.6991586817120092</c:v>
                </c:pt>
                <c:pt idx="76">
                  <c:v>5.5844751576822107</c:v>
                </c:pt>
                <c:pt idx="77">
                  <c:v>5.2634989549509408</c:v>
                </c:pt>
                <c:pt idx="78">
                  <c:v>5.1275348959895375</c:v>
                </c:pt>
                <c:pt idx="79">
                  <c:v>5.0077173618249384</c:v>
                </c:pt>
                <c:pt idx="80">
                  <c:v>4.9157708540805274</c:v>
                </c:pt>
                <c:pt idx="81">
                  <c:v>5.1240336439927798</c:v>
                </c:pt>
                <c:pt idx="82">
                  <c:v>5.2338648510257402</c:v>
                </c:pt>
                <c:pt idx="83">
                  <c:v>5.1197432564722885</c:v>
                </c:pt>
                <c:pt idx="84">
                  <c:v>4.8622039221557483</c:v>
                </c:pt>
                <c:pt idx="85">
                  <c:v>4.8584902847791094</c:v>
                </c:pt>
                <c:pt idx="86">
                  <c:v>4.7677884071877665</c:v>
                </c:pt>
                <c:pt idx="87">
                  <c:v>4.7919432317661306</c:v>
                </c:pt>
                <c:pt idx="88">
                  <c:v>4.7832590699259336</c:v>
                </c:pt>
                <c:pt idx="89">
                  <c:v>4.8415834510641815</c:v>
                </c:pt>
                <c:pt idx="90">
                  <c:v>4.8234207074084861</c:v>
                </c:pt>
                <c:pt idx="91">
                  <c:v>4.708931515601722</c:v>
                </c:pt>
                <c:pt idx="92">
                  <c:v>4.6426646563484786</c:v>
                </c:pt>
                <c:pt idx="93">
                  <c:v>4.6172872867083345</c:v>
                </c:pt>
                <c:pt idx="94">
                  <c:v>4.6242774163811857</c:v>
                </c:pt>
                <c:pt idx="95">
                  <c:v>4.6248095234847879</c:v>
                </c:pt>
                <c:pt idx="96">
                  <c:v>4.6752430918207004</c:v>
                </c:pt>
                <c:pt idx="97">
                  <c:v>4.6851059776162876</c:v>
                </c:pt>
                <c:pt idx="98">
                  <c:v>4.7428539655085524</c:v>
                </c:pt>
                <c:pt idx="99">
                  <c:v>4.7857024690082088</c:v>
                </c:pt>
                <c:pt idx="100">
                  <c:v>4.6857090957428067</c:v>
                </c:pt>
                <c:pt idx="101">
                  <c:v>4.5582356261017614</c:v>
                </c:pt>
                <c:pt idx="102">
                  <c:v>4.5019481426935304</c:v>
                </c:pt>
                <c:pt idx="103">
                  <c:v>4.4787874570231532</c:v>
                </c:pt>
                <c:pt idx="104">
                  <c:v>4.4323488851519048</c:v>
                </c:pt>
                <c:pt idx="105">
                  <c:v>4.4247756974284735</c:v>
                </c:pt>
                <c:pt idx="106">
                  <c:v>4.4189654803406935</c:v>
                </c:pt>
                <c:pt idx="107">
                  <c:v>4.3924592272344203</c:v>
                </c:pt>
                <c:pt idx="108">
                  <c:v>4.3747947967831395</c:v>
                </c:pt>
                <c:pt idx="109">
                  <c:v>4.3722915786624474</c:v>
                </c:pt>
                <c:pt idx="110">
                  <c:v>4.3500300756997463</c:v>
                </c:pt>
                <c:pt idx="111">
                  <c:v>4.3610105788836027</c:v>
                </c:pt>
                <c:pt idx="112">
                  <c:v>4.3812727729568337</c:v>
                </c:pt>
                <c:pt idx="113">
                  <c:v>4.3857243227591436</c:v>
                </c:pt>
                <c:pt idx="114">
                  <c:v>4.3905036627003469</c:v>
                </c:pt>
                <c:pt idx="115">
                  <c:v>4.3658292457153998</c:v>
                </c:pt>
                <c:pt idx="116">
                  <c:v>4.3548289359824013</c:v>
                </c:pt>
                <c:pt idx="117">
                  <c:v>4.3280698682925758</c:v>
                </c:pt>
                <c:pt idx="118">
                  <c:v>4.3222468500762732</c:v>
                </c:pt>
                <c:pt idx="119">
                  <c:v>4.3001132125680694</c:v>
                </c:pt>
                <c:pt idx="120">
                  <c:v>4.3335557053262495</c:v>
                </c:pt>
                <c:pt idx="121">
                  <c:v>4.3302632073407645</c:v>
                </c:pt>
                <c:pt idx="122">
                  <c:v>4.3728358265938496</c:v>
                </c:pt>
                <c:pt idx="123">
                  <c:v>4.3664809180714963</c:v>
                </c:pt>
                <c:pt idx="124">
                  <c:v>4.3879669248902458</c:v>
                </c:pt>
                <c:pt idx="125">
                  <c:v>4.4337663068324398</c:v>
                </c:pt>
                <c:pt idx="126">
                  <c:v>4.47101906150231</c:v>
                </c:pt>
                <c:pt idx="127">
                  <c:v>4.5487902754508225</c:v>
                </c:pt>
                <c:pt idx="128">
                  <c:v>4.6614858850460452</c:v>
                </c:pt>
                <c:pt idx="129">
                  <c:v>4.7654314976598275</c:v>
                </c:pt>
                <c:pt idx="130">
                  <c:v>4.8920680313841531</c:v>
                </c:pt>
                <c:pt idx="131">
                  <c:v>5.0063572030953853</c:v>
                </c:pt>
                <c:pt idx="132">
                  <c:v>5.1178229384156086</c:v>
                </c:pt>
                <c:pt idx="133">
                  <c:v>5.2819940006695898</c:v>
                </c:pt>
                <c:pt idx="134">
                  <c:v>5.4363274724423336</c:v>
                </c:pt>
                <c:pt idx="135">
                  <c:v>5.6414492162305425</c:v>
                </c:pt>
                <c:pt idx="136">
                  <c:v>5.8505639982466535</c:v>
                </c:pt>
                <c:pt idx="137">
                  <c:v>6.1041618782351739</c:v>
                </c:pt>
                <c:pt idx="138">
                  <c:v>6.3407673251575529</c:v>
                </c:pt>
                <c:pt idx="139">
                  <c:v>6.6332469634408424</c:v>
                </c:pt>
                <c:pt idx="140">
                  <c:v>6.9103765937168182</c:v>
                </c:pt>
                <c:pt idx="141">
                  <c:v>7.2097398557512573</c:v>
                </c:pt>
                <c:pt idx="142">
                  <c:v>7.4780225136892025</c:v>
                </c:pt>
                <c:pt idx="143">
                  <c:v>7.7754927328336159</c:v>
                </c:pt>
                <c:pt idx="144">
                  <c:v>8.0223788882461236</c:v>
                </c:pt>
                <c:pt idx="145">
                  <c:v>8.228369957942137</c:v>
                </c:pt>
                <c:pt idx="146">
                  <c:v>8.4511527411301373</c:v>
                </c:pt>
                <c:pt idx="147">
                  <c:v>8.6211464168273366</c:v>
                </c:pt>
                <c:pt idx="148">
                  <c:v>8.7710668153617508</c:v>
                </c:pt>
                <c:pt idx="149">
                  <c:v>8.9191390937093473</c:v>
                </c:pt>
                <c:pt idx="150">
                  <c:v>9.0187160795166257</c:v>
                </c:pt>
                <c:pt idx="151">
                  <c:v>9.1150419695457021</c:v>
                </c:pt>
                <c:pt idx="152">
                  <c:v>9.1705290849054428</c:v>
                </c:pt>
                <c:pt idx="153">
                  <c:v>9.2378235902792945</c:v>
                </c:pt>
                <c:pt idx="154">
                  <c:v>9.2747161988832705</c:v>
                </c:pt>
                <c:pt idx="155">
                  <c:v>9.3163032626156106</c:v>
                </c:pt>
                <c:pt idx="156">
                  <c:v>9.3818980672721519</c:v>
                </c:pt>
                <c:pt idx="157">
                  <c:v>9.4239304549092324</c:v>
                </c:pt>
                <c:pt idx="158">
                  <c:v>9.4524920959487169</c:v>
                </c:pt>
                <c:pt idx="159">
                  <c:v>9.491058567876264</c:v>
                </c:pt>
                <c:pt idx="160">
                  <c:v>9.4956634317227948</c:v>
                </c:pt>
                <c:pt idx="161">
                  <c:v>9.485098952087732</c:v>
                </c:pt>
                <c:pt idx="162">
                  <c:v>9.4700143785762751</c:v>
                </c:pt>
                <c:pt idx="163">
                  <c:v>9.4141108535411977</c:v>
                </c:pt>
                <c:pt idx="164">
                  <c:v>9.3298073596110367</c:v>
                </c:pt>
                <c:pt idx="165">
                  <c:v>9.2401754574689807</c:v>
                </c:pt>
                <c:pt idx="166">
                  <c:v>9.1190922701429749</c:v>
                </c:pt>
                <c:pt idx="167">
                  <c:v>8.9830142398241453</c:v>
                </c:pt>
                <c:pt idx="168">
                  <c:v>8.8325871192436143</c:v>
                </c:pt>
                <c:pt idx="169">
                  <c:v>8.6589376022739781</c:v>
                </c:pt>
                <c:pt idx="170">
                  <c:v>8.4858243664624489</c:v>
                </c:pt>
                <c:pt idx="171">
                  <c:v>8.2935547928742661</c:v>
                </c:pt>
                <c:pt idx="172">
                  <c:v>8.1076682481583173</c:v>
                </c:pt>
                <c:pt idx="173">
                  <c:v>7.933004433163755</c:v>
                </c:pt>
                <c:pt idx="174">
                  <c:v>7.7346823494593187</c:v>
                </c:pt>
                <c:pt idx="175">
                  <c:v>7.5686915626341804</c:v>
                </c:pt>
                <c:pt idx="176">
                  <c:v>7.4022436528303563</c:v>
                </c:pt>
                <c:pt idx="177">
                  <c:v>7.2571696916015362</c:v>
                </c:pt>
                <c:pt idx="178">
                  <c:v>7.1147966837254195</c:v>
                </c:pt>
                <c:pt idx="179">
                  <c:v>6.9974540947789716</c:v>
                </c:pt>
                <c:pt idx="180">
                  <c:v>6.8972843949563725</c:v>
                </c:pt>
                <c:pt idx="181">
                  <c:v>6.7897620458446122</c:v>
                </c:pt>
                <c:pt idx="182">
                  <c:v>6.7020483694953477</c:v>
                </c:pt>
                <c:pt idx="183">
                  <c:v>6.6251583039110011</c:v>
                </c:pt>
                <c:pt idx="184">
                  <c:v>6.5415484593735904</c:v>
                </c:pt>
                <c:pt idx="185">
                  <c:v>6.4775200753871172</c:v>
                </c:pt>
                <c:pt idx="186">
                  <c:v>6.4115683730751512</c:v>
                </c:pt>
                <c:pt idx="187">
                  <c:v>6.3602828577788557</c:v>
                </c:pt>
                <c:pt idx="188">
                  <c:v>6.3259215307966574</c:v>
                </c:pt>
                <c:pt idx="189">
                  <c:v>6.2834057655390527</c:v>
                </c:pt>
                <c:pt idx="190">
                  <c:v>6.2313629683755885</c:v>
                </c:pt>
                <c:pt idx="191">
                  <c:v>6.2051267537536114</c:v>
                </c:pt>
                <c:pt idx="192">
                  <c:v>6.1632501819346084</c:v>
                </c:pt>
                <c:pt idx="193">
                  <c:v>6.117129708382123</c:v>
                </c:pt>
                <c:pt idx="194">
                  <c:v>6.069459954771582</c:v>
                </c:pt>
                <c:pt idx="195">
                  <c:v>6.0120558588526967</c:v>
                </c:pt>
                <c:pt idx="196">
                  <c:v>5.9431689632912486</c:v>
                </c:pt>
                <c:pt idx="197">
                  <c:v>5.8671985172833683</c:v>
                </c:pt>
                <c:pt idx="198">
                  <c:v>5.7835031682405011</c:v>
                </c:pt>
                <c:pt idx="199">
                  <c:v>5.7064772859101129</c:v>
                </c:pt>
                <c:pt idx="200">
                  <c:v>5.6364149637708225</c:v>
                </c:pt>
                <c:pt idx="201">
                  <c:v>5.5546934547392794</c:v>
                </c:pt>
                <c:pt idx="202">
                  <c:v>5.4898874429866389</c:v>
                </c:pt>
                <c:pt idx="203">
                  <c:v>5.4135756457643351</c:v>
                </c:pt>
                <c:pt idx="204">
                  <c:v>5.3526550547453269</c:v>
                </c:pt>
                <c:pt idx="205">
                  <c:v>5.2944454240007719</c:v>
                </c:pt>
                <c:pt idx="206">
                  <c:v>5.2515359243712529</c:v>
                </c:pt>
                <c:pt idx="207">
                  <c:v>5.2131856258818621</c:v>
                </c:pt>
                <c:pt idx="208">
                  <c:v>5.190905436689107</c:v>
                </c:pt>
                <c:pt idx="209">
                  <c:v>5.1729628057187806</c:v>
                </c:pt>
                <c:pt idx="210">
                  <c:v>5.1595564379560317</c:v>
                </c:pt>
                <c:pt idx="211">
                  <c:v>5.1286794103110989</c:v>
                </c:pt>
                <c:pt idx="212">
                  <c:v>5.1001336781012458</c:v>
                </c:pt>
                <c:pt idx="213">
                  <c:v>5.0759964285810808</c:v>
                </c:pt>
                <c:pt idx="214">
                  <c:v>5.0415076163132024</c:v>
                </c:pt>
                <c:pt idx="215">
                  <c:v>4.9992066669489912</c:v>
                </c:pt>
                <c:pt idx="216">
                  <c:v>4.9353392094027129</c:v>
                </c:pt>
                <c:pt idx="217">
                  <c:v>4.8698037801096428</c:v>
                </c:pt>
                <c:pt idx="218">
                  <c:v>4.7890208009934954</c:v>
                </c:pt>
                <c:pt idx="219">
                  <c:v>4.7029787067875617</c:v>
                </c:pt>
                <c:pt idx="220">
                  <c:v>4.621976494405005</c:v>
                </c:pt>
                <c:pt idx="221">
                  <c:v>4.5351763594296362</c:v>
                </c:pt>
                <c:pt idx="222">
                  <c:v>4.4597651256781088</c:v>
                </c:pt>
                <c:pt idx="223">
                  <c:v>4.3933368781682303</c:v>
                </c:pt>
                <c:pt idx="224">
                  <c:v>4.3384421731926786</c:v>
                </c:pt>
                <c:pt idx="225">
                  <c:v>4.2817199504539376</c:v>
                </c:pt>
                <c:pt idx="226">
                  <c:v>4.2434675677281417</c:v>
                </c:pt>
                <c:pt idx="227">
                  <c:v>4.1991071397296471</c:v>
                </c:pt>
                <c:pt idx="228">
                  <c:v>4.1616206624279179</c:v>
                </c:pt>
                <c:pt idx="229">
                  <c:v>4.1244260119269693</c:v>
                </c:pt>
                <c:pt idx="230">
                  <c:v>4.0886102232996517</c:v>
                </c:pt>
                <c:pt idx="231">
                  <c:v>4.050268240189042</c:v>
                </c:pt>
                <c:pt idx="232">
                  <c:v>4.0129350887702202</c:v>
                </c:pt>
                <c:pt idx="233">
                  <c:v>3.9742779772140109</c:v>
                </c:pt>
                <c:pt idx="234">
                  <c:v>3.9454337836187467</c:v>
                </c:pt>
                <c:pt idx="235">
                  <c:v>3.9218161156525748</c:v>
                </c:pt>
                <c:pt idx="236">
                  <c:v>3.9110149629676991</c:v>
                </c:pt>
                <c:pt idx="237">
                  <c:v>3.9092737965399968</c:v>
                </c:pt>
                <c:pt idx="238">
                  <c:v>3.9158466973972144</c:v>
                </c:pt>
                <c:pt idx="239">
                  <c:v>3.9228226041075445</c:v>
                </c:pt>
                <c:pt idx="240">
                  <c:v>3.9600357289414134</c:v>
                </c:pt>
                <c:pt idx="241">
                  <c:v>3.9897077938689702</c:v>
                </c:pt>
                <c:pt idx="242">
                  <c:v>4.0245770153634366</c:v>
                </c:pt>
                <c:pt idx="243">
                  <c:v>4.0663770252753766</c:v>
                </c:pt>
                <c:pt idx="244">
                  <c:v>4.1412512373048314</c:v>
                </c:pt>
                <c:pt idx="245">
                  <c:v>4.2178142422812579</c:v>
                </c:pt>
                <c:pt idx="246">
                  <c:v>4.3193654076860293</c:v>
                </c:pt>
                <c:pt idx="247">
                  <c:v>4.465711845307319</c:v>
                </c:pt>
                <c:pt idx="248">
                  <c:v>4.6384348712904293</c:v>
                </c:pt>
                <c:pt idx="249">
                  <c:v>4.8910149065815087</c:v>
                </c:pt>
                <c:pt idx="250">
                  <c:v>5.2044072691155856</c:v>
                </c:pt>
                <c:pt idx="251">
                  <c:v>5.6249192636523633</c:v>
                </c:pt>
                <c:pt idx="252">
                  <c:v>6.1508084343725535</c:v>
                </c:pt>
                <c:pt idx="253">
                  <c:v>6.7495332797192304</c:v>
                </c:pt>
                <c:pt idx="254">
                  <c:v>7.4565118512048638</c:v>
                </c:pt>
                <c:pt idx="255">
                  <c:v>8.2402150819216828</c:v>
                </c:pt>
                <c:pt idx="256">
                  <c:v>9.0944345862333709</c:v>
                </c:pt>
                <c:pt idx="257">
                  <c:v>10.020461661271</c:v>
                </c:pt>
                <c:pt idx="258">
                  <c:v>10.987140543840766</c:v>
                </c:pt>
                <c:pt idx="259">
                  <c:v>11.998099632610604</c:v>
                </c:pt>
                <c:pt idx="260">
                  <c:v>13.049235839100675</c:v>
                </c:pt>
                <c:pt idx="261">
                  <c:v>14.126857141600794</c:v>
                </c:pt>
                <c:pt idx="262">
                  <c:v>15.250257684174247</c:v>
                </c:pt>
                <c:pt idx="263">
                  <c:v>16.403116354387649</c:v>
                </c:pt>
                <c:pt idx="264">
                  <c:v>17.592668386592489</c:v>
                </c:pt>
                <c:pt idx="265">
                  <c:v>18.788540548727109</c:v>
                </c:pt>
                <c:pt idx="266">
                  <c:v>20.032398328450135</c:v>
                </c:pt>
                <c:pt idx="267">
                  <c:v>21.296013954254075</c:v>
                </c:pt>
                <c:pt idx="268">
                  <c:v>22.609102530287441</c:v>
                </c:pt>
                <c:pt idx="269">
                  <c:v>23.951389692663401</c:v>
                </c:pt>
                <c:pt idx="270">
                  <c:v>25.296438603020487</c:v>
                </c:pt>
                <c:pt idx="271">
                  <c:v>26.66069745406805</c:v>
                </c:pt>
                <c:pt idx="272">
                  <c:v>28.030832377781273</c:v>
                </c:pt>
                <c:pt idx="273">
                  <c:v>29.342155774692831</c:v>
                </c:pt>
                <c:pt idx="274">
                  <c:v>30.631154530037175</c:v>
                </c:pt>
                <c:pt idx="275">
                  <c:v>31.890932416326944</c:v>
                </c:pt>
                <c:pt idx="276">
                  <c:v>33.079124924580896</c:v>
                </c:pt>
                <c:pt idx="277">
                  <c:v>34.249678191426334</c:v>
                </c:pt>
                <c:pt idx="278">
                  <c:v>35.319883991604478</c:v>
                </c:pt>
                <c:pt idx="279">
                  <c:v>36.374077936735212</c:v>
                </c:pt>
                <c:pt idx="280">
                  <c:v>37.356622818232985</c:v>
                </c:pt>
                <c:pt idx="281">
                  <c:v>38.237267749549197</c:v>
                </c:pt>
                <c:pt idx="282">
                  <c:v>39.09308030444749</c:v>
                </c:pt>
                <c:pt idx="283">
                  <c:v>39.854003030640179</c:v>
                </c:pt>
                <c:pt idx="284">
                  <c:v>40.596587538449008</c:v>
                </c:pt>
                <c:pt idx="285">
                  <c:v>41.225886362100304</c:v>
                </c:pt>
                <c:pt idx="286">
                  <c:v>41.872254805199859</c:v>
                </c:pt>
                <c:pt idx="287">
                  <c:v>42.390442752515327</c:v>
                </c:pt>
                <c:pt idx="288">
                  <c:v>42.894304844574968</c:v>
                </c:pt>
                <c:pt idx="289">
                  <c:v>43.288928762336731</c:v>
                </c:pt>
                <c:pt idx="290">
                  <c:v>43.713563876529989</c:v>
                </c:pt>
                <c:pt idx="291">
                  <c:v>44.054947624946827</c:v>
                </c:pt>
                <c:pt idx="292">
                  <c:v>44.394793761560443</c:v>
                </c:pt>
                <c:pt idx="293">
                  <c:v>44.688377847031909</c:v>
                </c:pt>
                <c:pt idx="294">
                  <c:v>44.936166072803736</c:v>
                </c:pt>
                <c:pt idx="295">
                  <c:v>45.169093885321715</c:v>
                </c:pt>
                <c:pt idx="296">
                  <c:v>45.377224947653914</c:v>
                </c:pt>
                <c:pt idx="297">
                  <c:v>45.534600016248419</c:v>
                </c:pt>
                <c:pt idx="298">
                  <c:v>45.679216633013056</c:v>
                </c:pt>
                <c:pt idx="299">
                  <c:v>45.837184285507348</c:v>
                </c:pt>
                <c:pt idx="300">
                  <c:v>45.933633725351342</c:v>
                </c:pt>
                <c:pt idx="301">
                  <c:v>46.062998924403459</c:v>
                </c:pt>
                <c:pt idx="302">
                  <c:v>46.153609450262508</c:v>
                </c:pt>
                <c:pt idx="303">
                  <c:v>46.239666456230843</c:v>
                </c:pt>
                <c:pt idx="304">
                  <c:v>46.305075011211031</c:v>
                </c:pt>
                <c:pt idx="305">
                  <c:v>46.355362294107465</c:v>
                </c:pt>
                <c:pt idx="306">
                  <c:v>46.414518684932048</c:v>
                </c:pt>
                <c:pt idx="307">
                  <c:v>46.500812452985812</c:v>
                </c:pt>
                <c:pt idx="308">
                  <c:v>46.547566598419159</c:v>
                </c:pt>
                <c:pt idx="309">
                  <c:v>46.612576311532301</c:v>
                </c:pt>
                <c:pt idx="310">
                  <c:v>46.716957735776887</c:v>
                </c:pt>
                <c:pt idx="311">
                  <c:v>46.776913246630357</c:v>
                </c:pt>
                <c:pt idx="312">
                  <c:v>46.84301652147704</c:v>
                </c:pt>
                <c:pt idx="313">
                  <c:v>46.919053594846829</c:v>
                </c:pt>
                <c:pt idx="314">
                  <c:v>46.975662374072861</c:v>
                </c:pt>
                <c:pt idx="315">
                  <c:v>47.064427655117271</c:v>
                </c:pt>
                <c:pt idx="316">
                  <c:v>47.110433624612931</c:v>
                </c:pt>
                <c:pt idx="317">
                  <c:v>47.196895276248476</c:v>
                </c:pt>
                <c:pt idx="318">
                  <c:v>47.227092056764867</c:v>
                </c:pt>
                <c:pt idx="319">
                  <c:v>47.269198504667266</c:v>
                </c:pt>
                <c:pt idx="320">
                  <c:v>47.325925318499138</c:v>
                </c:pt>
                <c:pt idx="321">
                  <c:v>47.322064953695339</c:v>
                </c:pt>
                <c:pt idx="322">
                  <c:v>47.348129846194297</c:v>
                </c:pt>
                <c:pt idx="323">
                  <c:v>47.424688091691898</c:v>
                </c:pt>
                <c:pt idx="324">
                  <c:v>47.446365007735146</c:v>
                </c:pt>
                <c:pt idx="325">
                  <c:v>47.478357123870914</c:v>
                </c:pt>
                <c:pt idx="326">
                  <c:v>47.506012722860909</c:v>
                </c:pt>
                <c:pt idx="327">
                  <c:v>47.513229054413792</c:v>
                </c:pt>
                <c:pt idx="328">
                  <c:v>47.560986268974837</c:v>
                </c:pt>
                <c:pt idx="329">
                  <c:v>47.602657462504979</c:v>
                </c:pt>
                <c:pt idx="330">
                  <c:v>47.638194416554633</c:v>
                </c:pt>
                <c:pt idx="331">
                  <c:v>47.687827949573787</c:v>
                </c:pt>
                <c:pt idx="332">
                  <c:v>47.693478209942022</c:v>
                </c:pt>
                <c:pt idx="333">
                  <c:v>47.771604255058236</c:v>
                </c:pt>
                <c:pt idx="334">
                  <c:v>47.748972639696056</c:v>
                </c:pt>
                <c:pt idx="335">
                  <c:v>47.787999961963372</c:v>
                </c:pt>
                <c:pt idx="336">
                  <c:v>47.791538493202346</c:v>
                </c:pt>
                <c:pt idx="337">
                  <c:v>47.834474002450179</c:v>
                </c:pt>
                <c:pt idx="338">
                  <c:v>47.83623771014804</c:v>
                </c:pt>
                <c:pt idx="339">
                  <c:v>47.914986370994569</c:v>
                </c:pt>
                <c:pt idx="340">
                  <c:v>47.965812659660195</c:v>
                </c:pt>
                <c:pt idx="341">
                  <c:v>47.977214831896468</c:v>
                </c:pt>
                <c:pt idx="342">
                  <c:v>48.023866055837239</c:v>
                </c:pt>
                <c:pt idx="343">
                  <c:v>48.02716497111372</c:v>
                </c:pt>
                <c:pt idx="344">
                  <c:v>48.075416558605085</c:v>
                </c:pt>
                <c:pt idx="345">
                  <c:v>48.124803263524626</c:v>
                </c:pt>
                <c:pt idx="346">
                  <c:v>48.221259360583211</c:v>
                </c:pt>
                <c:pt idx="347">
                  <c:v>48.227034414734938</c:v>
                </c:pt>
                <c:pt idx="348">
                  <c:v>48.314095041694344</c:v>
                </c:pt>
                <c:pt idx="349">
                  <c:v>48.324308308228922</c:v>
                </c:pt>
                <c:pt idx="350">
                  <c:v>48.349231322888713</c:v>
                </c:pt>
                <c:pt idx="351">
                  <c:v>48.305966496533046</c:v>
                </c:pt>
                <c:pt idx="352">
                  <c:v>48.289044695671066</c:v>
                </c:pt>
                <c:pt idx="353">
                  <c:v>48.303598345627712</c:v>
                </c:pt>
                <c:pt idx="354">
                  <c:v>48.308425999951368</c:v>
                </c:pt>
                <c:pt idx="355">
                  <c:v>48.358143307704793</c:v>
                </c:pt>
                <c:pt idx="356">
                  <c:v>48.356279640933096</c:v>
                </c:pt>
                <c:pt idx="357">
                  <c:v>48.348204161734735</c:v>
                </c:pt>
                <c:pt idx="358">
                  <c:v>48.328279586516125</c:v>
                </c:pt>
                <c:pt idx="359">
                  <c:v>48.333782322458262</c:v>
                </c:pt>
                <c:pt idx="360">
                  <c:v>48.356357911499309</c:v>
                </c:pt>
                <c:pt idx="361">
                  <c:v>48.377969022672488</c:v>
                </c:pt>
                <c:pt idx="362">
                  <c:v>48.391330295363005</c:v>
                </c:pt>
                <c:pt idx="363">
                  <c:v>48.455917675050529</c:v>
                </c:pt>
                <c:pt idx="364">
                  <c:v>48.467268664290387</c:v>
                </c:pt>
                <c:pt idx="365">
                  <c:v>48.506252677578459</c:v>
                </c:pt>
                <c:pt idx="366">
                  <c:v>48.543626243678773</c:v>
                </c:pt>
                <c:pt idx="367">
                  <c:v>48.555081878934828</c:v>
                </c:pt>
                <c:pt idx="368">
                  <c:v>48.561200509659514</c:v>
                </c:pt>
                <c:pt idx="369">
                  <c:v>48.595299849601147</c:v>
                </c:pt>
                <c:pt idx="370">
                  <c:v>48.560079702681215</c:v>
                </c:pt>
                <c:pt idx="371">
                  <c:v>48.633750229099768</c:v>
                </c:pt>
                <c:pt idx="372">
                  <c:v>48.666010449027503</c:v>
                </c:pt>
                <c:pt idx="373">
                  <c:v>48.708463518581013</c:v>
                </c:pt>
                <c:pt idx="374">
                  <c:v>48.731418522786676</c:v>
                </c:pt>
                <c:pt idx="375">
                  <c:v>48.709285049653879</c:v>
                </c:pt>
                <c:pt idx="376">
                  <c:v>48.70596302600228</c:v>
                </c:pt>
                <c:pt idx="377">
                  <c:v>48.718204371331531</c:v>
                </c:pt>
                <c:pt idx="378">
                  <c:v>48.73746013562257</c:v>
                </c:pt>
                <c:pt idx="379">
                  <c:v>48.774778681881699</c:v>
                </c:pt>
                <c:pt idx="380">
                  <c:v>48.815911714722937</c:v>
                </c:pt>
                <c:pt idx="381">
                  <c:v>48.783245625510105</c:v>
                </c:pt>
                <c:pt idx="382">
                  <c:v>48.855899932424087</c:v>
                </c:pt>
                <c:pt idx="383">
                  <c:v>48.822231314560106</c:v>
                </c:pt>
                <c:pt idx="384">
                  <c:v>48.859021414330563</c:v>
                </c:pt>
                <c:pt idx="385">
                  <c:v>48.858861314300178</c:v>
                </c:pt>
                <c:pt idx="386">
                  <c:v>48.763925628818974</c:v>
                </c:pt>
                <c:pt idx="387">
                  <c:v>48.816766295873045</c:v>
                </c:pt>
                <c:pt idx="388">
                  <c:v>48.861648293612028</c:v>
                </c:pt>
                <c:pt idx="389">
                  <c:v>48.799849186017255</c:v>
                </c:pt>
                <c:pt idx="390">
                  <c:v>48.833221208726044</c:v>
                </c:pt>
                <c:pt idx="391">
                  <c:v>48.826900369164193</c:v>
                </c:pt>
                <c:pt idx="392">
                  <c:v>48.81700725973203</c:v>
                </c:pt>
                <c:pt idx="393">
                  <c:v>48.736796118382642</c:v>
                </c:pt>
                <c:pt idx="394">
                  <c:v>48.73629998527057</c:v>
                </c:pt>
                <c:pt idx="395">
                  <c:v>48.677782048909961</c:v>
                </c:pt>
                <c:pt idx="396">
                  <c:v>48.636017571303995</c:v>
                </c:pt>
                <c:pt idx="397">
                  <c:v>48.6024937497859</c:v>
                </c:pt>
                <c:pt idx="398">
                  <c:v>48.624502111941062</c:v>
                </c:pt>
                <c:pt idx="399">
                  <c:v>48.527381072759255</c:v>
                </c:pt>
                <c:pt idx="400">
                  <c:v>48.494924695668345</c:v>
                </c:pt>
                <c:pt idx="401">
                  <c:v>48.486191892732684</c:v>
                </c:pt>
                <c:pt idx="402">
                  <c:v>48.433258736627323</c:v>
                </c:pt>
                <c:pt idx="403">
                  <c:v>48.395996335055479</c:v>
                </c:pt>
                <c:pt idx="404">
                  <c:v>48.33171856259888</c:v>
                </c:pt>
                <c:pt idx="405">
                  <c:v>48.320788947356327</c:v>
                </c:pt>
                <c:pt idx="406">
                  <c:v>48.30747919495591</c:v>
                </c:pt>
                <c:pt idx="407">
                  <c:v>48.258408454066554</c:v>
                </c:pt>
                <c:pt idx="408">
                  <c:v>48.238260067747959</c:v>
                </c:pt>
                <c:pt idx="409">
                  <c:v>48.187401027426894</c:v>
                </c:pt>
                <c:pt idx="410">
                  <c:v>48.129463279548212</c:v>
                </c:pt>
                <c:pt idx="411">
                  <c:v>48.003387621202883</c:v>
                </c:pt>
                <c:pt idx="412">
                  <c:v>48.021740980354501</c:v>
                </c:pt>
                <c:pt idx="413">
                  <c:v>47.927435945816384</c:v>
                </c:pt>
                <c:pt idx="414">
                  <c:v>47.791840881477128</c:v>
                </c:pt>
                <c:pt idx="415">
                  <c:v>47.819396932830756</c:v>
                </c:pt>
                <c:pt idx="416">
                  <c:v>47.663256805056328</c:v>
                </c:pt>
                <c:pt idx="417">
                  <c:v>47.614000101489303</c:v>
                </c:pt>
                <c:pt idx="418">
                  <c:v>47.535349226061939</c:v>
                </c:pt>
                <c:pt idx="419">
                  <c:v>47.442804776553729</c:v>
                </c:pt>
                <c:pt idx="420">
                  <c:v>47.273529403603852</c:v>
                </c:pt>
                <c:pt idx="421">
                  <c:v>47.32755669305071</c:v>
                </c:pt>
                <c:pt idx="422">
                  <c:v>47.023675894118213</c:v>
                </c:pt>
                <c:pt idx="423">
                  <c:v>46.944415451924073</c:v>
                </c:pt>
                <c:pt idx="424">
                  <c:v>46.860969431225563</c:v>
                </c:pt>
                <c:pt idx="425">
                  <c:v>46.836396768531408</c:v>
                </c:pt>
                <c:pt idx="426">
                  <c:v>46.756697615161805</c:v>
                </c:pt>
                <c:pt idx="427">
                  <c:v>46.634873910738889</c:v>
                </c:pt>
                <c:pt idx="428">
                  <c:v>46.602842440940037</c:v>
                </c:pt>
                <c:pt idx="429">
                  <c:v>46.6319643532767</c:v>
                </c:pt>
                <c:pt idx="430">
                  <c:v>46.468521841142277</c:v>
                </c:pt>
                <c:pt idx="431">
                  <c:v>46.392073763960802</c:v>
                </c:pt>
                <c:pt idx="432">
                  <c:v>46.221567141929839</c:v>
                </c:pt>
                <c:pt idx="433">
                  <c:v>46.509241307100204</c:v>
                </c:pt>
                <c:pt idx="434">
                  <c:v>46.448171942815016</c:v>
                </c:pt>
                <c:pt idx="435">
                  <c:v>46.383124740995783</c:v>
                </c:pt>
                <c:pt idx="436">
                  <c:v>46.598744021002091</c:v>
                </c:pt>
                <c:pt idx="437">
                  <c:v>46.411431384262627</c:v>
                </c:pt>
                <c:pt idx="438">
                  <c:v>46.350941745110745</c:v>
                </c:pt>
                <c:pt idx="439">
                  <c:v>46.394290475117529</c:v>
                </c:pt>
                <c:pt idx="440">
                  <c:v>46.148097070617091</c:v>
                </c:pt>
                <c:pt idx="441">
                  <c:v>46.206912078355167</c:v>
                </c:pt>
                <c:pt idx="442">
                  <c:v>46.112136896905021</c:v>
                </c:pt>
                <c:pt idx="443">
                  <c:v>46.046363598437935</c:v>
                </c:pt>
                <c:pt idx="444">
                  <c:v>46.428958521423489</c:v>
                </c:pt>
                <c:pt idx="445">
                  <c:v>46.719177007077931</c:v>
                </c:pt>
                <c:pt idx="446">
                  <c:v>46.678119931663623</c:v>
                </c:pt>
                <c:pt idx="447">
                  <c:v>46.801304970792188</c:v>
                </c:pt>
                <c:pt idx="448">
                  <c:v>46.869340474432249</c:v>
                </c:pt>
                <c:pt idx="449">
                  <c:v>46.464616997305804</c:v>
                </c:pt>
                <c:pt idx="450">
                  <c:v>46.699506278986362</c:v>
                </c:pt>
                <c:pt idx="451">
                  <c:v>46.994402907347855</c:v>
                </c:pt>
                <c:pt idx="452">
                  <c:v>46.952725227518485</c:v>
                </c:pt>
                <c:pt idx="453">
                  <c:v>47.2540040428105</c:v>
                </c:pt>
                <c:pt idx="454">
                  <c:v>47.220794434358119</c:v>
                </c:pt>
                <c:pt idx="455">
                  <c:v>46.829174407807002</c:v>
                </c:pt>
                <c:pt idx="456">
                  <c:v>47.114066102247996</c:v>
                </c:pt>
                <c:pt idx="457">
                  <c:v>46.63171645120881</c:v>
                </c:pt>
                <c:pt idx="458">
                  <c:v>46.491528090921818</c:v>
                </c:pt>
                <c:pt idx="459">
                  <c:v>46.646439105643118</c:v>
                </c:pt>
                <c:pt idx="460">
                  <c:v>46.94625812460481</c:v>
                </c:pt>
                <c:pt idx="461">
                  <c:v>46.836707116604586</c:v>
                </c:pt>
                <c:pt idx="462">
                  <c:v>47.047091467628306</c:v>
                </c:pt>
                <c:pt idx="463">
                  <c:v>47.675126100131422</c:v>
                </c:pt>
                <c:pt idx="464">
                  <c:v>48.280418919347603</c:v>
                </c:pt>
                <c:pt idx="465">
                  <c:v>48.641952259314444</c:v>
                </c:pt>
                <c:pt idx="466">
                  <c:v>48.745050098730211</c:v>
                </c:pt>
                <c:pt idx="467">
                  <c:v>48.440983511761544</c:v>
                </c:pt>
                <c:pt idx="468">
                  <c:v>47.553644363283702</c:v>
                </c:pt>
                <c:pt idx="469">
                  <c:v>45.789019222728058</c:v>
                </c:pt>
                <c:pt idx="470">
                  <c:v>43.99473131320282</c:v>
                </c:pt>
                <c:pt idx="471">
                  <c:v>42.598762374025263</c:v>
                </c:pt>
                <c:pt idx="472">
                  <c:v>41.669817760403973</c:v>
                </c:pt>
                <c:pt idx="473">
                  <c:v>41.316092899448371</c:v>
                </c:pt>
                <c:pt idx="474">
                  <c:v>41.417569240490408</c:v>
                </c:pt>
                <c:pt idx="475">
                  <c:v>41.714118711450439</c:v>
                </c:pt>
                <c:pt idx="476">
                  <c:v>42.101046332868556</c:v>
                </c:pt>
                <c:pt idx="477">
                  <c:v>42.357205375650658</c:v>
                </c:pt>
                <c:pt idx="478">
                  <c:v>42.248074236576272</c:v>
                </c:pt>
                <c:pt idx="479">
                  <c:v>41.834863707631044</c:v>
                </c:pt>
                <c:pt idx="480">
                  <c:v>40.943208719006648</c:v>
                </c:pt>
                <c:pt idx="481">
                  <c:v>39.5554293031323</c:v>
                </c:pt>
                <c:pt idx="482">
                  <c:v>37.569747532641003</c:v>
                </c:pt>
                <c:pt idx="483">
                  <c:v>35.464495349541039</c:v>
                </c:pt>
                <c:pt idx="484">
                  <c:v>33.059023514384258</c:v>
                </c:pt>
                <c:pt idx="485">
                  <c:v>29.630336798831568</c:v>
                </c:pt>
                <c:pt idx="486">
                  <c:v>24.8781244239199</c:v>
                </c:pt>
                <c:pt idx="487">
                  <c:v>19.946034621306147</c:v>
                </c:pt>
                <c:pt idx="488">
                  <c:v>16.555451375044075</c:v>
                </c:pt>
                <c:pt idx="489">
                  <c:v>14.796977701186698</c:v>
                </c:pt>
                <c:pt idx="490">
                  <c:v>14.075014176834447</c:v>
                </c:pt>
                <c:pt idx="491">
                  <c:v>13.87693157859683</c:v>
                </c:pt>
                <c:pt idx="492">
                  <c:v>14.291965051977487</c:v>
                </c:pt>
                <c:pt idx="493">
                  <c:v>15.10772267443466</c:v>
                </c:pt>
                <c:pt idx="494">
                  <c:v>16.081513387107819</c:v>
                </c:pt>
                <c:pt idx="495">
                  <c:v>17.193311001677788</c:v>
                </c:pt>
                <c:pt idx="496">
                  <c:v>18.401954678088334</c:v>
                </c:pt>
                <c:pt idx="497">
                  <c:v>19.671497174212231</c:v>
                </c:pt>
                <c:pt idx="498">
                  <c:v>21.008391128533951</c:v>
                </c:pt>
                <c:pt idx="499">
                  <c:v>22.289397081799805</c:v>
                </c:pt>
                <c:pt idx="500">
                  <c:v>23.671739887443206</c:v>
                </c:pt>
                <c:pt idx="501">
                  <c:v>24.70336762818069</c:v>
                </c:pt>
                <c:pt idx="502">
                  <c:v>25.482465614948897</c:v>
                </c:pt>
                <c:pt idx="503">
                  <c:v>26.007308514320119</c:v>
                </c:pt>
                <c:pt idx="504">
                  <c:v>26.388722119850371</c:v>
                </c:pt>
                <c:pt idx="505">
                  <c:v>26.677959379294752</c:v>
                </c:pt>
                <c:pt idx="506">
                  <c:v>26.745952051792184</c:v>
                </c:pt>
                <c:pt idx="507">
                  <c:v>26.578978730126124</c:v>
                </c:pt>
                <c:pt idx="508">
                  <c:v>26.308731484737674</c:v>
                </c:pt>
                <c:pt idx="509">
                  <c:v>25.930806230345116</c:v>
                </c:pt>
                <c:pt idx="510">
                  <c:v>25.539628535125978</c:v>
                </c:pt>
                <c:pt idx="511">
                  <c:v>25.115585539941222</c:v>
                </c:pt>
                <c:pt idx="512">
                  <c:v>24.639201666731278</c:v>
                </c:pt>
                <c:pt idx="513">
                  <c:v>24.097777785903084</c:v>
                </c:pt>
                <c:pt idx="514">
                  <c:v>23.712523431776159</c:v>
                </c:pt>
                <c:pt idx="515">
                  <c:v>23.437915003989957</c:v>
                </c:pt>
                <c:pt idx="516">
                  <c:v>23.343953284663865</c:v>
                </c:pt>
                <c:pt idx="517">
                  <c:v>23.065100255186721</c:v>
                </c:pt>
                <c:pt idx="518">
                  <c:v>22.035218654295484</c:v>
                </c:pt>
                <c:pt idx="519">
                  <c:v>21.853130053919759</c:v>
                </c:pt>
                <c:pt idx="520">
                  <c:v>21.377923142948266</c:v>
                </c:pt>
                <c:pt idx="521">
                  <c:v>20.332048029290728</c:v>
                </c:pt>
                <c:pt idx="522">
                  <c:v>18.797194215721479</c:v>
                </c:pt>
                <c:pt idx="523">
                  <c:v>15.762416565305845</c:v>
                </c:pt>
                <c:pt idx="524">
                  <c:v>13.481547824074704</c:v>
                </c:pt>
                <c:pt idx="525">
                  <c:v>12.061082954807233</c:v>
                </c:pt>
                <c:pt idx="526">
                  <c:v>11.135115132095148</c:v>
                </c:pt>
                <c:pt idx="527">
                  <c:v>10.813961880236935</c:v>
                </c:pt>
                <c:pt idx="528">
                  <c:v>10.728964325763901</c:v>
                </c:pt>
                <c:pt idx="529">
                  <c:v>10.721196128708446</c:v>
                </c:pt>
                <c:pt idx="530">
                  <c:v>10.895754614164936</c:v>
                </c:pt>
                <c:pt idx="531">
                  <c:v>11.195255372232685</c:v>
                </c:pt>
                <c:pt idx="532">
                  <c:v>11.45950428988551</c:v>
                </c:pt>
                <c:pt idx="533">
                  <c:v>11.890297061739366</c:v>
                </c:pt>
                <c:pt idx="534">
                  <c:v>12.310941097422649</c:v>
                </c:pt>
                <c:pt idx="535">
                  <c:v>12.719220681491086</c:v>
                </c:pt>
                <c:pt idx="536">
                  <c:v>12.929224222109562</c:v>
                </c:pt>
                <c:pt idx="537">
                  <c:v>13.334448338169022</c:v>
                </c:pt>
                <c:pt idx="538">
                  <c:v>13.623918906133961</c:v>
                </c:pt>
                <c:pt idx="539">
                  <c:v>13.99507294911075</c:v>
                </c:pt>
                <c:pt idx="540">
                  <c:v>14.255427044359221</c:v>
                </c:pt>
                <c:pt idx="541">
                  <c:v>14.599646646010006</c:v>
                </c:pt>
                <c:pt idx="542">
                  <c:v>14.779241498637623</c:v>
                </c:pt>
                <c:pt idx="543">
                  <c:v>15.078157167367133</c:v>
                </c:pt>
                <c:pt idx="544">
                  <c:v>15.132822503699558</c:v>
                </c:pt>
                <c:pt idx="545">
                  <c:v>15.33821081810075</c:v>
                </c:pt>
                <c:pt idx="546">
                  <c:v>15.33614260523732</c:v>
                </c:pt>
                <c:pt idx="547">
                  <c:v>15.322641525513662</c:v>
                </c:pt>
                <c:pt idx="548">
                  <c:v>15.490186376611486</c:v>
                </c:pt>
                <c:pt idx="549">
                  <c:v>15.672875003332321</c:v>
                </c:pt>
                <c:pt idx="550">
                  <c:v>15.487373610287884</c:v>
                </c:pt>
                <c:pt idx="551">
                  <c:v>15.126520994885079</c:v>
                </c:pt>
                <c:pt idx="552">
                  <c:v>14.476156476443453</c:v>
                </c:pt>
                <c:pt idx="553">
                  <c:v>14.16038538108946</c:v>
                </c:pt>
                <c:pt idx="554">
                  <c:v>13.668124519426284</c:v>
                </c:pt>
                <c:pt idx="555">
                  <c:v>13.428609123629821</c:v>
                </c:pt>
                <c:pt idx="556">
                  <c:v>13.08373339414433</c:v>
                </c:pt>
                <c:pt idx="557">
                  <c:v>12.939293389802296</c:v>
                </c:pt>
                <c:pt idx="558">
                  <c:v>12.558292231075196</c:v>
                </c:pt>
                <c:pt idx="559">
                  <c:v>12.514717443560619</c:v>
                </c:pt>
                <c:pt idx="560">
                  <c:v>12.273783684379392</c:v>
                </c:pt>
                <c:pt idx="561">
                  <c:v>12.111365997802077</c:v>
                </c:pt>
                <c:pt idx="562">
                  <c:v>11.932134118298137</c:v>
                </c:pt>
                <c:pt idx="563">
                  <c:v>11.907822046104924</c:v>
                </c:pt>
                <c:pt idx="564">
                  <c:v>11.689284206439815</c:v>
                </c:pt>
                <c:pt idx="565">
                  <c:v>11.649838728158764</c:v>
                </c:pt>
                <c:pt idx="566">
                  <c:v>11.178310574445966</c:v>
                </c:pt>
                <c:pt idx="567">
                  <c:v>11.199757839786283</c:v>
                </c:pt>
                <c:pt idx="568">
                  <c:v>10.917327441483089</c:v>
                </c:pt>
                <c:pt idx="569">
                  <c:v>11.066936298255628</c:v>
                </c:pt>
                <c:pt idx="570">
                  <c:v>10.900652694792193</c:v>
                </c:pt>
                <c:pt idx="571">
                  <c:v>10.787746199806676</c:v>
                </c:pt>
                <c:pt idx="572">
                  <c:v>10.849826659849642</c:v>
                </c:pt>
                <c:pt idx="573">
                  <c:v>10.924706397363671</c:v>
                </c:pt>
                <c:pt idx="574">
                  <c:v>10.987941900623763</c:v>
                </c:pt>
                <c:pt idx="575">
                  <c:v>11.215933539356627</c:v>
                </c:pt>
                <c:pt idx="576">
                  <c:v>11.865292803834937</c:v>
                </c:pt>
                <c:pt idx="577">
                  <c:v>12.039680779005664</c:v>
                </c:pt>
                <c:pt idx="578">
                  <c:v>13.356347927943816</c:v>
                </c:pt>
                <c:pt idx="579">
                  <c:v>14.02226677658277</c:v>
                </c:pt>
                <c:pt idx="580">
                  <c:v>14.548845855637254</c:v>
                </c:pt>
                <c:pt idx="581">
                  <c:v>16.704256283766043</c:v>
                </c:pt>
              </c:numCache>
            </c:numRef>
          </c:yVal>
          <c:smooth val="1"/>
        </c:ser>
        <c:dLbls>
          <c:showLegendKey val="0"/>
          <c:showVal val="0"/>
          <c:showCatName val="0"/>
          <c:showSerName val="0"/>
          <c:showPercent val="0"/>
          <c:showBubbleSize val="0"/>
        </c:dLbls>
        <c:axId val="92594560"/>
        <c:axId val="92596480"/>
      </c:scatterChart>
      <c:valAx>
        <c:axId val="92594560"/>
        <c:scaling>
          <c:orientation val="minMax"/>
          <c:max val="2500"/>
          <c:min val="400"/>
        </c:scaling>
        <c:delete val="0"/>
        <c:axPos val="b"/>
        <c:title>
          <c:tx>
            <c:rich>
              <a:bodyPr/>
              <a:lstStyle/>
              <a:p>
                <a:pPr>
                  <a:defRPr/>
                </a:pPr>
                <a:r>
                  <a:rPr lang="en-US"/>
                  <a:t>Wavelength (nm)</a:t>
                </a:r>
              </a:p>
            </c:rich>
          </c:tx>
          <c:layout/>
          <c:overlay val="0"/>
        </c:title>
        <c:numFmt formatCode="General" sourceLinked="1"/>
        <c:majorTickMark val="out"/>
        <c:minorTickMark val="none"/>
        <c:tickLblPos val="nextTo"/>
        <c:crossAx val="92596480"/>
        <c:crosses val="autoZero"/>
        <c:crossBetween val="midCat"/>
      </c:valAx>
      <c:valAx>
        <c:axId val="92596480"/>
        <c:scaling>
          <c:orientation val="minMax"/>
          <c:min val="0"/>
        </c:scaling>
        <c:delete val="0"/>
        <c:axPos val="l"/>
        <c:majorGridlines/>
        <c:title>
          <c:tx>
            <c:rich>
              <a:bodyPr rot="-5400000" vert="horz"/>
              <a:lstStyle/>
              <a:p>
                <a:pPr>
                  <a:defRPr/>
                </a:pPr>
                <a:r>
                  <a:rPr lang="en-US"/>
                  <a:t>Reflectance (%)</a:t>
                </a:r>
              </a:p>
            </c:rich>
          </c:tx>
          <c:layout/>
          <c:overlay val="0"/>
        </c:title>
        <c:numFmt formatCode="General" sourceLinked="1"/>
        <c:majorTickMark val="out"/>
        <c:minorTickMark val="none"/>
        <c:tickLblPos val="nextTo"/>
        <c:spPr>
          <a:ln>
            <a:solidFill>
              <a:schemeClr val="tx1"/>
            </a:solidFill>
          </a:ln>
        </c:spPr>
        <c:crossAx val="92594560"/>
        <c:crosses val="autoZero"/>
        <c:crossBetween val="midCat"/>
      </c:valAx>
    </c:plotArea>
    <c:legend>
      <c:legendPos val="r"/>
      <c:layout>
        <c:manualLayout>
          <c:xMode val="edge"/>
          <c:yMode val="edge"/>
          <c:x val="0.76118092552715089"/>
          <c:y val="0.23500035885693651"/>
          <c:w val="0.16216259360672283"/>
          <c:h val="0.20962523759802013"/>
        </c:manualLayout>
      </c:layout>
      <c:overlay val="0"/>
      <c:spPr>
        <a:solidFill>
          <a:schemeClr val="bg1">
            <a:lumMod val="95000"/>
          </a:schemeClr>
        </a:solidFill>
      </c:spPr>
    </c:legend>
    <c:plotVisOnly val="1"/>
    <c:dispBlanksAs val="gap"/>
    <c:showDLblsOverMax val="0"/>
  </c:chart>
  <c:spPr>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a:latin typeface="Times New Roman" pitchFamily="18" charset="0"/>
                <a:cs typeface="Times New Roman" pitchFamily="18" charset="0"/>
              </a:rPr>
              <a:t>Figure 4.4: Needle Health Against NH Ozone, 1991-2010 </a:t>
            </a:r>
          </a:p>
        </c:rich>
      </c:tx>
      <c:layout/>
      <c:overlay val="0"/>
    </c:title>
    <c:autoTitleDeleted val="0"/>
    <c:plotArea>
      <c:layout>
        <c:manualLayout>
          <c:layoutTarget val="inner"/>
          <c:xMode val="edge"/>
          <c:yMode val="edge"/>
          <c:x val="0.10987389715674173"/>
          <c:y val="0.10649851939975463"/>
          <c:w val="0.78470808937344372"/>
          <c:h val="0.75273419982729417"/>
        </c:manualLayout>
      </c:layout>
      <c:scatterChart>
        <c:scatterStyle val="smoothMarker"/>
        <c:varyColors val="0"/>
        <c:ser>
          <c:idx val="1"/>
          <c:order val="1"/>
          <c:tx>
            <c:v>REIP</c:v>
          </c:tx>
          <c:spPr>
            <a:ln w="34925">
              <a:solidFill>
                <a:schemeClr val="tx1"/>
              </a:solidFill>
            </a:ln>
          </c:spPr>
          <c:marker>
            <c:spPr>
              <a:solidFill>
                <a:schemeClr val="bg1"/>
              </a:solidFill>
              <a:ln>
                <a:solidFill>
                  <a:schemeClr val="tx1"/>
                </a:solidFill>
              </a:ln>
            </c:spPr>
          </c:marker>
          <c:dLbls>
            <c:dLbl>
              <c:idx val="1"/>
              <c:layout>
                <c:manualLayout>
                  <c:x val="-6.8376068376068383E-2"/>
                  <c:y val="-4.4091710758377423E-2"/>
                </c:manualLayout>
              </c:layout>
              <c:showLegendKey val="0"/>
              <c:showVal val="0"/>
              <c:showCatName val="1"/>
              <c:showSerName val="0"/>
              <c:showPercent val="0"/>
              <c:showBubbleSize val="0"/>
            </c:dLbl>
            <c:dLbl>
              <c:idx val="2"/>
              <c:layout>
                <c:manualLayout>
                  <c:x val="-3.6324786324786328E-2"/>
                  <c:y val="4.1152263374485597E-2"/>
                </c:manualLayout>
              </c:layout>
              <c:showLegendKey val="0"/>
              <c:showVal val="0"/>
              <c:showCatName val="1"/>
              <c:showSerName val="0"/>
              <c:showPercent val="0"/>
              <c:showBubbleSize val="0"/>
            </c:dLbl>
            <c:dLbl>
              <c:idx val="3"/>
              <c:layout>
                <c:manualLayout>
                  <c:x val="-1.7094017094017096E-2"/>
                  <c:y val="4.1152263374485597E-2"/>
                </c:manualLayout>
              </c:layout>
              <c:showLegendKey val="0"/>
              <c:showVal val="0"/>
              <c:showCatName val="1"/>
              <c:showSerName val="0"/>
              <c:showPercent val="0"/>
              <c:showBubbleSize val="0"/>
            </c:dLbl>
            <c:dLbl>
              <c:idx val="4"/>
              <c:layout>
                <c:manualLayout>
                  <c:x val="-5.3418803418803416E-2"/>
                  <c:y val="-5.584950029394474E-2"/>
                </c:manualLayout>
              </c:layout>
              <c:showLegendKey val="0"/>
              <c:showVal val="0"/>
              <c:showCatName val="1"/>
              <c:showSerName val="0"/>
              <c:showPercent val="0"/>
              <c:showBubbleSize val="0"/>
            </c:dLbl>
            <c:dLbl>
              <c:idx val="5"/>
              <c:layout>
                <c:manualLayout>
                  <c:x val="-1.7094017094017096E-2"/>
                  <c:y val="3.8212815990593771E-2"/>
                </c:manualLayout>
              </c:layout>
              <c:showLegendKey val="0"/>
              <c:showVal val="0"/>
              <c:showCatName val="1"/>
              <c:showSerName val="0"/>
              <c:showPercent val="0"/>
              <c:showBubbleSize val="0"/>
            </c:dLbl>
            <c:dLbl>
              <c:idx val="8"/>
              <c:delete val="1"/>
            </c:dLbl>
            <c:dLbl>
              <c:idx val="10"/>
              <c:layout>
                <c:manualLayout>
                  <c:x val="-5.3418803418803416E-2"/>
                  <c:y val="4.9970605526161081E-2"/>
                </c:manualLayout>
              </c:layout>
              <c:showLegendKey val="0"/>
              <c:showVal val="0"/>
              <c:showCatName val="1"/>
              <c:showSerName val="0"/>
              <c:showPercent val="0"/>
              <c:showBubbleSize val="0"/>
            </c:dLbl>
            <c:dLbl>
              <c:idx val="13"/>
              <c:delete val="1"/>
            </c:dLbl>
            <c:dLbl>
              <c:idx val="17"/>
              <c:layout>
                <c:manualLayout>
                  <c:x val="0"/>
                  <c:y val="1.8167700752695949E-2"/>
                </c:manualLayout>
              </c:layout>
              <c:showLegendKey val="0"/>
              <c:showVal val="0"/>
              <c:showCatName val="1"/>
              <c:showSerName val="0"/>
              <c:showPercent val="0"/>
              <c:showBubbleSize val="0"/>
            </c:dLbl>
            <c:dLbl>
              <c:idx val="18"/>
              <c:delete val="1"/>
            </c:dLbl>
            <c:txPr>
              <a:bodyPr/>
              <a:lstStyle/>
              <a:p>
                <a:pPr>
                  <a:defRPr>
                    <a:solidFill>
                      <a:schemeClr val="tx1"/>
                    </a:solidFill>
                  </a:defRPr>
                </a:pPr>
                <a:endParaRPr lang="en-US"/>
              </a:p>
            </c:txPr>
            <c:showLegendKey val="0"/>
            <c:showVal val="0"/>
            <c:showCatName val="1"/>
            <c:showSerName val="0"/>
            <c:showPercent val="0"/>
            <c:showBubbleSize val="0"/>
            <c:showLeaderLines val="0"/>
          </c:dLbls>
          <c:xVal>
            <c:numRef>
              <c:f>'OZONE-REIP-Data2011 (2)'!$B$48:$U$48</c:f>
              <c:numCache>
                <c:formatCode>General</c:formatCode>
                <c:ptCount val="2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numCache>
            </c:numRef>
          </c:xVal>
          <c:yVal>
            <c:numRef>
              <c:f>'OZONE-REIP-Data2011 (2)'!$B$50:$U$50</c:f>
              <c:numCache>
                <c:formatCode>0.0</c:formatCode>
                <c:ptCount val="20"/>
                <c:pt idx="0">
                  <c:v>707.47483333333321</c:v>
                </c:pt>
                <c:pt idx="1">
                  <c:v>711.1687499999997</c:v>
                </c:pt>
                <c:pt idx="2">
                  <c:v>710.74674825174839</c:v>
                </c:pt>
                <c:pt idx="3">
                  <c:v>711.1568627450979</c:v>
                </c:pt>
                <c:pt idx="4">
                  <c:v>712.51</c:v>
                </c:pt>
                <c:pt idx="5">
                  <c:v>711.08193430656968</c:v>
                </c:pt>
                <c:pt idx="6">
                  <c:v>712.20422794117655</c:v>
                </c:pt>
                <c:pt idx="7">
                  <c:v>717.94530201342263</c:v>
                </c:pt>
                <c:pt idx="8">
                  <c:v>723.56234042553149</c:v>
                </c:pt>
                <c:pt idx="9">
                  <c:v>723.41111731843546</c:v>
                </c:pt>
                <c:pt idx="10">
                  <c:v>721.59189189189181</c:v>
                </c:pt>
                <c:pt idx="11">
                  <c:v>721.01015037593993</c:v>
                </c:pt>
                <c:pt idx="12">
                  <c:v>722.80816326530612</c:v>
                </c:pt>
                <c:pt idx="13">
                  <c:v>724.55364238410641</c:v>
                </c:pt>
                <c:pt idx="14">
                  <c:v>724.42252252252274</c:v>
                </c:pt>
                <c:pt idx="15">
                  <c:v>723.17043279832421</c:v>
                </c:pt>
                <c:pt idx="16">
                  <c:v>724.20978260869595</c:v>
                </c:pt>
                <c:pt idx="17">
                  <c:v>723.61545056975274</c:v>
                </c:pt>
                <c:pt idx="18">
                  <c:v>723.8</c:v>
                </c:pt>
                <c:pt idx="19" formatCode="General">
                  <c:v>723.7</c:v>
                </c:pt>
              </c:numCache>
            </c:numRef>
          </c:yVal>
          <c:smooth val="1"/>
        </c:ser>
        <c:dLbls>
          <c:showLegendKey val="0"/>
          <c:showVal val="0"/>
          <c:showCatName val="0"/>
          <c:showSerName val="0"/>
          <c:showPercent val="0"/>
          <c:showBubbleSize val="0"/>
        </c:dLbls>
        <c:axId val="103426304"/>
        <c:axId val="103448960"/>
      </c:scatterChart>
      <c:scatterChart>
        <c:scatterStyle val="smoothMarker"/>
        <c:varyColors val="0"/>
        <c:ser>
          <c:idx val="0"/>
          <c:order val="0"/>
          <c:tx>
            <c:v>Ozone</c:v>
          </c:tx>
          <c:spPr>
            <a:ln w="34925">
              <a:solidFill>
                <a:schemeClr val="tx1"/>
              </a:solidFill>
              <a:prstDash val="sysDash"/>
            </a:ln>
          </c:spPr>
          <c:marker>
            <c:spPr>
              <a:solidFill>
                <a:schemeClr val="tx1"/>
              </a:solidFill>
            </c:spPr>
          </c:marker>
          <c:dLbls>
            <c:dLbl>
              <c:idx val="3"/>
              <c:layout>
                <c:manualLayout>
                  <c:x val="-1.4957264957264958E-2"/>
                  <c:y val="-2.6455026455026509E-2"/>
                </c:manualLayout>
              </c:layout>
              <c:showLegendKey val="0"/>
              <c:showVal val="0"/>
              <c:showCatName val="1"/>
              <c:showSerName val="0"/>
              <c:showPercent val="0"/>
              <c:showBubbleSize val="0"/>
            </c:dLbl>
            <c:dLbl>
              <c:idx val="4"/>
              <c:delete val="1"/>
            </c:dLbl>
            <c:dLbl>
              <c:idx val="5"/>
              <c:layout>
                <c:manualLayout>
                  <c:x val="-3.6324786324786328E-2"/>
                  <c:y val="3.2333921222810001E-2"/>
                </c:manualLayout>
              </c:layout>
              <c:showLegendKey val="0"/>
              <c:showVal val="0"/>
              <c:showCatName val="1"/>
              <c:showSerName val="0"/>
              <c:showPercent val="0"/>
              <c:showBubbleSize val="0"/>
            </c:dLbl>
            <c:dLbl>
              <c:idx val="6"/>
              <c:delete val="1"/>
            </c:dLbl>
            <c:dLbl>
              <c:idx val="7"/>
              <c:layout>
                <c:manualLayout>
                  <c:x val="-1.282051282051282E-2"/>
                  <c:y val="2.6455026455026454E-2"/>
                </c:manualLayout>
              </c:layout>
              <c:showLegendKey val="0"/>
              <c:showVal val="0"/>
              <c:showCatName val="1"/>
              <c:showSerName val="0"/>
              <c:showPercent val="0"/>
              <c:showBubbleSize val="0"/>
            </c:dLbl>
            <c:dLbl>
              <c:idx val="10"/>
              <c:layout>
                <c:manualLayout>
                  <c:x val="-8.5470085470085479E-3"/>
                  <c:y val="5.8788947677836569E-3"/>
                </c:manualLayout>
              </c:layout>
              <c:showLegendKey val="0"/>
              <c:showVal val="0"/>
              <c:showCatName val="1"/>
              <c:showSerName val="0"/>
              <c:showPercent val="0"/>
              <c:showBubbleSize val="0"/>
            </c:dLbl>
            <c:dLbl>
              <c:idx val="12"/>
              <c:layout>
                <c:manualLayout>
                  <c:x val="-1.9230769230769152E-2"/>
                  <c:y val="2.0576131687242798E-2"/>
                </c:manualLayout>
              </c:layout>
              <c:showLegendKey val="0"/>
              <c:showVal val="0"/>
              <c:showCatName val="1"/>
              <c:showSerName val="0"/>
              <c:showPercent val="0"/>
              <c:showBubbleSize val="0"/>
            </c:dLbl>
            <c:dLbl>
              <c:idx val="13"/>
              <c:layout>
                <c:manualLayout>
                  <c:x val="-2.9914529914529916E-2"/>
                  <c:y val="-4.7031158142269304E-2"/>
                </c:manualLayout>
              </c:layout>
              <c:showLegendKey val="0"/>
              <c:showVal val="0"/>
              <c:showCatName val="1"/>
              <c:showSerName val="0"/>
              <c:showPercent val="0"/>
              <c:showBubbleSize val="0"/>
            </c:dLbl>
            <c:dLbl>
              <c:idx val="14"/>
              <c:layout>
                <c:manualLayout>
                  <c:x val="-1.0683760683760606E-2"/>
                  <c:y val="-2.6455026455026454E-2"/>
                </c:manualLayout>
              </c:layout>
              <c:showLegendKey val="0"/>
              <c:showVal val="0"/>
              <c:showCatName val="1"/>
              <c:showSerName val="0"/>
              <c:showPercent val="0"/>
              <c:showBubbleSize val="0"/>
            </c:dLbl>
            <c:dLbl>
              <c:idx val="15"/>
              <c:layout>
                <c:manualLayout>
                  <c:x val="-2.3504273504273504E-2"/>
                  <c:y val="3.5273368606701938E-2"/>
                </c:manualLayout>
              </c:layout>
              <c:showLegendKey val="0"/>
              <c:showVal val="0"/>
              <c:showCatName val="1"/>
              <c:showSerName val="0"/>
              <c:showPercent val="0"/>
              <c:showBubbleSize val="0"/>
            </c:dLbl>
            <c:dLbl>
              <c:idx val="17"/>
              <c:layout>
                <c:manualLayout>
                  <c:x val="0"/>
                  <c:y val="-3.5273368606701938E-2"/>
                </c:manualLayout>
              </c:layout>
              <c:showLegendKey val="0"/>
              <c:showVal val="0"/>
              <c:showCatName val="1"/>
              <c:showSerName val="0"/>
              <c:showPercent val="0"/>
              <c:showBubbleSize val="0"/>
            </c:dLbl>
            <c:dLbl>
              <c:idx val="18"/>
              <c:layout>
                <c:manualLayout>
                  <c:x val="-1.9230769230769232E-2"/>
                  <c:y val="4.1152263374485597E-2"/>
                </c:manualLayout>
              </c:layout>
              <c:showLegendKey val="0"/>
              <c:showVal val="0"/>
              <c:showCatName val="1"/>
              <c:showSerName val="0"/>
              <c:showPercent val="0"/>
              <c:showBubbleSize val="0"/>
            </c:dLbl>
            <c:txPr>
              <a:bodyPr/>
              <a:lstStyle/>
              <a:p>
                <a:pPr>
                  <a:defRPr i="1"/>
                </a:pPr>
                <a:endParaRPr lang="en-US"/>
              </a:p>
            </c:txPr>
            <c:showLegendKey val="0"/>
            <c:showVal val="0"/>
            <c:showCatName val="1"/>
            <c:showSerName val="0"/>
            <c:showPercent val="0"/>
            <c:showBubbleSize val="0"/>
            <c:showLeaderLines val="0"/>
          </c:dLbls>
          <c:xVal>
            <c:numRef>
              <c:f>'OZONE-REIP-Data2011 (2)'!$B$48:$U$48</c:f>
              <c:numCache>
                <c:formatCode>General</c:formatCode>
                <c:ptCount val="2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numCache>
            </c:numRef>
          </c:xVal>
          <c:yVal>
            <c:numRef>
              <c:f>'OZONE-REIP-Data2011 (2)'!$B$49:$U$49</c:f>
              <c:numCache>
                <c:formatCode>0.000</c:formatCode>
                <c:ptCount val="20"/>
                <c:pt idx="0">
                  <c:v>108.66666666666667</c:v>
                </c:pt>
                <c:pt idx="1">
                  <c:v>88.571428571428555</c:v>
                </c:pt>
                <c:pt idx="2">
                  <c:v>101.28571428571429</c:v>
                </c:pt>
                <c:pt idx="3">
                  <c:v>85.321428571428555</c:v>
                </c:pt>
                <c:pt idx="4">
                  <c:v>83.75</c:v>
                </c:pt>
                <c:pt idx="5">
                  <c:v>83.714285714285722</c:v>
                </c:pt>
                <c:pt idx="6">
                  <c:v>90.785714285714292</c:v>
                </c:pt>
                <c:pt idx="7">
                  <c:v>80.642857142857125</c:v>
                </c:pt>
                <c:pt idx="8">
                  <c:v>84.178571428571402</c:v>
                </c:pt>
                <c:pt idx="9">
                  <c:v>73.535714285714292</c:v>
                </c:pt>
                <c:pt idx="10">
                  <c:v>80</c:v>
                </c:pt>
                <c:pt idx="11">
                  <c:v>92.5</c:v>
                </c:pt>
                <c:pt idx="12">
                  <c:v>76.285714285714292</c:v>
                </c:pt>
                <c:pt idx="13">
                  <c:v>78.642857142857125</c:v>
                </c:pt>
                <c:pt idx="14">
                  <c:v>77.392857142857125</c:v>
                </c:pt>
                <c:pt idx="15">
                  <c:v>72.928571428571416</c:v>
                </c:pt>
                <c:pt idx="16">
                  <c:v>80.964285714285722</c:v>
                </c:pt>
                <c:pt idx="17">
                  <c:v>70.428571428571416</c:v>
                </c:pt>
                <c:pt idx="18">
                  <c:v>69.441666666666677</c:v>
                </c:pt>
                <c:pt idx="19">
                  <c:v>71.083333333333314</c:v>
                </c:pt>
              </c:numCache>
            </c:numRef>
          </c:yVal>
          <c:smooth val="1"/>
        </c:ser>
        <c:dLbls>
          <c:showLegendKey val="0"/>
          <c:showVal val="0"/>
          <c:showCatName val="0"/>
          <c:showSerName val="0"/>
          <c:showPercent val="0"/>
          <c:showBubbleSize val="0"/>
        </c:dLbls>
        <c:axId val="103477632"/>
        <c:axId val="103450880"/>
      </c:scatterChart>
      <c:valAx>
        <c:axId val="103426304"/>
        <c:scaling>
          <c:orientation val="minMax"/>
          <c:max val="2012"/>
          <c:min val="1990"/>
        </c:scaling>
        <c:delete val="0"/>
        <c:axPos val="b"/>
        <c:title>
          <c:tx>
            <c:rich>
              <a:bodyPr/>
              <a:lstStyle/>
              <a:p>
                <a:pPr>
                  <a:defRPr sz="1200">
                    <a:latin typeface="Times New Roman" pitchFamily="18" charset="0"/>
                    <a:cs typeface="Times New Roman" pitchFamily="18" charset="0"/>
                  </a:defRPr>
                </a:pPr>
                <a:r>
                  <a:rPr lang="en-US" sz="1200">
                    <a:latin typeface="Times New Roman" pitchFamily="18" charset="0"/>
                    <a:cs typeface="Times New Roman" pitchFamily="18" charset="0"/>
                  </a:rPr>
                  <a:t>Year</a:t>
                </a:r>
              </a:p>
            </c:rich>
          </c:tx>
          <c:layout>
            <c:manualLayout>
              <c:xMode val="edge"/>
              <c:yMode val="edge"/>
              <c:x val="0.424905072336347"/>
              <c:y val="0.94388199100833914"/>
            </c:manualLayout>
          </c:layout>
          <c:overlay val="0"/>
        </c:title>
        <c:numFmt formatCode="General" sourceLinked="1"/>
        <c:majorTickMark val="out"/>
        <c:minorTickMark val="none"/>
        <c:tickLblPos val="nextTo"/>
        <c:crossAx val="103448960"/>
        <c:crosses val="autoZero"/>
        <c:crossBetween val="midCat"/>
        <c:majorUnit val="2"/>
      </c:valAx>
      <c:valAx>
        <c:axId val="103448960"/>
        <c:scaling>
          <c:orientation val="minMax"/>
        </c:scaling>
        <c:delete val="0"/>
        <c:axPos val="l"/>
        <c:majorGridlines/>
        <c:title>
          <c:tx>
            <c:rich>
              <a:bodyPr rot="-5400000" vert="horz"/>
              <a:lstStyle/>
              <a:p>
                <a:pPr>
                  <a:defRPr>
                    <a:latin typeface="Times New Roman" pitchFamily="18" charset="0"/>
                    <a:cs typeface="Times New Roman" pitchFamily="18" charset="0"/>
                  </a:defRPr>
                </a:pPr>
                <a:r>
                  <a:rPr lang="en-US">
                    <a:latin typeface="Times New Roman" pitchFamily="18" charset="0"/>
                    <a:cs typeface="Times New Roman" pitchFamily="18" charset="0"/>
                  </a:rPr>
                  <a:t>Red Edge Inflection Point </a:t>
                </a:r>
              </a:p>
            </c:rich>
          </c:tx>
          <c:layout/>
          <c:overlay val="0"/>
        </c:title>
        <c:numFmt formatCode="0" sourceLinked="0"/>
        <c:majorTickMark val="out"/>
        <c:minorTickMark val="none"/>
        <c:tickLblPos val="nextTo"/>
        <c:crossAx val="103426304"/>
        <c:crosses val="autoZero"/>
        <c:crossBetween val="midCat"/>
      </c:valAx>
      <c:valAx>
        <c:axId val="103450880"/>
        <c:scaling>
          <c:orientation val="minMax"/>
          <c:min val="50"/>
        </c:scaling>
        <c:delete val="0"/>
        <c:axPos val="r"/>
        <c:title>
          <c:tx>
            <c:rich>
              <a:bodyPr rot="-5400000" vert="horz"/>
              <a:lstStyle/>
              <a:p>
                <a:pPr>
                  <a:defRPr sz="1200">
                    <a:latin typeface="Times New Roman" pitchFamily="18" charset="0"/>
                    <a:cs typeface="Times New Roman" pitchFamily="18" charset="0"/>
                  </a:defRPr>
                </a:pPr>
                <a:r>
                  <a:rPr lang="en-US" sz="1200" dirty="0">
                    <a:latin typeface="Times New Roman" pitchFamily="18" charset="0"/>
                    <a:cs typeface="Times New Roman" pitchFamily="18" charset="0"/>
                  </a:rPr>
                  <a:t>Average of 4 Highest  8-Hour Exceedance</a:t>
                </a:r>
                <a:r>
                  <a:rPr lang="en-US" sz="1200" baseline="0" dirty="0">
                    <a:latin typeface="Times New Roman" pitchFamily="18" charset="0"/>
                    <a:cs typeface="Times New Roman" pitchFamily="18" charset="0"/>
                  </a:rPr>
                  <a:t> (</a:t>
                </a:r>
                <a:r>
                  <a:rPr lang="en-US" sz="1200" baseline="0" dirty="0" smtClean="0">
                    <a:latin typeface="Times New Roman" pitchFamily="18" charset="0"/>
                    <a:cs typeface="Times New Roman" pitchFamily="18" charset="0"/>
                  </a:rPr>
                  <a:t>ppb)</a:t>
                </a:r>
                <a:endParaRPr lang="en-US" sz="1200" dirty="0">
                  <a:latin typeface="Times New Roman" pitchFamily="18" charset="0"/>
                  <a:cs typeface="Times New Roman" pitchFamily="18" charset="0"/>
                </a:endParaRPr>
              </a:p>
            </c:rich>
          </c:tx>
          <c:layout/>
          <c:overlay val="0"/>
        </c:title>
        <c:numFmt formatCode="0" sourceLinked="0"/>
        <c:majorTickMark val="out"/>
        <c:minorTickMark val="none"/>
        <c:tickLblPos val="nextTo"/>
        <c:crossAx val="103477632"/>
        <c:crosses val="max"/>
        <c:crossBetween val="midCat"/>
      </c:valAx>
      <c:valAx>
        <c:axId val="103477632"/>
        <c:scaling>
          <c:orientation val="minMax"/>
        </c:scaling>
        <c:delete val="1"/>
        <c:axPos val="b"/>
        <c:numFmt formatCode="General" sourceLinked="1"/>
        <c:majorTickMark val="out"/>
        <c:minorTickMark val="none"/>
        <c:tickLblPos val="none"/>
        <c:crossAx val="103450880"/>
        <c:crosses val="autoZero"/>
        <c:crossBetween val="midCat"/>
      </c:valAx>
      <c:spPr>
        <a:noFill/>
        <a:ln w="25400">
          <a:noFill/>
        </a:ln>
      </c:spPr>
    </c:plotArea>
    <c:legend>
      <c:legendPos val="r"/>
      <c:layout>
        <c:manualLayout>
          <c:xMode val="edge"/>
          <c:yMode val="edge"/>
          <c:x val="0.46778820916616182"/>
          <c:y val="0.68070570996352942"/>
          <c:w val="0.16682717544922271"/>
          <c:h val="0.15041499442199363"/>
        </c:manualLayout>
      </c:layout>
      <c:overlay val="0"/>
      <c:spPr>
        <a:solidFill>
          <a:schemeClr val="bg2"/>
        </a:solidFill>
      </c:spPr>
    </c:legend>
    <c:plotVisOnly val="1"/>
    <c:dispBlanksAs val="gap"/>
    <c:showDLblsOverMax val="0"/>
  </c:chart>
  <c:spPr>
    <a:ln w="19050">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1" i="0" u="none" strike="noStrike" baseline="0">
                <a:solidFill>
                  <a:srgbClr val="000000"/>
                </a:solidFill>
                <a:latin typeface="Times New Roman" pitchFamily="18" charset="0"/>
                <a:ea typeface="Arial"/>
                <a:cs typeface="Times New Roman" pitchFamily="18" charset="0"/>
              </a:defRPr>
            </a:pPr>
            <a:r>
              <a:rPr lang="en-US" sz="1100">
                <a:latin typeface="Times New Roman" pitchFamily="18" charset="0"/>
                <a:cs typeface="Times New Roman" pitchFamily="18" charset="0"/>
              </a:rPr>
              <a:t>Figure 4.11: Percent of Needles With Both Symptoms
(Chlorotic Mottle &amp; Tip Necrosis)</a:t>
            </a:r>
          </a:p>
        </c:rich>
      </c:tx>
      <c:layout/>
      <c:overlay val="0"/>
      <c:spPr>
        <a:noFill/>
        <a:ln w="25400">
          <a:noFill/>
        </a:ln>
      </c:spPr>
    </c:title>
    <c:autoTitleDeleted val="0"/>
    <c:plotArea>
      <c:layout>
        <c:manualLayout>
          <c:layoutTarget val="inner"/>
          <c:xMode val="edge"/>
          <c:yMode val="edge"/>
          <c:x val="0.11990111248454886"/>
          <c:y val="0.21836314273831786"/>
          <c:w val="0.76514215080346104"/>
          <c:h val="0.54342645749649465"/>
        </c:manualLayout>
      </c:layout>
      <c:barChart>
        <c:barDir val="col"/>
        <c:grouping val="clustered"/>
        <c:varyColors val="0"/>
        <c:ser>
          <c:idx val="0"/>
          <c:order val="0"/>
          <c:tx>
            <c:v>North</c:v>
          </c:tx>
          <c:spPr>
            <a:solidFill>
              <a:srgbClr val="FFFFFF"/>
            </a:solidFill>
            <a:ln w="12700">
              <a:solidFill>
                <a:srgbClr val="000000"/>
              </a:solidFill>
              <a:prstDash val="solid"/>
            </a:ln>
          </c:spPr>
          <c:invertIfNegative val="0"/>
          <c:trendline>
            <c:spPr>
              <a:ln w="25400">
                <a:solidFill>
                  <a:srgbClr val="000000"/>
                </a:solidFill>
                <a:prstDash val="solid"/>
              </a:ln>
            </c:spPr>
            <c:trendlineType val="linear"/>
            <c:dispRSqr val="0"/>
            <c:dispEq val="0"/>
          </c:trendline>
          <c:cat>
            <c:numRef>
              <c:f>Symptomology1!$A$6:$A$20</c:f>
              <c:numCache>
                <c:formatCode>General</c:formatCode>
                <c:ptCount val="1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numCache>
            </c:numRef>
          </c:cat>
          <c:val>
            <c:numRef>
              <c:f>Symptomology1!$AD$6:$AD$20</c:f>
              <c:numCache>
                <c:formatCode>0.00</c:formatCode>
                <c:ptCount val="15"/>
                <c:pt idx="0">
                  <c:v>29.841269841269821</c:v>
                </c:pt>
                <c:pt idx="1">
                  <c:v>24.135714285714286</c:v>
                </c:pt>
                <c:pt idx="2">
                  <c:v>20.722222222222193</c:v>
                </c:pt>
                <c:pt idx="3">
                  <c:v>21.754966887417218</c:v>
                </c:pt>
                <c:pt idx="4">
                  <c:v>22.143750000000001</c:v>
                </c:pt>
                <c:pt idx="5">
                  <c:v>18.150537634408604</c:v>
                </c:pt>
                <c:pt idx="6">
                  <c:v>22.830769230769199</c:v>
                </c:pt>
                <c:pt idx="7">
                  <c:v>14.542056074766364</c:v>
                </c:pt>
                <c:pt idx="8">
                  <c:v>19.263565891472869</c:v>
                </c:pt>
                <c:pt idx="9">
                  <c:v>10.480769230769246</c:v>
                </c:pt>
                <c:pt idx="10">
                  <c:v>17.50617283950616</c:v>
                </c:pt>
                <c:pt idx="11">
                  <c:v>13.964285714285721</c:v>
                </c:pt>
                <c:pt idx="12">
                  <c:v>10.926829268292684</c:v>
                </c:pt>
                <c:pt idx="13">
                  <c:v>7.38</c:v>
                </c:pt>
                <c:pt idx="14">
                  <c:v>10.15</c:v>
                </c:pt>
              </c:numCache>
            </c:numRef>
          </c:val>
        </c:ser>
        <c:ser>
          <c:idx val="1"/>
          <c:order val="1"/>
          <c:tx>
            <c:v>South</c:v>
          </c:tx>
          <c:spPr>
            <a:solidFill>
              <a:schemeClr val="bg1">
                <a:lumMod val="65000"/>
              </a:schemeClr>
            </a:solidFill>
            <a:ln w="12700">
              <a:solidFill>
                <a:srgbClr val="000000"/>
              </a:solidFill>
              <a:prstDash val="solid"/>
            </a:ln>
          </c:spPr>
          <c:invertIfNegative val="0"/>
          <c:cat>
            <c:numRef>
              <c:f>Symptomology1!$A$6:$A$20</c:f>
              <c:numCache>
                <c:formatCode>General</c:formatCode>
                <c:ptCount val="1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numCache>
            </c:numRef>
          </c:cat>
          <c:val>
            <c:numRef>
              <c:f>Symptomology1!$AE$6:$AE$20</c:f>
              <c:numCache>
                <c:formatCode>0.00</c:formatCode>
                <c:ptCount val="15"/>
                <c:pt idx="0">
                  <c:v>29.89516129032258</c:v>
                </c:pt>
                <c:pt idx="1">
                  <c:v>26.148148148148149</c:v>
                </c:pt>
                <c:pt idx="2">
                  <c:v>18.323943661971818</c:v>
                </c:pt>
                <c:pt idx="3">
                  <c:v>21.014388489208656</c:v>
                </c:pt>
                <c:pt idx="4">
                  <c:v>20.803680981595086</c:v>
                </c:pt>
                <c:pt idx="5">
                  <c:v>15.02105263157895</c:v>
                </c:pt>
                <c:pt idx="6">
                  <c:v>21.178294573643409</c:v>
                </c:pt>
                <c:pt idx="7">
                  <c:v>13.921739130434782</c:v>
                </c:pt>
                <c:pt idx="8">
                  <c:v>16.222222222222193</c:v>
                </c:pt>
                <c:pt idx="9">
                  <c:v>13.554455445544555</c:v>
                </c:pt>
                <c:pt idx="10">
                  <c:v>11.562500000000007</c:v>
                </c:pt>
                <c:pt idx="11">
                  <c:v>14.246753246753247</c:v>
                </c:pt>
                <c:pt idx="12">
                  <c:v>11.790123456790111</c:v>
                </c:pt>
                <c:pt idx="13">
                  <c:v>7.57</c:v>
                </c:pt>
                <c:pt idx="14">
                  <c:v>10.53</c:v>
                </c:pt>
              </c:numCache>
            </c:numRef>
          </c:val>
        </c:ser>
        <c:dLbls>
          <c:showLegendKey val="0"/>
          <c:showVal val="0"/>
          <c:showCatName val="0"/>
          <c:showSerName val="0"/>
          <c:showPercent val="0"/>
          <c:showBubbleSize val="0"/>
        </c:dLbls>
        <c:gapWidth val="150"/>
        <c:axId val="105060992"/>
        <c:axId val="107943040"/>
      </c:barChart>
      <c:catAx>
        <c:axId val="105060992"/>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US"/>
                  <a:t>Needle Year</a:t>
                </a:r>
              </a:p>
            </c:rich>
          </c:tx>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5400000" vert="horz"/>
          <a:lstStyle/>
          <a:p>
            <a:pPr>
              <a:defRPr sz="800" b="0" i="0" u="none" strike="noStrike" baseline="0">
                <a:solidFill>
                  <a:srgbClr val="000000"/>
                </a:solidFill>
                <a:latin typeface="Arial"/>
                <a:ea typeface="Arial"/>
                <a:cs typeface="Arial"/>
              </a:defRPr>
            </a:pPr>
            <a:endParaRPr lang="en-US"/>
          </a:p>
        </c:txPr>
        <c:crossAx val="107943040"/>
        <c:crosses val="autoZero"/>
        <c:auto val="1"/>
        <c:lblAlgn val="ctr"/>
        <c:lblOffset val="100"/>
        <c:tickLblSkip val="1"/>
        <c:tickMarkSkip val="1"/>
        <c:noMultiLvlLbl val="0"/>
      </c:catAx>
      <c:valAx>
        <c:axId val="107943040"/>
        <c:scaling>
          <c:orientation val="minMax"/>
          <c:max val="30"/>
          <c:min val="5"/>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Percent (%)</a:t>
                </a:r>
              </a:p>
            </c:rich>
          </c:tx>
          <c:layout/>
          <c:overlay val="0"/>
          <c:spPr>
            <a:noFill/>
            <a:ln w="25400">
              <a:noFill/>
            </a:ln>
          </c:spPr>
        </c:title>
        <c:numFmt formatCode="0.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105060992"/>
        <c:crosses val="autoZero"/>
        <c:crossBetween val="between"/>
      </c:valAx>
      <c:spPr>
        <a:solidFill>
          <a:srgbClr val="FFFFFF"/>
        </a:solidFill>
        <a:ln w="12700">
          <a:solidFill>
            <a:srgbClr val="808080"/>
          </a:solidFill>
          <a:prstDash val="solid"/>
        </a:ln>
      </c:spPr>
    </c:plotArea>
    <c:legend>
      <c:legendPos val="r"/>
      <c:legendEntry>
        <c:idx val="2"/>
        <c:delete val="1"/>
      </c:legendEntry>
      <c:layout>
        <c:manualLayout>
          <c:xMode val="edge"/>
          <c:yMode val="edge"/>
          <c:x val="0.91344667697063353"/>
          <c:y val="0.51210429598856433"/>
          <c:w val="7.264296754250392E-2"/>
          <c:h val="0.12414649599722771"/>
        </c:manualLayout>
      </c:layout>
      <c:overlay val="0"/>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1" i="0" u="none" strike="noStrike" baseline="0">
                <a:solidFill>
                  <a:srgbClr val="000000"/>
                </a:solidFill>
                <a:latin typeface="Times New Roman" pitchFamily="18" charset="0"/>
                <a:ea typeface="Arial"/>
                <a:cs typeface="Times New Roman" pitchFamily="18" charset="0"/>
              </a:defRPr>
            </a:pPr>
            <a:r>
              <a:rPr lang="en-US" sz="1100">
                <a:latin typeface="Times New Roman" pitchFamily="18" charset="0"/>
                <a:cs typeface="Times New Roman" pitchFamily="18" charset="0"/>
              </a:rPr>
              <a:t>Figure 4.11: Percent of Needles With Both Symptoms
(Chlorotic Mottle &amp; Tip Necrosis)</a:t>
            </a:r>
          </a:p>
        </c:rich>
      </c:tx>
      <c:layout/>
      <c:overlay val="0"/>
      <c:spPr>
        <a:noFill/>
        <a:ln w="25400">
          <a:noFill/>
        </a:ln>
      </c:spPr>
    </c:title>
    <c:autoTitleDeleted val="0"/>
    <c:plotArea>
      <c:layout>
        <c:manualLayout>
          <c:layoutTarget val="inner"/>
          <c:xMode val="edge"/>
          <c:yMode val="edge"/>
          <c:x val="0.11990111248454886"/>
          <c:y val="0.21836314273831786"/>
          <c:w val="0.76514215080346104"/>
          <c:h val="0.54342645749649465"/>
        </c:manualLayout>
      </c:layout>
      <c:barChart>
        <c:barDir val="col"/>
        <c:grouping val="clustered"/>
        <c:varyColors val="0"/>
        <c:ser>
          <c:idx val="0"/>
          <c:order val="0"/>
          <c:tx>
            <c:v>North</c:v>
          </c:tx>
          <c:spPr>
            <a:solidFill>
              <a:srgbClr val="FFFFFF"/>
            </a:solidFill>
            <a:ln w="12700">
              <a:solidFill>
                <a:srgbClr val="000000"/>
              </a:solidFill>
              <a:prstDash val="solid"/>
            </a:ln>
          </c:spPr>
          <c:invertIfNegative val="0"/>
          <c:trendline>
            <c:spPr>
              <a:ln w="25400">
                <a:solidFill>
                  <a:srgbClr val="000000"/>
                </a:solidFill>
                <a:prstDash val="solid"/>
              </a:ln>
            </c:spPr>
            <c:trendlineType val="linear"/>
            <c:dispRSqr val="0"/>
            <c:dispEq val="0"/>
          </c:trendline>
          <c:cat>
            <c:numRef>
              <c:f>Symptomology1!$A$6:$A$20</c:f>
              <c:numCache>
                <c:formatCode>General</c:formatCode>
                <c:ptCount val="1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numCache>
            </c:numRef>
          </c:cat>
          <c:val>
            <c:numRef>
              <c:f>Symptomology1!$AD$6:$AD$20</c:f>
              <c:numCache>
                <c:formatCode>0.00</c:formatCode>
                <c:ptCount val="15"/>
                <c:pt idx="0">
                  <c:v>29.841269841269821</c:v>
                </c:pt>
                <c:pt idx="1">
                  <c:v>24.135714285714286</c:v>
                </c:pt>
                <c:pt idx="2">
                  <c:v>20.722222222222193</c:v>
                </c:pt>
                <c:pt idx="3">
                  <c:v>21.754966887417218</c:v>
                </c:pt>
                <c:pt idx="4">
                  <c:v>22.143750000000001</c:v>
                </c:pt>
                <c:pt idx="5">
                  <c:v>18.150537634408604</c:v>
                </c:pt>
                <c:pt idx="6">
                  <c:v>22.830769230769199</c:v>
                </c:pt>
                <c:pt idx="7">
                  <c:v>14.542056074766364</c:v>
                </c:pt>
                <c:pt idx="8">
                  <c:v>19.263565891472869</c:v>
                </c:pt>
                <c:pt idx="9">
                  <c:v>10.480769230769246</c:v>
                </c:pt>
                <c:pt idx="10">
                  <c:v>17.50617283950616</c:v>
                </c:pt>
                <c:pt idx="11">
                  <c:v>13.964285714285721</c:v>
                </c:pt>
                <c:pt idx="12">
                  <c:v>10.926829268292684</c:v>
                </c:pt>
                <c:pt idx="13">
                  <c:v>7.38</c:v>
                </c:pt>
                <c:pt idx="14">
                  <c:v>10.15</c:v>
                </c:pt>
              </c:numCache>
            </c:numRef>
          </c:val>
        </c:ser>
        <c:ser>
          <c:idx val="1"/>
          <c:order val="1"/>
          <c:tx>
            <c:v>South</c:v>
          </c:tx>
          <c:spPr>
            <a:solidFill>
              <a:schemeClr val="bg1">
                <a:lumMod val="65000"/>
              </a:schemeClr>
            </a:solidFill>
            <a:ln w="12700">
              <a:solidFill>
                <a:srgbClr val="000000"/>
              </a:solidFill>
              <a:prstDash val="solid"/>
            </a:ln>
          </c:spPr>
          <c:invertIfNegative val="0"/>
          <c:cat>
            <c:numRef>
              <c:f>Symptomology1!$A$6:$A$20</c:f>
              <c:numCache>
                <c:formatCode>General</c:formatCode>
                <c:ptCount val="1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numCache>
            </c:numRef>
          </c:cat>
          <c:val>
            <c:numRef>
              <c:f>Symptomology1!$AE$6:$AE$20</c:f>
              <c:numCache>
                <c:formatCode>0.00</c:formatCode>
                <c:ptCount val="15"/>
                <c:pt idx="0">
                  <c:v>29.89516129032258</c:v>
                </c:pt>
                <c:pt idx="1">
                  <c:v>26.148148148148149</c:v>
                </c:pt>
                <c:pt idx="2">
                  <c:v>18.323943661971818</c:v>
                </c:pt>
                <c:pt idx="3">
                  <c:v>21.014388489208656</c:v>
                </c:pt>
                <c:pt idx="4">
                  <c:v>20.803680981595086</c:v>
                </c:pt>
                <c:pt idx="5">
                  <c:v>15.02105263157895</c:v>
                </c:pt>
                <c:pt idx="6">
                  <c:v>21.178294573643409</c:v>
                </c:pt>
                <c:pt idx="7">
                  <c:v>13.921739130434782</c:v>
                </c:pt>
                <c:pt idx="8">
                  <c:v>16.222222222222193</c:v>
                </c:pt>
                <c:pt idx="9">
                  <c:v>13.554455445544555</c:v>
                </c:pt>
                <c:pt idx="10">
                  <c:v>11.562500000000007</c:v>
                </c:pt>
                <c:pt idx="11">
                  <c:v>14.246753246753247</c:v>
                </c:pt>
                <c:pt idx="12">
                  <c:v>11.790123456790111</c:v>
                </c:pt>
                <c:pt idx="13">
                  <c:v>7.57</c:v>
                </c:pt>
                <c:pt idx="14">
                  <c:v>10.53</c:v>
                </c:pt>
              </c:numCache>
            </c:numRef>
          </c:val>
        </c:ser>
        <c:dLbls>
          <c:showLegendKey val="0"/>
          <c:showVal val="0"/>
          <c:showCatName val="0"/>
          <c:showSerName val="0"/>
          <c:showPercent val="0"/>
          <c:showBubbleSize val="0"/>
        </c:dLbls>
        <c:gapWidth val="150"/>
        <c:axId val="107830656"/>
        <c:axId val="107980288"/>
      </c:barChart>
      <c:catAx>
        <c:axId val="107830656"/>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US"/>
                  <a:t>Needle Year</a:t>
                </a:r>
              </a:p>
            </c:rich>
          </c:tx>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5400000" vert="horz"/>
          <a:lstStyle/>
          <a:p>
            <a:pPr>
              <a:defRPr sz="800" b="0" i="0" u="none" strike="noStrike" baseline="0">
                <a:solidFill>
                  <a:srgbClr val="000000"/>
                </a:solidFill>
                <a:latin typeface="Arial"/>
                <a:ea typeface="Arial"/>
                <a:cs typeface="Arial"/>
              </a:defRPr>
            </a:pPr>
            <a:endParaRPr lang="en-US"/>
          </a:p>
        </c:txPr>
        <c:crossAx val="107980288"/>
        <c:crosses val="autoZero"/>
        <c:auto val="1"/>
        <c:lblAlgn val="ctr"/>
        <c:lblOffset val="100"/>
        <c:tickLblSkip val="1"/>
        <c:tickMarkSkip val="1"/>
        <c:noMultiLvlLbl val="0"/>
      </c:catAx>
      <c:valAx>
        <c:axId val="107980288"/>
        <c:scaling>
          <c:orientation val="minMax"/>
          <c:max val="30"/>
          <c:min val="5"/>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Percent (%)</a:t>
                </a:r>
              </a:p>
            </c:rich>
          </c:tx>
          <c:layout/>
          <c:overlay val="0"/>
          <c:spPr>
            <a:noFill/>
            <a:ln w="25400">
              <a:noFill/>
            </a:ln>
          </c:spPr>
        </c:title>
        <c:numFmt formatCode="0.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107830656"/>
        <c:crosses val="autoZero"/>
        <c:crossBetween val="between"/>
      </c:valAx>
      <c:spPr>
        <a:solidFill>
          <a:srgbClr val="FFFFFF"/>
        </a:solidFill>
        <a:ln w="12700">
          <a:solidFill>
            <a:srgbClr val="808080"/>
          </a:solidFill>
          <a:prstDash val="solid"/>
        </a:ln>
      </c:spPr>
    </c:plotArea>
    <c:legend>
      <c:legendPos val="r"/>
      <c:legendEntry>
        <c:idx val="2"/>
        <c:delete val="1"/>
      </c:legendEntry>
      <c:layout>
        <c:manualLayout>
          <c:xMode val="edge"/>
          <c:yMode val="edge"/>
          <c:x val="0.91344667697063353"/>
          <c:y val="0.51210429598856433"/>
          <c:w val="7.264296754250392E-2"/>
          <c:h val="0.12414649599722771"/>
        </c:manualLayout>
      </c:layout>
      <c:overlay val="0"/>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sz="1200" baseline="0">
                <a:latin typeface="Times New Roman" pitchFamily="18" charset="0"/>
                <a:cs typeface="Times New Roman" pitchFamily="18" charset="0"/>
              </a:rPr>
              <a:t>Figure 4.12: Needle Retention </a:t>
            </a:r>
          </a:p>
        </c:rich>
      </c:tx>
      <c:layout>
        <c:manualLayout>
          <c:xMode val="edge"/>
          <c:yMode val="edge"/>
          <c:x val="0.39142511859182738"/>
          <c:y val="3.6144613020933442E-2"/>
        </c:manualLayout>
      </c:layout>
      <c:overlay val="0"/>
      <c:spPr>
        <a:noFill/>
        <a:ln w="25400">
          <a:noFill/>
        </a:ln>
      </c:spPr>
    </c:title>
    <c:autoTitleDeleted val="0"/>
    <c:plotArea>
      <c:layout>
        <c:manualLayout>
          <c:layoutTarget val="inner"/>
          <c:xMode val="edge"/>
          <c:yMode val="edge"/>
          <c:x val="0.13188084471607289"/>
          <c:y val="0.15609811868135054"/>
          <c:w val="0.80504654774507112"/>
          <c:h val="0.55853858090670383"/>
        </c:manualLayout>
      </c:layout>
      <c:barChart>
        <c:barDir val="col"/>
        <c:grouping val="clustered"/>
        <c:varyColors val="0"/>
        <c:ser>
          <c:idx val="0"/>
          <c:order val="0"/>
          <c:tx>
            <c:v>Avg Ret</c:v>
          </c:tx>
          <c:spPr>
            <a:solidFill>
              <a:schemeClr val="bg1">
                <a:lumMod val="65000"/>
              </a:schemeClr>
            </a:solidFill>
            <a:ln w="12700">
              <a:solidFill>
                <a:srgbClr val="000000"/>
              </a:solidFill>
              <a:prstDash val="solid"/>
            </a:ln>
          </c:spPr>
          <c:invertIfNegative val="0"/>
          <c:trendline>
            <c:trendlineType val="linear"/>
            <c:dispRSqr val="0"/>
            <c:dispEq val="0"/>
          </c:trendline>
          <c:errBars>
            <c:errBarType val="both"/>
            <c:errValType val="stdErr"/>
            <c:noEndCap val="0"/>
            <c:spPr>
              <a:solidFill>
                <a:schemeClr val="bg1">
                  <a:lumMod val="65000"/>
                </a:schemeClr>
              </a:solidFill>
              <a:ln w="12700">
                <a:solidFill>
                  <a:srgbClr val="000000"/>
                </a:solidFill>
                <a:prstDash val="solid"/>
              </a:ln>
            </c:spPr>
          </c:errBars>
          <c:cat>
            <c:numRef>
              <c:f>Symptomology1!$A$2:$A$20</c:f>
              <c:numCache>
                <c:formatCode>General</c:formatCode>
                <c:ptCount val="19"/>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numCache>
            </c:numRef>
          </c:cat>
          <c:val>
            <c:numRef>
              <c:f>Symptomology1!$I$2:$I$20</c:f>
              <c:numCache>
                <c:formatCode>0.000</c:formatCode>
                <c:ptCount val="19"/>
                <c:pt idx="0">
                  <c:v>2.2068627450980394</c:v>
                </c:pt>
                <c:pt idx="1">
                  <c:v>2.2454768583450226</c:v>
                </c:pt>
                <c:pt idx="2">
                  <c:v>0</c:v>
                </c:pt>
                <c:pt idx="3">
                  <c:v>2.1641975308641994</c:v>
                </c:pt>
                <c:pt idx="4">
                  <c:v>2.1548892284186403</c:v>
                </c:pt>
                <c:pt idx="5">
                  <c:v>2.1213665290677675</c:v>
                </c:pt>
                <c:pt idx="6">
                  <c:v>2.0772205921579112</c:v>
                </c:pt>
                <c:pt idx="7">
                  <c:v>2.0965913791677009</c:v>
                </c:pt>
                <c:pt idx="8">
                  <c:v>2.0908840729274201</c:v>
                </c:pt>
                <c:pt idx="9">
                  <c:v>2.2072072072072095</c:v>
                </c:pt>
                <c:pt idx="10">
                  <c:v>2.3167249417249414</c:v>
                </c:pt>
                <c:pt idx="11">
                  <c:v>2.1714285714285717</c:v>
                </c:pt>
                <c:pt idx="12">
                  <c:v>2.1790587580061271</c:v>
                </c:pt>
                <c:pt idx="13">
                  <c:v>2.1462973538930132</c:v>
                </c:pt>
                <c:pt idx="14">
                  <c:v>2.1183641975308638</c:v>
                </c:pt>
                <c:pt idx="15">
                  <c:v>2.0995407031992381</c:v>
                </c:pt>
                <c:pt idx="16">
                  <c:v>2.2301369863013729</c:v>
                </c:pt>
                <c:pt idx="17" formatCode="General">
                  <c:v>2.17</c:v>
                </c:pt>
                <c:pt idx="18">
                  <c:v>1.714999999999999</c:v>
                </c:pt>
              </c:numCache>
            </c:numRef>
          </c:val>
        </c:ser>
        <c:dLbls>
          <c:showLegendKey val="0"/>
          <c:showVal val="0"/>
          <c:showCatName val="0"/>
          <c:showSerName val="0"/>
          <c:showPercent val="0"/>
          <c:showBubbleSize val="0"/>
        </c:dLbls>
        <c:gapWidth val="150"/>
        <c:axId val="117784960"/>
        <c:axId val="117786880"/>
      </c:barChart>
      <c:catAx>
        <c:axId val="117784960"/>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US" sz="1000" baseline="0"/>
                  <a:t>Needle Year </a:t>
                </a:r>
              </a:p>
            </c:rich>
          </c:tx>
          <c:layout>
            <c:manualLayout>
              <c:xMode val="edge"/>
              <c:yMode val="edge"/>
              <c:x val="0.45228274218016334"/>
              <c:y val="0.8855422188080148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5400000" vert="horz"/>
          <a:lstStyle/>
          <a:p>
            <a:pPr>
              <a:defRPr sz="800" b="0" i="0" u="none" strike="noStrike" baseline="0">
                <a:solidFill>
                  <a:srgbClr val="000000"/>
                </a:solidFill>
                <a:latin typeface="Arial"/>
                <a:ea typeface="Arial"/>
                <a:cs typeface="Arial"/>
              </a:defRPr>
            </a:pPr>
            <a:endParaRPr lang="en-US"/>
          </a:p>
        </c:txPr>
        <c:crossAx val="117786880"/>
        <c:crosses val="autoZero"/>
        <c:auto val="1"/>
        <c:lblAlgn val="ctr"/>
        <c:lblOffset val="100"/>
        <c:tickLblSkip val="1"/>
        <c:tickMarkSkip val="1"/>
        <c:noMultiLvlLbl val="0"/>
      </c:catAx>
      <c:valAx>
        <c:axId val="117786880"/>
        <c:scaling>
          <c:orientation val="minMax"/>
          <c:max val="2.4"/>
          <c:min val="1.5"/>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sz="1000" baseline="0"/>
                  <a:t>Avg Years of Retention</a:t>
                </a:r>
              </a:p>
            </c:rich>
          </c:tx>
          <c:layout>
            <c:manualLayout>
              <c:xMode val="edge"/>
              <c:yMode val="edge"/>
              <c:x val="4.9515538118149523E-2"/>
              <c:y val="0.16867454068241469"/>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117784960"/>
        <c:crosses val="autoZero"/>
        <c:crossBetween val="between"/>
      </c:valAx>
      <c:spPr>
        <a:solidFill>
          <a:srgbClr val="FFFFFF"/>
        </a:solidFill>
        <a:ln w="12700">
          <a:solidFill>
            <a:srgbClr val="808080"/>
          </a:solidFill>
          <a:prstDash val="solid"/>
        </a:ln>
      </c:spPr>
    </c:plotArea>
    <c:legend>
      <c:legendPos val="r"/>
      <c:layout>
        <c:manualLayout>
          <c:xMode val="edge"/>
          <c:yMode val="edge"/>
          <c:x val="0.77007541778796662"/>
          <c:y val="2.6530631841751497E-2"/>
          <c:w val="0.13335245507664198"/>
          <c:h val="0.1342281929180224"/>
        </c:manualLayout>
      </c:layout>
      <c:overlay val="0"/>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latin typeface="Times New Roman" pitchFamily="18" charset="0"/>
                <a:cs typeface="Times New Roman" pitchFamily="18" charset="0"/>
              </a:rPr>
              <a:t>Figure 4.14: Ozone (ppb), avg. 32.99, May 23-June 4, 2010 </a:t>
            </a:r>
          </a:p>
        </c:rich>
      </c:tx>
      <c:layout/>
      <c:overlay val="0"/>
    </c:title>
    <c:autoTitleDeleted val="0"/>
    <c:plotArea>
      <c:layout/>
      <c:scatterChart>
        <c:scatterStyle val="smoothMarker"/>
        <c:varyColors val="0"/>
        <c:ser>
          <c:idx val="0"/>
          <c:order val="0"/>
          <c:tx>
            <c:v>Ozone (ppb)</c:v>
          </c:tx>
          <c:spPr>
            <a:ln w="57150">
              <a:solidFill>
                <a:schemeClr val="tx1"/>
              </a:solidFill>
            </a:ln>
          </c:spPr>
          <c:marker>
            <c:symbol val="none"/>
          </c:marker>
          <c:xVal>
            <c:numRef>
              <c:f>'airmap_dataMay-June2010.csv'!$A$42:$A$198</c:f>
              <c:numCache>
                <c:formatCode>m/d/yyyy\ h:mm</c:formatCode>
                <c:ptCount val="157"/>
                <c:pt idx="0">
                  <c:v>40321</c:v>
                </c:pt>
                <c:pt idx="1">
                  <c:v>40321.083333333336</c:v>
                </c:pt>
                <c:pt idx="2">
                  <c:v>40321.166666666628</c:v>
                </c:pt>
                <c:pt idx="3">
                  <c:v>40321.25</c:v>
                </c:pt>
                <c:pt idx="4">
                  <c:v>40321.333333333336</c:v>
                </c:pt>
                <c:pt idx="5">
                  <c:v>40321.416666666664</c:v>
                </c:pt>
                <c:pt idx="6">
                  <c:v>40321.5</c:v>
                </c:pt>
                <c:pt idx="7">
                  <c:v>40321.583333333336</c:v>
                </c:pt>
                <c:pt idx="8">
                  <c:v>40321.666666666628</c:v>
                </c:pt>
                <c:pt idx="9">
                  <c:v>40321.75</c:v>
                </c:pt>
                <c:pt idx="10">
                  <c:v>40321.833333333336</c:v>
                </c:pt>
                <c:pt idx="11">
                  <c:v>40321.916666666664</c:v>
                </c:pt>
                <c:pt idx="12">
                  <c:v>40322</c:v>
                </c:pt>
                <c:pt idx="13">
                  <c:v>40322.083333333336</c:v>
                </c:pt>
                <c:pt idx="14">
                  <c:v>40322.166666666628</c:v>
                </c:pt>
                <c:pt idx="15">
                  <c:v>40322.25</c:v>
                </c:pt>
                <c:pt idx="16">
                  <c:v>40322.333333333336</c:v>
                </c:pt>
                <c:pt idx="17">
                  <c:v>40322.416666666664</c:v>
                </c:pt>
                <c:pt idx="18">
                  <c:v>40322.5</c:v>
                </c:pt>
                <c:pt idx="19">
                  <c:v>40322.583333333336</c:v>
                </c:pt>
                <c:pt idx="20">
                  <c:v>40322.666666666628</c:v>
                </c:pt>
                <c:pt idx="21">
                  <c:v>40322.75</c:v>
                </c:pt>
                <c:pt idx="22">
                  <c:v>40322.833333333336</c:v>
                </c:pt>
                <c:pt idx="23">
                  <c:v>40322.916666666664</c:v>
                </c:pt>
                <c:pt idx="24">
                  <c:v>40323</c:v>
                </c:pt>
                <c:pt idx="25">
                  <c:v>40323.083333333336</c:v>
                </c:pt>
                <c:pt idx="26">
                  <c:v>40323.166666666628</c:v>
                </c:pt>
                <c:pt idx="27">
                  <c:v>40323.25</c:v>
                </c:pt>
                <c:pt idx="28">
                  <c:v>40323.333333333336</c:v>
                </c:pt>
                <c:pt idx="29">
                  <c:v>40323.416666666664</c:v>
                </c:pt>
                <c:pt idx="30">
                  <c:v>40323.5</c:v>
                </c:pt>
                <c:pt idx="31">
                  <c:v>40323.583333333336</c:v>
                </c:pt>
                <c:pt idx="32">
                  <c:v>40323.666666666628</c:v>
                </c:pt>
                <c:pt idx="33">
                  <c:v>40323.75</c:v>
                </c:pt>
                <c:pt idx="34">
                  <c:v>40323.833333333336</c:v>
                </c:pt>
                <c:pt idx="35">
                  <c:v>40323.916666666664</c:v>
                </c:pt>
                <c:pt idx="36">
                  <c:v>40324</c:v>
                </c:pt>
                <c:pt idx="37">
                  <c:v>40324.083333333336</c:v>
                </c:pt>
                <c:pt idx="38">
                  <c:v>40324.166666666628</c:v>
                </c:pt>
                <c:pt idx="39">
                  <c:v>40324.25</c:v>
                </c:pt>
                <c:pt idx="40">
                  <c:v>40324.333333333336</c:v>
                </c:pt>
                <c:pt idx="41">
                  <c:v>40324.416666666664</c:v>
                </c:pt>
                <c:pt idx="42">
                  <c:v>40324.5</c:v>
                </c:pt>
                <c:pt idx="43">
                  <c:v>40324.583333333336</c:v>
                </c:pt>
                <c:pt idx="44">
                  <c:v>40324.666666666628</c:v>
                </c:pt>
                <c:pt idx="45">
                  <c:v>40324.75</c:v>
                </c:pt>
                <c:pt idx="46">
                  <c:v>40324.833333333336</c:v>
                </c:pt>
                <c:pt idx="47">
                  <c:v>40324.916666666664</c:v>
                </c:pt>
                <c:pt idx="48">
                  <c:v>40325</c:v>
                </c:pt>
                <c:pt idx="49">
                  <c:v>40325.083333333336</c:v>
                </c:pt>
                <c:pt idx="50">
                  <c:v>40325.166666666628</c:v>
                </c:pt>
                <c:pt idx="51">
                  <c:v>40325.25</c:v>
                </c:pt>
                <c:pt idx="52">
                  <c:v>40325.333333333336</c:v>
                </c:pt>
                <c:pt idx="53">
                  <c:v>40325.416666666664</c:v>
                </c:pt>
                <c:pt idx="54">
                  <c:v>40325.5</c:v>
                </c:pt>
                <c:pt idx="55">
                  <c:v>40325.583333333336</c:v>
                </c:pt>
                <c:pt idx="56">
                  <c:v>40325.666666666628</c:v>
                </c:pt>
                <c:pt idx="57">
                  <c:v>40325.75</c:v>
                </c:pt>
                <c:pt idx="58">
                  <c:v>40325.833333333336</c:v>
                </c:pt>
                <c:pt idx="59">
                  <c:v>40325.916666666664</c:v>
                </c:pt>
                <c:pt idx="60">
                  <c:v>40326</c:v>
                </c:pt>
                <c:pt idx="61">
                  <c:v>40326.083333333336</c:v>
                </c:pt>
                <c:pt idx="62">
                  <c:v>40326.166666666628</c:v>
                </c:pt>
                <c:pt idx="63">
                  <c:v>40326.25</c:v>
                </c:pt>
                <c:pt idx="64">
                  <c:v>40326.333333333336</c:v>
                </c:pt>
                <c:pt idx="65">
                  <c:v>40326.416666666664</c:v>
                </c:pt>
                <c:pt idx="66">
                  <c:v>40326.5</c:v>
                </c:pt>
                <c:pt idx="67">
                  <c:v>40326.583333333336</c:v>
                </c:pt>
                <c:pt idx="68">
                  <c:v>40326.666666666628</c:v>
                </c:pt>
                <c:pt idx="69">
                  <c:v>40326.75</c:v>
                </c:pt>
                <c:pt idx="70">
                  <c:v>40326.833333333336</c:v>
                </c:pt>
                <c:pt idx="71">
                  <c:v>40326.916666666664</c:v>
                </c:pt>
                <c:pt idx="72">
                  <c:v>40327</c:v>
                </c:pt>
                <c:pt idx="73">
                  <c:v>40327.083333333336</c:v>
                </c:pt>
                <c:pt idx="74">
                  <c:v>40327.166666666628</c:v>
                </c:pt>
                <c:pt idx="75">
                  <c:v>40327.25</c:v>
                </c:pt>
                <c:pt idx="76">
                  <c:v>40327.333333333336</c:v>
                </c:pt>
                <c:pt idx="77">
                  <c:v>40327.416666666664</c:v>
                </c:pt>
                <c:pt idx="78">
                  <c:v>40327.5</c:v>
                </c:pt>
                <c:pt idx="79">
                  <c:v>40327.583333333336</c:v>
                </c:pt>
                <c:pt idx="80">
                  <c:v>40327.666666666628</c:v>
                </c:pt>
                <c:pt idx="81">
                  <c:v>40327.75</c:v>
                </c:pt>
                <c:pt idx="82">
                  <c:v>40327.833333333336</c:v>
                </c:pt>
                <c:pt idx="83">
                  <c:v>40327.916666666664</c:v>
                </c:pt>
                <c:pt idx="84">
                  <c:v>40328</c:v>
                </c:pt>
                <c:pt idx="85">
                  <c:v>40328.083333333336</c:v>
                </c:pt>
                <c:pt idx="86">
                  <c:v>40328.166666666628</c:v>
                </c:pt>
                <c:pt idx="87">
                  <c:v>40328.25</c:v>
                </c:pt>
                <c:pt idx="88">
                  <c:v>40328.333333333336</c:v>
                </c:pt>
                <c:pt idx="89">
                  <c:v>40328.416666666664</c:v>
                </c:pt>
                <c:pt idx="90">
                  <c:v>40328.5</c:v>
                </c:pt>
                <c:pt idx="91">
                  <c:v>40328.583333333336</c:v>
                </c:pt>
                <c:pt idx="92">
                  <c:v>40328.666666666628</c:v>
                </c:pt>
                <c:pt idx="93">
                  <c:v>40328.75</c:v>
                </c:pt>
                <c:pt idx="94">
                  <c:v>40328.833333333336</c:v>
                </c:pt>
                <c:pt idx="95">
                  <c:v>40328.916666666664</c:v>
                </c:pt>
                <c:pt idx="96">
                  <c:v>40329</c:v>
                </c:pt>
                <c:pt idx="97">
                  <c:v>40329.083333333336</c:v>
                </c:pt>
                <c:pt idx="98">
                  <c:v>40329.166666666628</c:v>
                </c:pt>
                <c:pt idx="99">
                  <c:v>40329.25</c:v>
                </c:pt>
                <c:pt idx="100">
                  <c:v>40329.333333333336</c:v>
                </c:pt>
                <c:pt idx="101">
                  <c:v>40329.416666666664</c:v>
                </c:pt>
                <c:pt idx="102">
                  <c:v>40329.5</c:v>
                </c:pt>
                <c:pt idx="103">
                  <c:v>40329.583333333336</c:v>
                </c:pt>
                <c:pt idx="104">
                  <c:v>40329.666666666628</c:v>
                </c:pt>
                <c:pt idx="105">
                  <c:v>40329.75</c:v>
                </c:pt>
                <c:pt idx="106">
                  <c:v>40329.833333333336</c:v>
                </c:pt>
                <c:pt idx="107">
                  <c:v>40329.916666666664</c:v>
                </c:pt>
                <c:pt idx="108">
                  <c:v>40330</c:v>
                </c:pt>
                <c:pt idx="109">
                  <c:v>40330.083333333336</c:v>
                </c:pt>
                <c:pt idx="110">
                  <c:v>40330.166666666628</c:v>
                </c:pt>
                <c:pt idx="111">
                  <c:v>40330.25</c:v>
                </c:pt>
                <c:pt idx="112">
                  <c:v>40330.333333333336</c:v>
                </c:pt>
                <c:pt idx="113">
                  <c:v>40330.416666666664</c:v>
                </c:pt>
                <c:pt idx="114">
                  <c:v>40330.5</c:v>
                </c:pt>
                <c:pt idx="115">
                  <c:v>40330.583333333336</c:v>
                </c:pt>
                <c:pt idx="116">
                  <c:v>40330.666666666628</c:v>
                </c:pt>
                <c:pt idx="117">
                  <c:v>40330.75</c:v>
                </c:pt>
                <c:pt idx="118">
                  <c:v>40330.833333333336</c:v>
                </c:pt>
                <c:pt idx="119">
                  <c:v>40330.916666666664</c:v>
                </c:pt>
                <c:pt idx="120">
                  <c:v>40331</c:v>
                </c:pt>
                <c:pt idx="121">
                  <c:v>40331.083333333336</c:v>
                </c:pt>
                <c:pt idx="122">
                  <c:v>40331.166666666628</c:v>
                </c:pt>
                <c:pt idx="123">
                  <c:v>40331.25</c:v>
                </c:pt>
                <c:pt idx="124">
                  <c:v>40331.333333333336</c:v>
                </c:pt>
                <c:pt idx="125">
                  <c:v>40331.416666666664</c:v>
                </c:pt>
                <c:pt idx="126">
                  <c:v>40331.5</c:v>
                </c:pt>
                <c:pt idx="127">
                  <c:v>40331.583333333336</c:v>
                </c:pt>
                <c:pt idx="128">
                  <c:v>40331.666666666628</c:v>
                </c:pt>
                <c:pt idx="129">
                  <c:v>40331.75</c:v>
                </c:pt>
                <c:pt idx="130">
                  <c:v>40331.833333333336</c:v>
                </c:pt>
                <c:pt idx="131">
                  <c:v>40331.916666666664</c:v>
                </c:pt>
                <c:pt idx="132">
                  <c:v>40332</c:v>
                </c:pt>
                <c:pt idx="133">
                  <c:v>40332.083333333336</c:v>
                </c:pt>
                <c:pt idx="134">
                  <c:v>40332.166666666628</c:v>
                </c:pt>
                <c:pt idx="135">
                  <c:v>40332.25</c:v>
                </c:pt>
                <c:pt idx="136">
                  <c:v>40332.333333333336</c:v>
                </c:pt>
                <c:pt idx="137">
                  <c:v>40332.416666666664</c:v>
                </c:pt>
                <c:pt idx="138">
                  <c:v>40332.5</c:v>
                </c:pt>
                <c:pt idx="139">
                  <c:v>40332.583333333336</c:v>
                </c:pt>
                <c:pt idx="140">
                  <c:v>40332.666666666628</c:v>
                </c:pt>
                <c:pt idx="141">
                  <c:v>40332.75</c:v>
                </c:pt>
                <c:pt idx="142">
                  <c:v>40332.833333333336</c:v>
                </c:pt>
                <c:pt idx="143">
                  <c:v>40332.916666666664</c:v>
                </c:pt>
                <c:pt idx="144">
                  <c:v>40333</c:v>
                </c:pt>
                <c:pt idx="145">
                  <c:v>40333.083333333336</c:v>
                </c:pt>
                <c:pt idx="146">
                  <c:v>40333.166666666628</c:v>
                </c:pt>
                <c:pt idx="147">
                  <c:v>40333.25</c:v>
                </c:pt>
                <c:pt idx="148">
                  <c:v>40333.333333333336</c:v>
                </c:pt>
                <c:pt idx="149">
                  <c:v>40333.416666666664</c:v>
                </c:pt>
                <c:pt idx="150">
                  <c:v>40333.5</c:v>
                </c:pt>
                <c:pt idx="151">
                  <c:v>40333.583333333336</c:v>
                </c:pt>
                <c:pt idx="152">
                  <c:v>40333.666666666628</c:v>
                </c:pt>
                <c:pt idx="153">
                  <c:v>40333.75</c:v>
                </c:pt>
                <c:pt idx="154">
                  <c:v>40333.833333333336</c:v>
                </c:pt>
                <c:pt idx="155">
                  <c:v>40333.916666666664</c:v>
                </c:pt>
                <c:pt idx="156">
                  <c:v>40334</c:v>
                </c:pt>
              </c:numCache>
            </c:numRef>
          </c:xVal>
          <c:yVal>
            <c:numRef>
              <c:f>'airmap_dataMay-June2010.csv'!$B$42:$B$198</c:f>
              <c:numCache>
                <c:formatCode>General</c:formatCode>
                <c:ptCount val="157"/>
                <c:pt idx="0">
                  <c:v>33.6</c:v>
                </c:pt>
                <c:pt idx="1">
                  <c:v>19.3</c:v>
                </c:pt>
                <c:pt idx="2">
                  <c:v>9.9</c:v>
                </c:pt>
                <c:pt idx="3">
                  <c:v>7.7</c:v>
                </c:pt>
                <c:pt idx="4">
                  <c:v>14</c:v>
                </c:pt>
                <c:pt idx="5">
                  <c:v>16.600000000000001</c:v>
                </c:pt>
                <c:pt idx="6">
                  <c:v>25.6</c:v>
                </c:pt>
                <c:pt idx="7">
                  <c:v>32.9</c:v>
                </c:pt>
                <c:pt idx="8">
                  <c:v>41.9</c:v>
                </c:pt>
                <c:pt idx="9">
                  <c:v>41.6</c:v>
                </c:pt>
                <c:pt idx="10">
                  <c:v>40</c:v>
                </c:pt>
                <c:pt idx="11">
                  <c:v>36.6</c:v>
                </c:pt>
                <c:pt idx="12">
                  <c:v>27.4</c:v>
                </c:pt>
                <c:pt idx="13">
                  <c:v>23.5</c:v>
                </c:pt>
                <c:pt idx="14">
                  <c:v>14.3</c:v>
                </c:pt>
                <c:pt idx="15">
                  <c:v>5.7</c:v>
                </c:pt>
                <c:pt idx="16">
                  <c:v>1.5</c:v>
                </c:pt>
                <c:pt idx="17">
                  <c:v>4.5</c:v>
                </c:pt>
                <c:pt idx="18">
                  <c:v>30.6</c:v>
                </c:pt>
                <c:pt idx="19">
                  <c:v>46.6</c:v>
                </c:pt>
                <c:pt idx="20">
                  <c:v>53.6</c:v>
                </c:pt>
                <c:pt idx="21">
                  <c:v>58.2</c:v>
                </c:pt>
                <c:pt idx="22">
                  <c:v>61</c:v>
                </c:pt>
                <c:pt idx="23">
                  <c:v>52.8</c:v>
                </c:pt>
                <c:pt idx="24">
                  <c:v>44.3</c:v>
                </c:pt>
                <c:pt idx="25">
                  <c:v>38.1</c:v>
                </c:pt>
                <c:pt idx="26">
                  <c:v>25.3</c:v>
                </c:pt>
                <c:pt idx="27">
                  <c:v>19.3</c:v>
                </c:pt>
                <c:pt idx="28">
                  <c:v>10.4</c:v>
                </c:pt>
                <c:pt idx="29">
                  <c:v>13.1</c:v>
                </c:pt>
                <c:pt idx="30">
                  <c:v>28.8</c:v>
                </c:pt>
                <c:pt idx="31">
                  <c:v>46.9</c:v>
                </c:pt>
                <c:pt idx="32">
                  <c:v>47.1</c:v>
                </c:pt>
                <c:pt idx="33">
                  <c:v>49.4</c:v>
                </c:pt>
                <c:pt idx="34">
                  <c:v>57.7</c:v>
                </c:pt>
                <c:pt idx="35">
                  <c:v>48.1</c:v>
                </c:pt>
                <c:pt idx="36">
                  <c:v>30.4</c:v>
                </c:pt>
                <c:pt idx="37">
                  <c:v>23.3</c:v>
                </c:pt>
                <c:pt idx="38">
                  <c:v>21.4</c:v>
                </c:pt>
                <c:pt idx="39">
                  <c:v>20</c:v>
                </c:pt>
                <c:pt idx="40">
                  <c:v>30.1</c:v>
                </c:pt>
                <c:pt idx="41">
                  <c:v>34.800000000000004</c:v>
                </c:pt>
                <c:pt idx="42">
                  <c:v>41.7</c:v>
                </c:pt>
                <c:pt idx="43">
                  <c:v>47.1</c:v>
                </c:pt>
                <c:pt idx="44">
                  <c:v>52.3</c:v>
                </c:pt>
                <c:pt idx="45">
                  <c:v>53.4</c:v>
                </c:pt>
                <c:pt idx="46">
                  <c:v>56.3</c:v>
                </c:pt>
                <c:pt idx="47">
                  <c:v>51.6</c:v>
                </c:pt>
                <c:pt idx="48">
                  <c:v>41.5</c:v>
                </c:pt>
                <c:pt idx="49">
                  <c:v>31.3</c:v>
                </c:pt>
                <c:pt idx="50">
                  <c:v>27.5</c:v>
                </c:pt>
                <c:pt idx="51">
                  <c:v>27.5</c:v>
                </c:pt>
                <c:pt idx="52">
                  <c:v>25.4</c:v>
                </c:pt>
                <c:pt idx="53">
                  <c:v>24.7</c:v>
                </c:pt>
                <c:pt idx="54">
                  <c:v>29.5</c:v>
                </c:pt>
                <c:pt idx="55">
                  <c:v>33.6</c:v>
                </c:pt>
                <c:pt idx="56">
                  <c:v>32.9</c:v>
                </c:pt>
                <c:pt idx="57">
                  <c:v>36.5</c:v>
                </c:pt>
                <c:pt idx="58">
                  <c:v>38.1</c:v>
                </c:pt>
                <c:pt idx="59">
                  <c:v>36.4</c:v>
                </c:pt>
                <c:pt idx="60">
                  <c:v>35.300000000000004</c:v>
                </c:pt>
                <c:pt idx="61">
                  <c:v>22.6</c:v>
                </c:pt>
                <c:pt idx="62">
                  <c:v>15.6</c:v>
                </c:pt>
                <c:pt idx="63">
                  <c:v>9.5</c:v>
                </c:pt>
                <c:pt idx="64">
                  <c:v>5.3</c:v>
                </c:pt>
                <c:pt idx="65">
                  <c:v>12</c:v>
                </c:pt>
                <c:pt idx="66">
                  <c:v>33.200000000000003</c:v>
                </c:pt>
                <c:pt idx="67">
                  <c:v>45.2</c:v>
                </c:pt>
                <c:pt idx="68">
                  <c:v>47.6</c:v>
                </c:pt>
                <c:pt idx="69">
                  <c:v>47.7</c:v>
                </c:pt>
                <c:pt idx="70">
                  <c:v>46.6</c:v>
                </c:pt>
                <c:pt idx="71">
                  <c:v>40.9</c:v>
                </c:pt>
                <c:pt idx="72">
                  <c:v>33.300000000000004</c:v>
                </c:pt>
                <c:pt idx="73">
                  <c:v>24</c:v>
                </c:pt>
                <c:pt idx="74">
                  <c:v>15.1</c:v>
                </c:pt>
                <c:pt idx="75">
                  <c:v>7</c:v>
                </c:pt>
                <c:pt idx="76">
                  <c:v>7.4</c:v>
                </c:pt>
                <c:pt idx="77">
                  <c:v>13.4</c:v>
                </c:pt>
                <c:pt idx="78">
                  <c:v>29.2</c:v>
                </c:pt>
                <c:pt idx="79">
                  <c:v>47</c:v>
                </c:pt>
                <c:pt idx="80">
                  <c:v>59.2</c:v>
                </c:pt>
                <c:pt idx="81">
                  <c:v>59.9</c:v>
                </c:pt>
                <c:pt idx="82">
                  <c:v>47.8</c:v>
                </c:pt>
                <c:pt idx="83">
                  <c:v>36.6</c:v>
                </c:pt>
                <c:pt idx="84">
                  <c:v>33.300000000000004</c:v>
                </c:pt>
                <c:pt idx="85">
                  <c:v>32.1</c:v>
                </c:pt>
                <c:pt idx="86">
                  <c:v>31.1</c:v>
                </c:pt>
                <c:pt idx="87">
                  <c:v>26.4</c:v>
                </c:pt>
                <c:pt idx="88">
                  <c:v>21.8</c:v>
                </c:pt>
                <c:pt idx="89">
                  <c:v>18.5</c:v>
                </c:pt>
                <c:pt idx="90">
                  <c:v>23.8</c:v>
                </c:pt>
                <c:pt idx="91">
                  <c:v>39</c:v>
                </c:pt>
                <c:pt idx="92">
                  <c:v>44.3</c:v>
                </c:pt>
                <c:pt idx="93">
                  <c:v>40.5</c:v>
                </c:pt>
                <c:pt idx="94">
                  <c:v>37.700000000000003</c:v>
                </c:pt>
                <c:pt idx="95">
                  <c:v>39.1</c:v>
                </c:pt>
                <c:pt idx="96">
                  <c:v>40.5</c:v>
                </c:pt>
                <c:pt idx="97">
                  <c:v>38</c:v>
                </c:pt>
                <c:pt idx="98">
                  <c:v>34.200000000000003</c:v>
                </c:pt>
                <c:pt idx="99">
                  <c:v>32.4</c:v>
                </c:pt>
                <c:pt idx="100">
                  <c:v>28.1</c:v>
                </c:pt>
                <c:pt idx="101">
                  <c:v>23.4</c:v>
                </c:pt>
                <c:pt idx="102">
                  <c:v>36.300000000000004</c:v>
                </c:pt>
                <c:pt idx="103">
                  <c:v>43.1</c:v>
                </c:pt>
                <c:pt idx="104">
                  <c:v>50.2</c:v>
                </c:pt>
                <c:pt idx="105">
                  <c:v>58</c:v>
                </c:pt>
                <c:pt idx="106">
                  <c:v>58.8</c:v>
                </c:pt>
                <c:pt idx="107">
                  <c:v>54.8</c:v>
                </c:pt>
                <c:pt idx="108">
                  <c:v>44.8</c:v>
                </c:pt>
                <c:pt idx="109">
                  <c:v>29.8</c:v>
                </c:pt>
                <c:pt idx="110">
                  <c:v>16.100000000000001</c:v>
                </c:pt>
                <c:pt idx="111">
                  <c:v>12.1</c:v>
                </c:pt>
                <c:pt idx="112">
                  <c:v>14.8</c:v>
                </c:pt>
                <c:pt idx="113">
                  <c:v>12.4</c:v>
                </c:pt>
                <c:pt idx="114">
                  <c:v>34.300000000000004</c:v>
                </c:pt>
                <c:pt idx="115">
                  <c:v>50.4</c:v>
                </c:pt>
                <c:pt idx="116">
                  <c:v>50.9</c:v>
                </c:pt>
                <c:pt idx="117">
                  <c:v>43.6</c:v>
                </c:pt>
                <c:pt idx="118">
                  <c:v>40.700000000000003</c:v>
                </c:pt>
                <c:pt idx="119">
                  <c:v>42.6</c:v>
                </c:pt>
                <c:pt idx="120">
                  <c:v>44.9</c:v>
                </c:pt>
                <c:pt idx="121">
                  <c:v>38.5</c:v>
                </c:pt>
                <c:pt idx="122">
                  <c:v>23.4</c:v>
                </c:pt>
                <c:pt idx="123">
                  <c:v>11.4</c:v>
                </c:pt>
                <c:pt idx="124">
                  <c:v>6.2</c:v>
                </c:pt>
                <c:pt idx="125">
                  <c:v>14.4</c:v>
                </c:pt>
                <c:pt idx="126">
                  <c:v>34.800000000000004</c:v>
                </c:pt>
                <c:pt idx="127">
                  <c:v>45.3</c:v>
                </c:pt>
                <c:pt idx="128">
                  <c:v>44.5</c:v>
                </c:pt>
                <c:pt idx="129">
                  <c:v>42.6</c:v>
                </c:pt>
                <c:pt idx="130">
                  <c:v>42.5</c:v>
                </c:pt>
                <c:pt idx="131">
                  <c:v>35.200000000000003</c:v>
                </c:pt>
                <c:pt idx="132">
                  <c:v>28.9</c:v>
                </c:pt>
                <c:pt idx="133">
                  <c:v>25.6</c:v>
                </c:pt>
                <c:pt idx="134">
                  <c:v>21.6</c:v>
                </c:pt>
                <c:pt idx="135">
                  <c:v>16.600000000000001</c:v>
                </c:pt>
                <c:pt idx="136">
                  <c:v>13</c:v>
                </c:pt>
                <c:pt idx="137">
                  <c:v>20.8</c:v>
                </c:pt>
                <c:pt idx="138">
                  <c:v>25.7</c:v>
                </c:pt>
                <c:pt idx="139">
                  <c:v>44.9</c:v>
                </c:pt>
                <c:pt idx="140">
                  <c:v>56.4</c:v>
                </c:pt>
                <c:pt idx="141">
                  <c:v>35.1</c:v>
                </c:pt>
                <c:pt idx="142">
                  <c:v>36.300000000000004</c:v>
                </c:pt>
                <c:pt idx="143">
                  <c:v>39.5</c:v>
                </c:pt>
                <c:pt idx="144">
                  <c:v>29.7</c:v>
                </c:pt>
                <c:pt idx="145">
                  <c:v>22.1</c:v>
                </c:pt>
                <c:pt idx="146">
                  <c:v>16.600000000000001</c:v>
                </c:pt>
                <c:pt idx="147">
                  <c:v>21.3</c:v>
                </c:pt>
                <c:pt idx="148">
                  <c:v>19.399999999999999</c:v>
                </c:pt>
                <c:pt idx="149">
                  <c:v>19.600000000000001</c:v>
                </c:pt>
                <c:pt idx="150">
                  <c:v>21.2</c:v>
                </c:pt>
                <c:pt idx="151">
                  <c:v>32.800000000000004</c:v>
                </c:pt>
                <c:pt idx="152">
                  <c:v>46.8</c:v>
                </c:pt>
                <c:pt idx="153">
                  <c:v>51.4</c:v>
                </c:pt>
                <c:pt idx="154">
                  <c:v>55.4</c:v>
                </c:pt>
                <c:pt idx="155">
                  <c:v>53.3</c:v>
                </c:pt>
                <c:pt idx="156">
                  <c:v>47.2</c:v>
                </c:pt>
              </c:numCache>
            </c:numRef>
          </c:yVal>
          <c:smooth val="1"/>
        </c:ser>
        <c:dLbls>
          <c:showLegendKey val="0"/>
          <c:showVal val="0"/>
          <c:showCatName val="0"/>
          <c:showSerName val="0"/>
          <c:showPercent val="0"/>
          <c:showBubbleSize val="0"/>
        </c:dLbls>
        <c:axId val="109502848"/>
        <c:axId val="109504384"/>
      </c:scatterChart>
      <c:valAx>
        <c:axId val="109502848"/>
        <c:scaling>
          <c:orientation val="minMax"/>
        </c:scaling>
        <c:delete val="0"/>
        <c:axPos val="b"/>
        <c:numFmt formatCode="m/d/yy;@" sourceLinked="0"/>
        <c:majorTickMark val="out"/>
        <c:minorTickMark val="none"/>
        <c:tickLblPos val="nextTo"/>
        <c:txPr>
          <a:bodyPr rot="1860000"/>
          <a:lstStyle/>
          <a:p>
            <a:pPr>
              <a:defRPr/>
            </a:pPr>
            <a:endParaRPr lang="en-US"/>
          </a:p>
        </c:txPr>
        <c:crossAx val="109504384"/>
        <c:crosses val="autoZero"/>
        <c:crossBetween val="midCat"/>
        <c:majorUnit val="2"/>
      </c:valAx>
      <c:valAx>
        <c:axId val="109504384"/>
        <c:scaling>
          <c:orientation val="minMax"/>
        </c:scaling>
        <c:delete val="0"/>
        <c:axPos val="l"/>
        <c:majorGridlines/>
        <c:numFmt formatCode="General" sourceLinked="1"/>
        <c:majorTickMark val="out"/>
        <c:minorTickMark val="none"/>
        <c:tickLblPos val="nextTo"/>
        <c:crossAx val="109502848"/>
        <c:crosses val="autoZero"/>
        <c:crossBetween val="midCat"/>
      </c:valAx>
    </c:plotArea>
    <c:plotVisOnly val="1"/>
    <c:dispBlanksAs val="gap"/>
    <c:showDLblsOverMax val="0"/>
  </c:chart>
  <c:spPr>
    <a:ln>
      <a:solidFill>
        <a:schemeClr val="tx1"/>
      </a:solid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latin typeface="Times New Roman" pitchFamily="18" charset="0"/>
                <a:cs typeface="Times New Roman" pitchFamily="18" charset="0"/>
              </a:rPr>
              <a:t>Figure 4.3:</a:t>
            </a:r>
            <a:r>
              <a:rPr lang="en-US" sz="1200" baseline="0">
                <a:latin typeface="Times New Roman" pitchFamily="18" charset="0"/>
                <a:cs typeface="Times New Roman" pitchFamily="18" charset="0"/>
              </a:rPr>
              <a:t> </a:t>
            </a:r>
            <a:r>
              <a:rPr lang="en-US" sz="1200">
                <a:latin typeface="Times New Roman" pitchFamily="18" charset="0"/>
                <a:cs typeface="Times New Roman" pitchFamily="18" charset="0"/>
              </a:rPr>
              <a:t>Tree Height &amp; Crown Height</a:t>
            </a:r>
          </a:p>
        </c:rich>
      </c:tx>
      <c:layout/>
      <c:overlay val="0"/>
    </c:title>
    <c:autoTitleDeleted val="0"/>
    <c:plotArea>
      <c:layout/>
      <c:barChart>
        <c:barDir val="col"/>
        <c:grouping val="clustered"/>
        <c:varyColors val="0"/>
        <c:ser>
          <c:idx val="0"/>
          <c:order val="0"/>
          <c:tx>
            <c:v>Crown</c:v>
          </c:tx>
          <c:spPr>
            <a:solidFill>
              <a:srgbClr val="00B050"/>
            </a:solidFill>
          </c:spPr>
          <c:invertIfNegative val="0"/>
          <c:cat>
            <c:numRef>
              <c:f>'[Biometrics-92-10into2011-12-16-11.xlsx]Sheet5'!$L$4:$L$11</c:f>
              <c:numCache>
                <c:formatCode>General</c:formatCode>
                <c:ptCount val="8"/>
                <c:pt idx="0">
                  <c:v>1997</c:v>
                </c:pt>
                <c:pt idx="1">
                  <c:v>1998</c:v>
                </c:pt>
                <c:pt idx="2">
                  <c:v>1999</c:v>
                </c:pt>
                <c:pt idx="3">
                  <c:v>2005</c:v>
                </c:pt>
                <c:pt idx="4">
                  <c:v>2006</c:v>
                </c:pt>
                <c:pt idx="5">
                  <c:v>2007</c:v>
                </c:pt>
                <c:pt idx="6">
                  <c:v>2008</c:v>
                </c:pt>
                <c:pt idx="7">
                  <c:v>2009</c:v>
                </c:pt>
              </c:numCache>
            </c:numRef>
          </c:cat>
          <c:val>
            <c:numRef>
              <c:f>'[Biometrics-92-10into2011-12-16-11.xlsx]Sheet5'!$M$4:$M$11</c:f>
              <c:numCache>
                <c:formatCode>General</c:formatCode>
                <c:ptCount val="8"/>
                <c:pt idx="0">
                  <c:v>10.55</c:v>
                </c:pt>
                <c:pt idx="1">
                  <c:v>8.5</c:v>
                </c:pt>
                <c:pt idx="2">
                  <c:v>9.19</c:v>
                </c:pt>
                <c:pt idx="3">
                  <c:v>7.89</c:v>
                </c:pt>
                <c:pt idx="4">
                  <c:v>9.91</c:v>
                </c:pt>
                <c:pt idx="5">
                  <c:v>9.14</c:v>
                </c:pt>
                <c:pt idx="6">
                  <c:v>9.91</c:v>
                </c:pt>
                <c:pt idx="7">
                  <c:v>11.23</c:v>
                </c:pt>
              </c:numCache>
            </c:numRef>
          </c:val>
        </c:ser>
        <c:ser>
          <c:idx val="1"/>
          <c:order val="1"/>
          <c:tx>
            <c:v>Tree</c:v>
          </c:tx>
          <c:spPr>
            <a:solidFill>
              <a:srgbClr val="8D8D61"/>
            </a:solidFill>
          </c:spPr>
          <c:invertIfNegative val="0"/>
          <c:cat>
            <c:numRef>
              <c:f>'[Biometrics-92-10into2011-12-16-11.xlsx]Sheet5'!$L$4:$L$11</c:f>
              <c:numCache>
                <c:formatCode>General</c:formatCode>
                <c:ptCount val="8"/>
                <c:pt idx="0">
                  <c:v>1997</c:v>
                </c:pt>
                <c:pt idx="1">
                  <c:v>1998</c:v>
                </c:pt>
                <c:pt idx="2">
                  <c:v>1999</c:v>
                </c:pt>
                <c:pt idx="3">
                  <c:v>2005</c:v>
                </c:pt>
                <c:pt idx="4">
                  <c:v>2006</c:v>
                </c:pt>
                <c:pt idx="5">
                  <c:v>2007</c:v>
                </c:pt>
                <c:pt idx="6">
                  <c:v>2008</c:v>
                </c:pt>
                <c:pt idx="7">
                  <c:v>2009</c:v>
                </c:pt>
              </c:numCache>
            </c:numRef>
          </c:cat>
          <c:val>
            <c:numRef>
              <c:f>'[Biometrics-92-10into2011-12-16-11.xlsx]Sheet5'!$N$4:$N$11</c:f>
              <c:numCache>
                <c:formatCode>General</c:formatCode>
                <c:ptCount val="8"/>
                <c:pt idx="0">
                  <c:v>15.66</c:v>
                </c:pt>
                <c:pt idx="1">
                  <c:v>14.47</c:v>
                </c:pt>
                <c:pt idx="2">
                  <c:v>14.99</c:v>
                </c:pt>
                <c:pt idx="3">
                  <c:v>15.75</c:v>
                </c:pt>
                <c:pt idx="4">
                  <c:v>16.68</c:v>
                </c:pt>
                <c:pt idx="5">
                  <c:v>16.48</c:v>
                </c:pt>
                <c:pt idx="6">
                  <c:v>15.71</c:v>
                </c:pt>
                <c:pt idx="7">
                  <c:v>17.670000000000002</c:v>
                </c:pt>
              </c:numCache>
            </c:numRef>
          </c:val>
        </c:ser>
        <c:dLbls>
          <c:showLegendKey val="0"/>
          <c:showVal val="0"/>
          <c:showCatName val="0"/>
          <c:showSerName val="0"/>
          <c:showPercent val="0"/>
          <c:showBubbleSize val="0"/>
        </c:dLbls>
        <c:gapWidth val="150"/>
        <c:axId val="118022528"/>
        <c:axId val="118024064"/>
      </c:barChart>
      <c:catAx>
        <c:axId val="118022528"/>
        <c:scaling>
          <c:orientation val="minMax"/>
        </c:scaling>
        <c:delete val="0"/>
        <c:axPos val="t"/>
        <c:numFmt formatCode="General" sourceLinked="1"/>
        <c:majorTickMark val="out"/>
        <c:minorTickMark val="none"/>
        <c:tickLblPos val="nextTo"/>
        <c:crossAx val="118024064"/>
        <c:crosses val="autoZero"/>
        <c:auto val="1"/>
        <c:lblAlgn val="ctr"/>
        <c:lblOffset val="100"/>
        <c:tickLblSkip val="3"/>
        <c:noMultiLvlLbl val="0"/>
      </c:catAx>
      <c:valAx>
        <c:axId val="118024064"/>
        <c:scaling>
          <c:orientation val="maxMin"/>
          <c:max val="18"/>
        </c:scaling>
        <c:delete val="0"/>
        <c:axPos val="l"/>
        <c:majorGridlines/>
        <c:title>
          <c:tx>
            <c:rich>
              <a:bodyPr rot="-5400000" vert="horz"/>
              <a:lstStyle/>
              <a:p>
                <a:pPr>
                  <a:defRPr/>
                </a:pPr>
                <a:r>
                  <a:rPr lang="en-US"/>
                  <a:t>Height (m)</a:t>
                </a:r>
              </a:p>
            </c:rich>
          </c:tx>
          <c:layout/>
          <c:overlay val="0"/>
        </c:title>
        <c:numFmt formatCode="General" sourceLinked="1"/>
        <c:majorTickMark val="out"/>
        <c:minorTickMark val="none"/>
        <c:tickLblPos val="nextTo"/>
        <c:crossAx val="118022528"/>
        <c:crosses val="autoZero"/>
        <c:crossBetween val="between"/>
      </c:valAx>
    </c:plotArea>
    <c:legend>
      <c:legendPos val="r"/>
      <c:layout/>
      <c:overlay val="0"/>
    </c:legend>
    <c:plotVisOnly val="1"/>
    <c:dispBlanksAs val="gap"/>
    <c:showDLblsOverMax val="0"/>
  </c:chart>
  <c:spPr>
    <a:ln>
      <a:solidFill>
        <a:schemeClr val="tx1"/>
      </a:solid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latin typeface="Times New Roman" pitchFamily="18" charset="0"/>
                <a:cs typeface="Times New Roman" pitchFamily="18" charset="0"/>
              </a:defRPr>
            </a:pPr>
            <a:r>
              <a:rPr lang="en-US" sz="1200">
                <a:latin typeface="Times New Roman" pitchFamily="18" charset="0"/>
                <a:cs typeface="Times New Roman" pitchFamily="18" charset="0"/>
              </a:rPr>
              <a:t>Figure 4.4: Collecting Heights - 2010</a:t>
            </a:r>
          </a:p>
        </c:rich>
      </c:tx>
      <c:layout/>
      <c:overlay val="0"/>
    </c:title>
    <c:autoTitleDeleted val="0"/>
    <c:plotArea>
      <c:layout/>
      <c:barChart>
        <c:barDir val="col"/>
        <c:grouping val="clustered"/>
        <c:varyColors val="0"/>
        <c:ser>
          <c:idx val="0"/>
          <c:order val="0"/>
          <c:invertIfNegative val="0"/>
          <c:cat>
            <c:strRef>
              <c:f>histograms!$AD$3:$AD$8</c:f>
              <c:strCache>
                <c:ptCount val="6"/>
                <c:pt idx="0">
                  <c:v>0-2</c:v>
                </c:pt>
                <c:pt idx="1">
                  <c:v>2.1-4</c:v>
                </c:pt>
                <c:pt idx="2">
                  <c:v>4.1-6</c:v>
                </c:pt>
                <c:pt idx="3">
                  <c:v>6.1-8</c:v>
                </c:pt>
                <c:pt idx="4">
                  <c:v>8.1-10</c:v>
                </c:pt>
                <c:pt idx="5">
                  <c:v>10.1-12</c:v>
                </c:pt>
              </c:strCache>
            </c:strRef>
          </c:cat>
          <c:val>
            <c:numRef>
              <c:f>histograms!$AE$3:$AE$8</c:f>
              <c:numCache>
                <c:formatCode>General</c:formatCode>
                <c:ptCount val="6"/>
                <c:pt idx="0">
                  <c:v>0</c:v>
                </c:pt>
                <c:pt idx="1">
                  <c:v>15</c:v>
                </c:pt>
                <c:pt idx="2">
                  <c:v>22</c:v>
                </c:pt>
                <c:pt idx="3">
                  <c:v>22</c:v>
                </c:pt>
                <c:pt idx="4">
                  <c:v>1</c:v>
                </c:pt>
                <c:pt idx="5">
                  <c:v>5</c:v>
                </c:pt>
              </c:numCache>
            </c:numRef>
          </c:val>
        </c:ser>
        <c:dLbls>
          <c:showLegendKey val="0"/>
          <c:showVal val="0"/>
          <c:showCatName val="0"/>
          <c:showSerName val="0"/>
          <c:showPercent val="0"/>
          <c:showBubbleSize val="0"/>
        </c:dLbls>
        <c:gapWidth val="150"/>
        <c:axId val="120133888"/>
        <c:axId val="120152448"/>
      </c:barChart>
      <c:catAx>
        <c:axId val="120133888"/>
        <c:scaling>
          <c:orientation val="minMax"/>
        </c:scaling>
        <c:delete val="0"/>
        <c:axPos val="b"/>
        <c:title>
          <c:tx>
            <c:rich>
              <a:bodyPr/>
              <a:lstStyle/>
              <a:p>
                <a:pPr>
                  <a:defRPr/>
                </a:pPr>
                <a:r>
                  <a:rPr lang="en-US"/>
                  <a:t>Collecting Height (m)</a:t>
                </a:r>
              </a:p>
            </c:rich>
          </c:tx>
          <c:layout/>
          <c:overlay val="0"/>
          <c:spPr>
            <a:ln>
              <a:solidFill>
                <a:schemeClr val="tx1"/>
              </a:solidFill>
            </a:ln>
          </c:spPr>
        </c:title>
        <c:majorTickMark val="out"/>
        <c:minorTickMark val="none"/>
        <c:tickLblPos val="nextTo"/>
        <c:crossAx val="120152448"/>
        <c:crosses val="autoZero"/>
        <c:auto val="1"/>
        <c:lblAlgn val="ctr"/>
        <c:lblOffset val="100"/>
        <c:noMultiLvlLbl val="0"/>
      </c:catAx>
      <c:valAx>
        <c:axId val="120152448"/>
        <c:scaling>
          <c:orientation val="minMax"/>
        </c:scaling>
        <c:delete val="0"/>
        <c:axPos val="l"/>
        <c:majorGridlines/>
        <c:title>
          <c:tx>
            <c:rich>
              <a:bodyPr rot="-5400000" vert="horz"/>
              <a:lstStyle/>
              <a:p>
                <a:pPr>
                  <a:defRPr/>
                </a:pPr>
                <a:r>
                  <a:rPr lang="en-US"/>
                  <a:t>Frequency</a:t>
                </a:r>
              </a:p>
            </c:rich>
          </c:tx>
          <c:layout/>
          <c:overlay val="0"/>
        </c:title>
        <c:numFmt formatCode="General" sourceLinked="1"/>
        <c:majorTickMark val="out"/>
        <c:minorTickMark val="none"/>
        <c:tickLblPos val="nextTo"/>
        <c:crossAx val="120133888"/>
        <c:crosses val="autoZero"/>
        <c:crossBetween val="between"/>
      </c:valAx>
    </c:plotArea>
    <c:plotVisOnly val="1"/>
    <c:dispBlanksAs val="gap"/>
    <c:showDLblsOverMax val="0"/>
  </c:chart>
  <c:spPr>
    <a:noFill/>
    <a:ln>
      <a:solidFill>
        <a:schemeClr val="tx1"/>
      </a:solidFill>
    </a:ln>
  </c:sp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32.emf"/></Relationships>
</file>

<file path=ppt/drawings/_rels/drawing2.xml.rels><?xml version="1.0" encoding="UTF-8" standalone="yes"?>
<Relationships xmlns="http://schemas.openxmlformats.org/package/2006/relationships"><Relationship Id="rId1" Type="http://schemas.openxmlformats.org/officeDocument/2006/relationships/image" Target="../media/image34.emf"/></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3276600"/>
          <a:ext cx="5943600" cy="2967990"/>
        </a:xfrm>
        <a:prstGeom xmlns:a="http://schemas.openxmlformats.org/drawingml/2006/main" prst="rect">
          <a:avLst/>
        </a:prstGeom>
        <a:noFill xmlns:a="http://schemas.openxmlformats.org/drawingml/2006/main"/>
        <a:ln xmlns:a="http://schemas.openxmlformats.org/drawingml/2006/main">
          <a:noFill/>
        </a:ln>
      </cdr:spPr>
    </cdr:pic>
  </cdr:relSizeAnchor>
</c:userShapes>
</file>

<file path=ppt/drawings/drawing2.xml><?xml version="1.0" encoding="utf-8"?>
<c:userShapes xmlns:c="http://schemas.openxmlformats.org/drawingml/2006/chart">
  <cdr:relSizeAnchor xmlns:cdr="http://schemas.openxmlformats.org/drawingml/2006/chartDrawing">
    <cdr:from>
      <cdr:x>0.725</cdr:x>
      <cdr:y>0.13056</cdr:y>
    </cdr:from>
    <cdr:to>
      <cdr:x>0.995</cdr:x>
      <cdr:y>0.31111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314700" y="358140"/>
          <a:ext cx="1234440" cy="495300"/>
        </a:xfrm>
        <a:prstGeom xmlns:a="http://schemas.openxmlformats.org/drawingml/2006/main" prst="rect">
          <a:avLst/>
        </a:prstGeom>
        <a:solidFill xmlns:a="http://schemas.openxmlformats.org/drawingml/2006/main">
          <a:schemeClr val="bg1">
            <a:lumMod val="85000"/>
          </a:schemeClr>
        </a:solidFill>
      </cdr:spPr>
    </cdr:pic>
  </cdr:relSizeAnchor>
</c:userShapes>
</file>

<file path=ppt/drawings/drawing3.xml><?xml version="1.0" encoding="utf-8"?>
<c:userShapes xmlns:c="http://schemas.openxmlformats.org/drawingml/2006/chart">
  <cdr:relSizeAnchor xmlns:cdr="http://schemas.openxmlformats.org/drawingml/2006/chartDrawing">
    <cdr:from>
      <cdr:x>0.41152</cdr:x>
      <cdr:y>0.50456</cdr:y>
    </cdr:from>
    <cdr:to>
      <cdr:x>0.55967</cdr:x>
      <cdr:y>0.60893</cdr:y>
    </cdr:to>
    <cdr:cxnSp macro="">
      <cdr:nvCxnSpPr>
        <cdr:cNvPr id="3" name="Straight Connector 2"/>
        <cdr:cNvCxnSpPr/>
      </cdr:nvCxnSpPr>
      <cdr:spPr>
        <a:xfrm xmlns:a="http://schemas.openxmlformats.org/drawingml/2006/main" flipV="1">
          <a:off x="1905000" y="1545591"/>
          <a:ext cx="685800" cy="319702"/>
        </a:xfrm>
        <a:prstGeom xmlns:a="http://schemas.openxmlformats.org/drawingml/2006/main" prst="line">
          <a:avLst/>
        </a:prstGeom>
        <a:ln xmlns:a="http://schemas.openxmlformats.org/drawingml/2006/main" w="69850">
          <a:solidFill>
            <a:schemeClr val="bg2">
              <a:lumMod val="20000"/>
              <a:lumOff val="8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0.64198</cdr:x>
      <cdr:y>0.31042</cdr:y>
    </cdr:from>
    <cdr:to>
      <cdr:x>0.83128</cdr:x>
      <cdr:y>0.4348</cdr:y>
    </cdr:to>
    <cdr:cxnSp macro="">
      <cdr:nvCxnSpPr>
        <cdr:cNvPr id="5" name="Straight Connector 4"/>
        <cdr:cNvCxnSpPr/>
      </cdr:nvCxnSpPr>
      <cdr:spPr>
        <a:xfrm xmlns:a="http://schemas.openxmlformats.org/drawingml/2006/main" flipV="1">
          <a:off x="2971800" y="950893"/>
          <a:ext cx="876300" cy="381000"/>
        </a:xfrm>
        <a:prstGeom xmlns:a="http://schemas.openxmlformats.org/drawingml/2006/main" prst="line">
          <a:avLst/>
        </a:prstGeom>
        <a:ln xmlns:a="http://schemas.openxmlformats.org/drawingml/2006/main" w="69850">
          <a:solidFill>
            <a:schemeClr val="bg2">
              <a:lumMod val="20000"/>
              <a:lumOff val="8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21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21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1CB62562-368E-4DFF-A1AD-C14C27B07FD1}" type="slidenum">
              <a:rPr lang="en-US"/>
              <a:pPr>
                <a:defRPr/>
              </a:pPr>
              <a:t>‹#›</a:t>
            </a:fld>
            <a:endParaRPr lang="en-US"/>
          </a:p>
        </p:txBody>
      </p:sp>
    </p:spTree>
    <p:extLst>
      <p:ext uri="{BB962C8B-B14F-4D97-AF65-F5344CB8AC3E}">
        <p14:creationId xmlns:p14="http://schemas.microsoft.com/office/powerpoint/2010/main" val="2410456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CDB9E96-3056-4C57-8EFB-B9D2E89C9AD2}" type="slidenum">
              <a:rPr lang="en-US" smtClean="0"/>
              <a:pPr/>
              <a:t>2</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14400" y="4343400"/>
            <a:ext cx="5029200" cy="4114800"/>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3010A69-6B33-4ADE-B6F6-D548D5DCE361}" type="slidenum">
              <a:rPr lang="en-US" smtClean="0"/>
              <a:pPr/>
              <a:t>15</a:t>
            </a:fld>
            <a:endParaRPr lang="en-US" smtClean="0"/>
          </a:p>
        </p:txBody>
      </p:sp>
      <p:sp>
        <p:nvSpPr>
          <p:cNvPr id="38915" name="Rectangle 2"/>
          <p:cNvSpPr>
            <a:spLocks noGrp="1" noRot="1" noChangeAspect="1" noChangeArrowheads="1" noTextEdit="1"/>
          </p:cNvSpPr>
          <p:nvPr>
            <p:ph type="sldImg"/>
          </p:nvPr>
        </p:nvSpPr>
        <p:spPr>
          <a:xfrm>
            <a:off x="1130300" y="674688"/>
            <a:ext cx="4597400" cy="3448050"/>
          </a:xfrm>
          <a:ln/>
        </p:spPr>
      </p:sp>
      <p:sp>
        <p:nvSpPr>
          <p:cNvPr id="38916" name="Rectangle 3"/>
          <p:cNvSpPr>
            <a:spLocks noGrp="1" noChangeArrowheads="1"/>
          </p:cNvSpPr>
          <p:nvPr>
            <p:ph type="body" idx="1"/>
          </p:nvPr>
        </p:nvSpPr>
        <p:spPr>
          <a:xfrm>
            <a:off x="893763" y="4346575"/>
            <a:ext cx="5070475" cy="4122738"/>
          </a:xfrm>
          <a:noFill/>
          <a:ln/>
        </p:spPr>
        <p:txBody>
          <a:bodyPr lIns="89730" tIns="44865" rIns="89730" bIns="44865"/>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86E9F36-6ADA-4997-BEF9-7D4E7D4EDD32}" type="slidenum">
              <a:rPr lang="en-US" smtClean="0"/>
              <a:pPr/>
              <a:t>25</a:t>
            </a:fld>
            <a:endParaRPr lang="en-US" smtClean="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25516D-7AE3-4711-BA3B-0845B943481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01DF4F-F09D-481E-84D2-823454F2574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8AD4EF-A5F9-485D-9EB6-F084B37872E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F757D5-6979-46A6-8ECA-162C75B364F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458A0D-AC3E-41BE-B0FC-FC4C770CAAD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0E24E6-5101-4E80-B497-15F502753CD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4422-890B-4766-8A2A-72EDC3881E0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5014CE-554E-4CF6-9C90-71EE6D88E07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6D4250-ED75-4E4A-8AD1-5DC54EE0192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2855B0A-568B-44E9-834E-FC346C45F10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F21B7A-F628-4367-94CB-2A3AD81685D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17CD16-9031-410D-BC63-A8F06101CCB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7803F4-9F83-4275-A900-1A876F6549D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234DE6-F03D-4990-A7D1-6F22572838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chart" Target="../charts/chart15.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1341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6600" y="1485900"/>
            <a:ext cx="3479800" cy="3457575"/>
          </a:xfrm>
        </p:spPr>
        <p:txBody>
          <a:bodyPr/>
          <a:lstStyle/>
          <a:p>
            <a:r>
              <a:rPr lang="en-US" sz="2800" dirty="0">
                <a:latin typeface="Times New Roman" pitchFamily="18" charset="0"/>
                <a:cs typeface="Times New Roman" pitchFamily="18" charset="0"/>
              </a:rPr>
              <a:t>Backward trajectories of air masses on May </a:t>
            </a:r>
            <a:r>
              <a:rPr lang="en-US" sz="2800" dirty="0" smtClean="0">
                <a:latin typeface="Times New Roman" pitchFamily="18" charset="0"/>
                <a:cs typeface="Times New Roman" pitchFamily="18" charset="0"/>
              </a:rPr>
              <a:t>26, 2010.</a:t>
            </a:r>
          </a:p>
          <a:p>
            <a:r>
              <a:rPr lang="en-US" sz="2800" dirty="0" smtClean="0">
                <a:latin typeface="Times New Roman" pitchFamily="18" charset="0"/>
                <a:cs typeface="Times New Roman" pitchFamily="18" charset="0"/>
              </a:rPr>
              <a:t>Peroxyacetyl nitrate.</a:t>
            </a:r>
            <a:endParaRPr lang="en-US" sz="2800" dirty="0">
              <a:latin typeface="Times New Roman" pitchFamily="18" charset="0"/>
              <a:cs typeface="Times New Roman" pitchFamily="18" charset="0"/>
            </a:endParaRPr>
          </a:p>
        </p:txBody>
      </p:sp>
      <p:pic>
        <p:nvPicPr>
          <p:cNvPr id="4" name="Picture 3" descr="image of canada fires.GIF"/>
          <p:cNvPicPr>
            <a:picLocks noChangeAspect="1"/>
          </p:cNvPicPr>
          <p:nvPr/>
        </p:nvPicPr>
        <p:blipFill>
          <a:blip r:embed="rId2" cstate="print"/>
          <a:stretch>
            <a:fillRect/>
          </a:stretch>
        </p:blipFill>
        <p:spPr>
          <a:xfrm>
            <a:off x="4876800" y="1143000"/>
            <a:ext cx="3962400" cy="553422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ctrTitle"/>
          </p:nvPr>
        </p:nvSpPr>
        <p:spPr>
          <a:xfrm>
            <a:off x="304800" y="-152400"/>
            <a:ext cx="7772400" cy="1469826"/>
          </a:xfrm>
        </p:spPr>
        <p:txBody>
          <a:bodyPr/>
          <a:lstStyle/>
          <a:p>
            <a:r>
              <a:rPr lang="en-US" sz="3400" dirty="0" smtClean="0">
                <a:latin typeface="Times New Roman" pitchFamily="18" charset="0"/>
                <a:cs typeface="Times New Roman" pitchFamily="18" charset="0"/>
              </a:rPr>
              <a:t>One More Atmospheric Change: PAN</a:t>
            </a:r>
            <a:endParaRPr lang="en-US" sz="3400" dirty="0">
              <a:latin typeface="Times New Roman" pitchFamily="18" charset="0"/>
              <a:cs typeface="Times New Roman" pitchFamily="18" charset="0"/>
            </a:endParaRPr>
          </a:p>
        </p:txBody>
      </p:sp>
      <p:pic>
        <p:nvPicPr>
          <p:cNvPr id="5" name="Picture 4" descr="DSC00597"/>
          <p:cNvPicPr>
            <a:picLocks noChangeAspect="1" noChangeArrowheads="1"/>
          </p:cNvPicPr>
          <p:nvPr/>
        </p:nvPicPr>
        <p:blipFill>
          <a:blip r:embed="rId3" cstate="print"/>
          <a:srcRect t="9618" b="19389"/>
          <a:stretch>
            <a:fillRect/>
          </a:stretch>
        </p:blipFill>
        <p:spPr bwMode="auto">
          <a:xfrm>
            <a:off x="2667000" y="3657599"/>
            <a:ext cx="1935897" cy="1832453"/>
          </a:xfrm>
          <a:prstGeom prst="rect">
            <a:avLst/>
          </a:prstGeom>
          <a:noFill/>
          <a:ln w="6350">
            <a:solidFill>
              <a:schemeClr val="tx1"/>
            </a:solidFill>
            <a:miter lim="800000"/>
            <a:headEnd/>
            <a:tailEnd/>
          </a:ln>
        </p:spPr>
      </p:pic>
      <p:pic>
        <p:nvPicPr>
          <p:cNvPr id="6" name="Picture 5" descr="DSC00600"/>
          <p:cNvPicPr>
            <a:picLocks noChangeAspect="1" noChangeArrowheads="1"/>
          </p:cNvPicPr>
          <p:nvPr/>
        </p:nvPicPr>
        <p:blipFill>
          <a:blip r:embed="rId4" cstate="print"/>
          <a:srcRect/>
          <a:stretch>
            <a:fillRect/>
          </a:stretch>
        </p:blipFill>
        <p:spPr bwMode="auto">
          <a:xfrm>
            <a:off x="147527" y="3657599"/>
            <a:ext cx="2443273" cy="1832455"/>
          </a:xfrm>
          <a:prstGeom prst="rect">
            <a:avLst/>
          </a:prstGeom>
          <a:noFill/>
          <a:ln w="9525">
            <a:noFill/>
            <a:miter lim="800000"/>
            <a:headEnd/>
            <a:tailEnd/>
          </a:ln>
        </p:spPr>
      </p:pic>
    </p:spTree>
    <p:extLst>
      <p:ext uri="{BB962C8B-B14F-4D97-AF65-F5344CB8AC3E}">
        <p14:creationId xmlns:p14="http://schemas.microsoft.com/office/powerpoint/2010/main" val="2601434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2" name="Text Box 28"/>
          <p:cNvSpPr txBox="1">
            <a:spLocks noChangeArrowheads="1"/>
          </p:cNvSpPr>
          <p:nvPr/>
        </p:nvSpPr>
        <p:spPr bwMode="auto">
          <a:xfrm>
            <a:off x="685800" y="152400"/>
            <a:ext cx="7467600" cy="1015663"/>
          </a:xfrm>
          <a:prstGeom prst="rect">
            <a:avLst/>
          </a:prstGeom>
          <a:noFill/>
          <a:ln w="9525">
            <a:noFill/>
            <a:miter lim="800000"/>
            <a:headEnd/>
            <a:tailEnd/>
          </a:ln>
        </p:spPr>
        <p:txBody>
          <a:bodyPr wrap="square">
            <a:spAutoFit/>
          </a:bodyPr>
          <a:lstStyle/>
          <a:p>
            <a:pPr eaLnBrk="0" hangingPunct="0"/>
            <a:r>
              <a:rPr lang="en-US" sz="3200" b="1" dirty="0" smtClean="0">
                <a:latin typeface="+mj-lt"/>
              </a:rPr>
              <a:t>Spectral Readings of White Pine Needles</a:t>
            </a:r>
          </a:p>
          <a:p>
            <a:pPr eaLnBrk="0" hangingPunct="0"/>
            <a:endParaRPr lang="en-US" sz="2800" b="1" dirty="0">
              <a:solidFill>
                <a:srgbClr val="009973"/>
              </a:solidFill>
              <a:latin typeface="+mj-lt"/>
            </a:endParaRPr>
          </a:p>
        </p:txBody>
      </p:sp>
      <p:sp>
        <p:nvSpPr>
          <p:cNvPr id="14" name="TextBox 13"/>
          <p:cNvSpPr txBox="1"/>
          <p:nvPr/>
        </p:nvSpPr>
        <p:spPr>
          <a:xfrm>
            <a:off x="609600" y="1371600"/>
            <a:ext cx="1562100" cy="1569660"/>
          </a:xfrm>
          <a:prstGeom prst="rect">
            <a:avLst/>
          </a:prstGeom>
          <a:noFill/>
        </p:spPr>
        <p:txBody>
          <a:bodyPr wrap="square" rtlCol="0">
            <a:spAutoFit/>
          </a:bodyPr>
          <a:lstStyle/>
          <a:p>
            <a:r>
              <a:rPr lang="en-US" dirty="0" smtClean="0"/>
              <a:t>A very </a:t>
            </a:r>
          </a:p>
          <a:p>
            <a:r>
              <a:rPr lang="en-US" dirty="0" smtClean="0"/>
              <a:t>healthy</a:t>
            </a:r>
          </a:p>
          <a:p>
            <a:r>
              <a:rPr lang="en-US" dirty="0"/>
              <a:t>s</a:t>
            </a:r>
            <a:r>
              <a:rPr lang="en-US" dirty="0" smtClean="0"/>
              <a:t>pectral </a:t>
            </a:r>
          </a:p>
          <a:p>
            <a:r>
              <a:rPr lang="en-US" dirty="0" smtClean="0"/>
              <a:t>report.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55980149"/>
              </p:ext>
            </p:extLst>
          </p:nvPr>
        </p:nvGraphicFramePr>
        <p:xfrm>
          <a:off x="2931289" y="4886562"/>
          <a:ext cx="3251200" cy="1580676"/>
        </p:xfrm>
        <a:graphic>
          <a:graphicData uri="http://schemas.openxmlformats.org/drawingml/2006/table">
            <a:tbl>
              <a:tblPr firstRow="1" firstCol="1" bandRow="1">
                <a:tableStyleId>{5C22544A-7EE6-4342-B048-85BDC9FD1C3A}</a:tableStyleId>
              </a:tblPr>
              <a:tblGrid>
                <a:gridCol w="2540000"/>
                <a:gridCol w="711200"/>
              </a:tblGrid>
              <a:tr h="182880">
                <a:tc>
                  <a:txBody>
                    <a:bodyPr/>
                    <a:lstStyle/>
                    <a:p>
                      <a:pPr marL="0" marR="0" algn="r">
                        <a:lnSpc>
                          <a:spcPct val="115000"/>
                        </a:lnSpc>
                        <a:spcBef>
                          <a:spcPts val="0"/>
                        </a:spcBef>
                        <a:spcAft>
                          <a:spcPts val="0"/>
                        </a:spcAft>
                      </a:pPr>
                      <a:r>
                        <a:rPr lang="en-US" sz="1100" dirty="0">
                          <a:solidFill>
                            <a:schemeClr val="tx1"/>
                          </a:solidFill>
                          <a:effectLst/>
                        </a:rPr>
                        <a:t>Reflectance Index</a:t>
                      </a:r>
                      <a:endParaRPr lang="en-US" sz="1100" dirty="0">
                        <a:solidFill>
                          <a:schemeClr val="tx1"/>
                        </a:solidFill>
                        <a:effectLst/>
                        <a:latin typeface="Calibri"/>
                        <a:ea typeface="Calibri"/>
                        <a:cs typeface="Times New Roman"/>
                      </a:endParaRPr>
                    </a:p>
                  </a:txBody>
                  <a:tcPr marL="68580" marR="68580" marT="0" marB="0" anchor="b">
                    <a:solidFill>
                      <a:schemeClr val="bg2">
                        <a:lumMod val="40000"/>
                        <a:lumOff val="60000"/>
                      </a:schemeClr>
                    </a:solidFill>
                  </a:tcPr>
                </a:tc>
                <a:tc>
                  <a:txBody>
                    <a:bodyPr/>
                    <a:lstStyle/>
                    <a:p>
                      <a:pPr marL="0" marR="0" algn="r">
                        <a:lnSpc>
                          <a:spcPct val="115000"/>
                        </a:lnSpc>
                        <a:spcBef>
                          <a:spcPts val="0"/>
                        </a:spcBef>
                        <a:spcAft>
                          <a:spcPts val="0"/>
                        </a:spcAft>
                      </a:pPr>
                      <a:r>
                        <a:rPr lang="en-US" sz="1100">
                          <a:effectLst/>
                        </a:rPr>
                        <a:t>Number</a:t>
                      </a:r>
                      <a:endParaRPr lang="en-US" sz="1100">
                        <a:effectLst/>
                        <a:latin typeface="Calibri"/>
                        <a:ea typeface="Calibri"/>
                        <a:cs typeface="Times New Roman"/>
                      </a:endParaRPr>
                    </a:p>
                  </a:txBody>
                  <a:tcPr marL="68580" marR="68580" marT="0" marB="0" anchor="b"/>
                </a:tc>
              </a:tr>
              <a:tr h="182880">
                <a:tc>
                  <a:txBody>
                    <a:bodyPr/>
                    <a:lstStyle/>
                    <a:p>
                      <a:pPr marL="0" marR="0" algn="r">
                        <a:lnSpc>
                          <a:spcPct val="115000"/>
                        </a:lnSpc>
                        <a:spcBef>
                          <a:spcPts val="0"/>
                        </a:spcBef>
                        <a:spcAft>
                          <a:spcPts val="0"/>
                        </a:spcAft>
                      </a:pPr>
                      <a:r>
                        <a:rPr lang="en-US" sz="1100" dirty="0">
                          <a:solidFill>
                            <a:schemeClr val="tx1"/>
                          </a:solidFill>
                          <a:effectLst/>
                        </a:rPr>
                        <a:t>All Needles from 74 trees, 2010</a:t>
                      </a:r>
                      <a:endParaRPr lang="en-US" sz="1100" dirty="0">
                        <a:solidFill>
                          <a:schemeClr val="tx1"/>
                        </a:solidFill>
                        <a:effectLst/>
                        <a:latin typeface="Calibri"/>
                        <a:ea typeface="Calibri"/>
                        <a:cs typeface="Times New Roman"/>
                      </a:endParaRPr>
                    </a:p>
                  </a:txBody>
                  <a:tcPr marL="68580" marR="68580" marT="0" marB="0" anchor="b">
                    <a:solidFill>
                      <a:schemeClr val="bg2">
                        <a:lumMod val="40000"/>
                        <a:lumOff val="60000"/>
                      </a:schemeClr>
                    </a:solidFill>
                  </a:tcPr>
                </a:tc>
                <a:tc>
                  <a:txBody>
                    <a:bodyPr/>
                    <a:lstStyle/>
                    <a:p>
                      <a:pPr algn="r">
                        <a:lnSpc>
                          <a:spcPct val="115000"/>
                        </a:lnSpc>
                      </a:pPr>
                      <a:endParaRPr lang="en-US" sz="1100">
                        <a:effectLst/>
                        <a:latin typeface="Calibri"/>
                        <a:cs typeface="Times New Roman"/>
                      </a:endParaRPr>
                    </a:p>
                  </a:txBody>
                  <a:tcPr marL="68580" marR="68580" marT="0" marB="0" anchor="b"/>
                </a:tc>
              </a:tr>
              <a:tr h="290466">
                <a:tc>
                  <a:txBody>
                    <a:bodyPr/>
                    <a:lstStyle/>
                    <a:p>
                      <a:pPr marL="0" marR="0" algn="r">
                        <a:lnSpc>
                          <a:spcPct val="115000"/>
                        </a:lnSpc>
                        <a:spcBef>
                          <a:spcPts val="0"/>
                        </a:spcBef>
                        <a:spcAft>
                          <a:spcPts val="0"/>
                        </a:spcAft>
                      </a:pPr>
                      <a:r>
                        <a:rPr lang="en-US" sz="1100" dirty="0">
                          <a:solidFill>
                            <a:schemeClr val="tx1"/>
                          </a:solidFill>
                          <a:effectLst/>
                        </a:rPr>
                        <a:t>Red Edge Inflection Point (REIP)</a:t>
                      </a:r>
                      <a:endParaRPr lang="en-US" sz="1100" dirty="0">
                        <a:solidFill>
                          <a:schemeClr val="tx1"/>
                        </a:solidFill>
                        <a:effectLst/>
                        <a:latin typeface="Calibri"/>
                        <a:ea typeface="Calibri"/>
                        <a:cs typeface="Times New Roman"/>
                      </a:endParaRPr>
                    </a:p>
                  </a:txBody>
                  <a:tcPr marL="68580" marR="68580" marT="0" marB="0" anchor="b">
                    <a:solidFill>
                      <a:schemeClr val="bg2">
                        <a:lumMod val="40000"/>
                        <a:lumOff val="60000"/>
                      </a:schemeClr>
                    </a:solidFill>
                  </a:tcPr>
                </a:tc>
                <a:tc>
                  <a:txBody>
                    <a:bodyPr/>
                    <a:lstStyle/>
                    <a:p>
                      <a:pPr marL="0" marR="0" algn="r">
                        <a:lnSpc>
                          <a:spcPct val="115000"/>
                        </a:lnSpc>
                        <a:spcBef>
                          <a:spcPts val="0"/>
                        </a:spcBef>
                        <a:spcAft>
                          <a:spcPts val="0"/>
                        </a:spcAft>
                      </a:pPr>
                      <a:r>
                        <a:rPr lang="en-US" sz="1100">
                          <a:effectLst/>
                        </a:rPr>
                        <a:t>723.69</a:t>
                      </a:r>
                      <a:endParaRPr lang="en-US" sz="1100">
                        <a:effectLst/>
                        <a:latin typeface="Calibri"/>
                        <a:ea typeface="Calibri"/>
                        <a:cs typeface="Times New Roman"/>
                      </a:endParaRPr>
                    </a:p>
                  </a:txBody>
                  <a:tcPr marL="68580" marR="68580" marT="0" marB="0" anchor="b"/>
                </a:tc>
              </a:tr>
              <a:tr h="326280">
                <a:tc>
                  <a:txBody>
                    <a:bodyPr/>
                    <a:lstStyle/>
                    <a:p>
                      <a:pPr marL="0" marR="0" algn="r">
                        <a:lnSpc>
                          <a:spcPct val="115000"/>
                        </a:lnSpc>
                        <a:spcBef>
                          <a:spcPts val="0"/>
                        </a:spcBef>
                        <a:spcAft>
                          <a:spcPts val="0"/>
                        </a:spcAft>
                      </a:pPr>
                      <a:r>
                        <a:rPr lang="en-US" sz="1100" dirty="0">
                          <a:solidFill>
                            <a:schemeClr val="tx1"/>
                          </a:solidFill>
                          <a:effectLst/>
                        </a:rPr>
                        <a:t>TM Band 5/TM Band 4 Ratio (TM54)</a:t>
                      </a:r>
                      <a:endParaRPr lang="en-US" sz="1100" dirty="0">
                        <a:solidFill>
                          <a:schemeClr val="tx1"/>
                        </a:solidFill>
                        <a:effectLst/>
                        <a:latin typeface="Calibri"/>
                        <a:ea typeface="Calibri"/>
                        <a:cs typeface="Times New Roman"/>
                      </a:endParaRPr>
                    </a:p>
                  </a:txBody>
                  <a:tcPr marL="68580" marR="68580" marT="0" marB="0" anchor="b">
                    <a:solidFill>
                      <a:schemeClr val="bg2">
                        <a:lumMod val="40000"/>
                        <a:lumOff val="60000"/>
                      </a:schemeClr>
                    </a:solidFill>
                  </a:tcPr>
                </a:tc>
                <a:tc>
                  <a:txBody>
                    <a:bodyPr/>
                    <a:lstStyle/>
                    <a:p>
                      <a:pPr marL="0" marR="0" algn="r">
                        <a:lnSpc>
                          <a:spcPct val="115000"/>
                        </a:lnSpc>
                        <a:spcBef>
                          <a:spcPts val="0"/>
                        </a:spcBef>
                        <a:spcAft>
                          <a:spcPts val="0"/>
                        </a:spcAft>
                      </a:pPr>
                      <a:r>
                        <a:rPr lang="en-US" sz="1100">
                          <a:effectLst/>
                        </a:rPr>
                        <a:t>0.52</a:t>
                      </a:r>
                      <a:endParaRPr lang="en-US" sz="1100">
                        <a:effectLst/>
                        <a:latin typeface="Calibri"/>
                        <a:ea typeface="Calibri"/>
                        <a:cs typeface="Times New Roman"/>
                      </a:endParaRPr>
                    </a:p>
                  </a:txBody>
                  <a:tcPr marL="68580" marR="68580" marT="0" marB="0" anchor="b"/>
                </a:tc>
              </a:tr>
              <a:tr h="182880">
                <a:tc>
                  <a:txBody>
                    <a:bodyPr/>
                    <a:lstStyle/>
                    <a:p>
                      <a:pPr marL="0" marR="0" algn="r">
                        <a:lnSpc>
                          <a:spcPct val="115000"/>
                        </a:lnSpc>
                        <a:spcBef>
                          <a:spcPts val="0"/>
                        </a:spcBef>
                        <a:spcAft>
                          <a:spcPts val="0"/>
                        </a:spcAft>
                      </a:pPr>
                      <a:r>
                        <a:rPr lang="en-US" sz="1100" dirty="0">
                          <a:solidFill>
                            <a:schemeClr val="tx1"/>
                          </a:solidFill>
                          <a:effectLst/>
                        </a:rPr>
                        <a:t>Near Infrared Band 3/Band 1 Ratio (NIR31)</a:t>
                      </a:r>
                      <a:endParaRPr lang="en-US" sz="1100" dirty="0">
                        <a:solidFill>
                          <a:schemeClr val="tx1"/>
                        </a:solidFill>
                        <a:effectLst/>
                        <a:latin typeface="Calibri"/>
                        <a:ea typeface="Calibri"/>
                        <a:cs typeface="Times New Roman"/>
                      </a:endParaRPr>
                    </a:p>
                  </a:txBody>
                  <a:tcPr marL="68580" marR="68580" marT="0" marB="0" anchor="b">
                    <a:solidFill>
                      <a:schemeClr val="bg2">
                        <a:lumMod val="40000"/>
                        <a:lumOff val="60000"/>
                      </a:schemeClr>
                    </a:solidFill>
                  </a:tcPr>
                </a:tc>
                <a:tc>
                  <a:txBody>
                    <a:bodyPr/>
                    <a:lstStyle/>
                    <a:p>
                      <a:pPr marL="0" marR="0" algn="r">
                        <a:lnSpc>
                          <a:spcPct val="115000"/>
                        </a:lnSpc>
                        <a:spcBef>
                          <a:spcPts val="0"/>
                        </a:spcBef>
                        <a:spcAft>
                          <a:spcPts val="0"/>
                        </a:spcAft>
                      </a:pPr>
                      <a:r>
                        <a:rPr lang="en-US" sz="1100">
                          <a:effectLst/>
                        </a:rPr>
                        <a:t>0.85</a:t>
                      </a:r>
                      <a:endParaRPr lang="en-US" sz="1100">
                        <a:effectLst/>
                        <a:latin typeface="Calibri"/>
                        <a:ea typeface="Calibri"/>
                        <a:cs typeface="Times New Roman"/>
                      </a:endParaRPr>
                    </a:p>
                  </a:txBody>
                  <a:tcPr marL="68580" marR="68580" marT="0" marB="0" anchor="b"/>
                </a:tc>
              </a:tr>
              <a:tr h="182880">
                <a:tc>
                  <a:txBody>
                    <a:bodyPr/>
                    <a:lstStyle/>
                    <a:p>
                      <a:pPr marL="0" marR="0" algn="r">
                        <a:lnSpc>
                          <a:spcPct val="115000"/>
                        </a:lnSpc>
                        <a:spcBef>
                          <a:spcPts val="0"/>
                        </a:spcBef>
                        <a:spcAft>
                          <a:spcPts val="0"/>
                        </a:spcAft>
                      </a:pPr>
                      <a:r>
                        <a:rPr lang="en-US" sz="800" dirty="0">
                          <a:solidFill>
                            <a:schemeClr val="tx1"/>
                          </a:solidFill>
                          <a:effectLst/>
                        </a:rPr>
                        <a:t>Table 4.1: VIRIS indices for white pine needles, 2010.</a:t>
                      </a:r>
                      <a:endParaRPr lang="en-US" sz="1100" dirty="0">
                        <a:solidFill>
                          <a:schemeClr val="tx1"/>
                        </a:solidFill>
                        <a:effectLst/>
                        <a:latin typeface="Calibri"/>
                        <a:ea typeface="Calibri"/>
                        <a:cs typeface="Times New Roman"/>
                      </a:endParaRPr>
                    </a:p>
                  </a:txBody>
                  <a:tcPr marL="68580" marR="68580" marT="0" marB="0" anchor="b">
                    <a:solidFill>
                      <a:schemeClr val="bg2">
                        <a:lumMod val="40000"/>
                        <a:lumOff val="60000"/>
                      </a:schemeClr>
                    </a:solidFill>
                  </a:tcPr>
                </a:tc>
                <a:tc>
                  <a:txBody>
                    <a:bodyPr/>
                    <a:lstStyle/>
                    <a:p>
                      <a:pPr marL="0" marR="0" algn="r">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b"/>
                </a:tc>
              </a:tr>
            </a:tbl>
          </a:graphicData>
        </a:graphic>
      </p:graphicFrame>
      <p:graphicFrame>
        <p:nvGraphicFramePr>
          <p:cNvPr id="18" name="Chart 17"/>
          <p:cNvGraphicFramePr/>
          <p:nvPr>
            <p:extLst>
              <p:ext uri="{D42A27DB-BD31-4B8C-83A1-F6EECF244321}">
                <p14:modId xmlns:p14="http://schemas.microsoft.com/office/powerpoint/2010/main" val="1729067099"/>
              </p:ext>
            </p:extLst>
          </p:nvPr>
        </p:nvGraphicFramePr>
        <p:xfrm>
          <a:off x="2438400" y="914400"/>
          <a:ext cx="5943600" cy="3705225"/>
        </p:xfrm>
        <a:graphic>
          <a:graphicData uri="http://schemas.openxmlformats.org/drawingml/2006/chart">
            <c:chart xmlns:c="http://schemas.openxmlformats.org/drawingml/2006/chart" xmlns:r="http://schemas.openxmlformats.org/officeDocument/2006/relationships" r:id="rId2"/>
          </a:graphicData>
        </a:graphic>
      </p:graphicFrame>
      <p:pic>
        <p:nvPicPr>
          <p:cNvPr id="19" name="Picture 3" descr="ger2600"/>
          <p:cNvPicPr>
            <a:picLocks noChangeAspect="1" noChangeArrowheads="1"/>
          </p:cNvPicPr>
          <p:nvPr/>
        </p:nvPicPr>
        <p:blipFill>
          <a:blip r:embed="rId3" cstate="print"/>
          <a:srcRect/>
          <a:stretch>
            <a:fillRect/>
          </a:stretch>
        </p:blipFill>
        <p:spPr bwMode="auto">
          <a:xfrm>
            <a:off x="533400" y="3537507"/>
            <a:ext cx="2133600" cy="1980754"/>
          </a:xfrm>
          <a:prstGeom prst="rect">
            <a:avLst/>
          </a:prstGeom>
          <a:noFill/>
          <a:ln w="9525">
            <a:noFill/>
            <a:miter lim="800000"/>
            <a:headEnd/>
            <a:tailEnd/>
          </a:ln>
        </p:spPr>
      </p:pic>
    </p:spTree>
    <p:extLst>
      <p:ext uri="{BB962C8B-B14F-4D97-AF65-F5344CB8AC3E}">
        <p14:creationId xmlns:p14="http://schemas.microsoft.com/office/powerpoint/2010/main" val="3976900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759020" y="1590528"/>
            <a:ext cx="5937250" cy="4235450"/>
            <a:chOff x="0" y="0"/>
            <a:chExt cx="53835" cy="36515"/>
          </a:xfrm>
        </p:grpSpPr>
        <p:pic>
          <p:nvPicPr>
            <p:cNvPr id="13" name="Picture 6" descr="VIRIS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35" cy="3651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a:spLocks noChangeArrowheads="1"/>
            </p:cNvSpPr>
            <p:nvPr/>
          </p:nvSpPr>
          <p:spPr bwMode="auto">
            <a:xfrm>
              <a:off x="4819" y="34361"/>
              <a:ext cx="46481" cy="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800" b="0" i="0" u="none" strike="noStrike" cap="none" normalizeH="0" baseline="0" smtClean="0">
                  <a:ln>
                    <a:noFill/>
                  </a:ln>
                  <a:solidFill>
                    <a:srgbClr val="000000"/>
                  </a:solidFill>
                  <a:effectLst/>
                  <a:latin typeface="Times New Roman" pitchFamily="18" charset="0"/>
                  <a:cs typeface="Arial" pitchFamily="34" charset="0"/>
                </a:rPr>
                <a:t>[Visible Light  ]     [     Near Infrared Light       ] [Short Wave Infrared Light   --------------------------------------]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4" name="TextBox 3"/>
          <p:cNvSpPr txBox="1"/>
          <p:nvPr/>
        </p:nvSpPr>
        <p:spPr>
          <a:xfrm>
            <a:off x="1143000" y="304800"/>
            <a:ext cx="7391400" cy="646331"/>
          </a:xfrm>
          <a:prstGeom prst="rect">
            <a:avLst/>
          </a:prstGeom>
          <a:noFill/>
        </p:spPr>
        <p:txBody>
          <a:bodyPr wrap="square" rtlCol="0">
            <a:spAutoFit/>
          </a:bodyPr>
          <a:lstStyle/>
          <a:p>
            <a:r>
              <a:rPr lang="en-US" sz="3600" dirty="0" smtClean="0"/>
              <a:t>Students Are Learning to “Read Light”</a:t>
            </a:r>
            <a:endParaRPr lang="en-US" sz="3600" dirty="0"/>
          </a:p>
        </p:txBody>
      </p:sp>
    </p:spTree>
    <p:extLst>
      <p:ext uri="{BB962C8B-B14F-4D97-AF65-F5344CB8AC3E}">
        <p14:creationId xmlns:p14="http://schemas.microsoft.com/office/powerpoint/2010/main" val="1257210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52400"/>
            <a:ext cx="7772400" cy="1470025"/>
          </a:xfrm>
        </p:spPr>
        <p:txBody>
          <a:bodyPr/>
          <a:lstStyle/>
          <a:p>
            <a:r>
              <a:rPr lang="en-US" dirty="0" smtClean="0"/>
              <a:t>Interpreting the Reflectance</a:t>
            </a:r>
            <a:endParaRPr lang="en-US" dirty="0"/>
          </a:p>
        </p:txBody>
      </p:sp>
      <p:sp>
        <p:nvSpPr>
          <p:cNvPr id="3" name="Subtitle 2"/>
          <p:cNvSpPr>
            <a:spLocks noGrp="1"/>
          </p:cNvSpPr>
          <p:nvPr>
            <p:ph type="subTitle" idx="1"/>
          </p:nvPr>
        </p:nvSpPr>
        <p:spPr>
          <a:xfrm>
            <a:off x="3048000" y="5771515"/>
            <a:ext cx="5486400" cy="1752600"/>
          </a:xfrm>
        </p:spPr>
        <p:txBody>
          <a:bodyPr/>
          <a:lstStyle/>
          <a:p>
            <a:r>
              <a:rPr lang="en-US" sz="1400" i="1" dirty="0"/>
              <a:t>Figure 4.3: A positive correlation between chlorophyll and REIP (Moss &amp; Rock, 1991.)</a:t>
            </a:r>
            <a:endParaRPr lang="en-US" sz="1400" dirty="0"/>
          </a:p>
          <a:p>
            <a:endParaRPr lang="en-US" dirty="0"/>
          </a:p>
        </p:txBody>
      </p:sp>
      <p:pic>
        <p:nvPicPr>
          <p:cNvPr id="4" name="Picture 3"/>
          <p:cNvPicPr/>
          <p:nvPr/>
        </p:nvPicPr>
        <p:blipFill>
          <a:blip r:embed="rId2" cstate="print">
            <a:lum bright="-20000" contrast="40000"/>
            <a:extLst>
              <a:ext uri="{28A0092B-C50C-407E-A947-70E740481C1C}">
                <a14:useLocalDpi xmlns:a14="http://schemas.microsoft.com/office/drawing/2010/main" val="0"/>
              </a:ext>
            </a:extLst>
          </a:blip>
          <a:srcRect/>
          <a:stretch>
            <a:fillRect/>
          </a:stretch>
        </p:blipFill>
        <p:spPr bwMode="auto">
          <a:xfrm>
            <a:off x="2590800" y="1371600"/>
            <a:ext cx="6100445" cy="4399915"/>
          </a:xfrm>
          <a:prstGeom prst="rect">
            <a:avLst/>
          </a:prstGeom>
          <a:noFill/>
        </p:spPr>
      </p:pic>
      <p:sp>
        <p:nvSpPr>
          <p:cNvPr id="5" name="TextBox 4"/>
          <p:cNvSpPr txBox="1"/>
          <p:nvPr/>
        </p:nvSpPr>
        <p:spPr>
          <a:xfrm>
            <a:off x="762000" y="1676400"/>
            <a:ext cx="1676400" cy="4154984"/>
          </a:xfrm>
          <a:prstGeom prst="rect">
            <a:avLst/>
          </a:prstGeom>
          <a:noFill/>
        </p:spPr>
        <p:txBody>
          <a:bodyPr wrap="square" rtlCol="0">
            <a:spAutoFit/>
          </a:bodyPr>
          <a:lstStyle/>
          <a:p>
            <a:r>
              <a:rPr lang="en-US" dirty="0" smtClean="0"/>
              <a:t>Red Edge Inflection Point correlates with chlorophyll concentration.</a:t>
            </a:r>
          </a:p>
          <a:p>
            <a:r>
              <a:rPr lang="en-US" dirty="0" smtClean="0"/>
              <a:t>TM5/4 with water content.</a:t>
            </a:r>
            <a:endParaRPr lang="en-US" dirty="0"/>
          </a:p>
        </p:txBody>
      </p:sp>
    </p:spTree>
    <p:extLst>
      <p:ext uri="{BB962C8B-B14F-4D97-AF65-F5344CB8AC3E}">
        <p14:creationId xmlns:p14="http://schemas.microsoft.com/office/powerpoint/2010/main" val="3451527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1470025"/>
          </a:xfrm>
        </p:spPr>
        <p:txBody>
          <a:bodyPr/>
          <a:lstStyle/>
          <a:p>
            <a:r>
              <a:rPr lang="en-US" sz="3200" dirty="0" smtClean="0"/>
              <a:t>REIPs and Ozone</a:t>
            </a:r>
            <a:endParaRPr lang="en-US" sz="3200" dirty="0"/>
          </a:p>
        </p:txBody>
      </p:sp>
      <p:sp>
        <p:nvSpPr>
          <p:cNvPr id="3" name="Subtitle 2"/>
          <p:cNvSpPr>
            <a:spLocks noGrp="1"/>
          </p:cNvSpPr>
          <p:nvPr>
            <p:ph type="subTitle" idx="1"/>
          </p:nvPr>
        </p:nvSpPr>
        <p:spPr>
          <a:xfrm>
            <a:off x="381000" y="2209800"/>
            <a:ext cx="1905000" cy="2819400"/>
          </a:xfrm>
        </p:spPr>
        <p:txBody>
          <a:bodyPr/>
          <a:lstStyle/>
          <a:p>
            <a:r>
              <a:rPr lang="en-US" sz="2000" dirty="0" smtClean="0"/>
              <a:t>The inverse relationship holds: As ozone levels fall, white pine needle health climbs.</a:t>
            </a:r>
            <a:endParaRPr lang="en-US" sz="2000" dirty="0"/>
          </a:p>
        </p:txBody>
      </p:sp>
      <p:graphicFrame>
        <p:nvGraphicFramePr>
          <p:cNvPr id="4" name="Chart 3"/>
          <p:cNvGraphicFramePr/>
          <p:nvPr>
            <p:extLst>
              <p:ext uri="{D42A27DB-BD31-4B8C-83A1-F6EECF244321}">
                <p14:modId xmlns:p14="http://schemas.microsoft.com/office/powerpoint/2010/main" val="1704287508"/>
              </p:ext>
            </p:extLst>
          </p:nvPr>
        </p:nvGraphicFramePr>
        <p:xfrm>
          <a:off x="2667000" y="1447800"/>
          <a:ext cx="5943600" cy="4319905"/>
        </p:xfrm>
        <a:graphic>
          <a:graphicData uri="http://schemas.openxmlformats.org/drawingml/2006/chart">
            <c:chart xmlns:c="http://schemas.openxmlformats.org/drawingml/2006/chart" xmlns:r="http://schemas.openxmlformats.org/officeDocument/2006/relationships" r:id="rId2"/>
          </a:graphicData>
        </a:graphic>
      </p:graphicFrame>
      <p:pic>
        <p:nvPicPr>
          <p:cNvPr id="5" name="Chart 7"/>
          <p:cNvPicPr>
            <a:picLocks noChangeArrowheads="1"/>
          </p:cNvPicPr>
          <p:nvPr/>
        </p:nvPicPr>
        <p:blipFill>
          <a:blip r:embed="rId3" cstate="print"/>
          <a:srcRect/>
          <a:stretch>
            <a:fillRect/>
          </a:stretch>
        </p:blipFill>
        <p:spPr bwMode="auto">
          <a:xfrm>
            <a:off x="304800" y="4572000"/>
            <a:ext cx="2590800" cy="1600200"/>
          </a:xfrm>
          <a:prstGeom prst="rect">
            <a:avLst/>
          </a:prstGeom>
          <a:noFill/>
          <a:ln w="9525">
            <a:noFill/>
            <a:miter lim="800000"/>
            <a:headEnd/>
            <a:tailEnd/>
          </a:ln>
        </p:spPr>
      </p:pic>
    </p:spTree>
    <p:extLst>
      <p:ext uri="{BB962C8B-B14F-4D97-AF65-F5344CB8AC3E}">
        <p14:creationId xmlns:p14="http://schemas.microsoft.com/office/powerpoint/2010/main" val="3439726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583109" y="72221"/>
            <a:ext cx="7315200" cy="954107"/>
          </a:xfrm>
          <a:prstGeom prst="rect">
            <a:avLst/>
          </a:prstGeom>
          <a:noFill/>
          <a:ln w="9525">
            <a:noFill/>
            <a:miter lim="800000"/>
            <a:headEnd/>
            <a:tailEnd/>
          </a:ln>
        </p:spPr>
        <p:txBody>
          <a:bodyPr anchor="ctr">
            <a:spAutoFit/>
          </a:bodyPr>
          <a:lstStyle/>
          <a:p>
            <a:pPr algn="ctr"/>
            <a:r>
              <a:rPr lang="en-US" sz="2800" b="1" dirty="0" smtClean="0">
                <a:latin typeface="+mn-lt"/>
                <a:ea typeface="ＭＳ Ｐゴシック" pitchFamily="34" charset="-128"/>
              </a:rPr>
              <a:t>Biometric </a:t>
            </a:r>
            <a:r>
              <a:rPr lang="en-US" sz="2800" b="1" dirty="0">
                <a:latin typeface="+mn-lt"/>
                <a:ea typeface="ＭＳ Ｐゴシック" pitchFamily="34" charset="-128"/>
              </a:rPr>
              <a:t>Analysis </a:t>
            </a:r>
            <a:endParaRPr lang="en-US" sz="2800" b="1" dirty="0" smtClean="0">
              <a:latin typeface="+mn-lt"/>
              <a:ea typeface="ＭＳ Ｐゴシック" pitchFamily="34" charset="-128"/>
            </a:endParaRPr>
          </a:p>
          <a:p>
            <a:pPr algn="ctr"/>
            <a:r>
              <a:rPr lang="en-US" sz="2800" b="1" dirty="0" smtClean="0">
                <a:latin typeface="+mn-lt"/>
                <a:ea typeface="ＭＳ Ｐゴシック" pitchFamily="34" charset="-128"/>
              </a:rPr>
              <a:t>of </a:t>
            </a:r>
            <a:r>
              <a:rPr lang="en-US" sz="2800" b="1" dirty="0">
                <a:latin typeface="+mn-lt"/>
                <a:ea typeface="ＭＳ Ｐゴシック" pitchFamily="34" charset="-128"/>
              </a:rPr>
              <a:t>Forest Watch Data</a:t>
            </a:r>
          </a:p>
        </p:txBody>
      </p:sp>
      <p:sp>
        <p:nvSpPr>
          <p:cNvPr id="20484" name="Text Box 4"/>
          <p:cNvSpPr txBox="1">
            <a:spLocks noChangeArrowheads="1"/>
          </p:cNvSpPr>
          <p:nvPr/>
        </p:nvSpPr>
        <p:spPr bwMode="auto">
          <a:xfrm>
            <a:off x="609600" y="4343400"/>
            <a:ext cx="3662363" cy="400110"/>
          </a:xfrm>
          <a:prstGeom prst="rect">
            <a:avLst/>
          </a:prstGeom>
          <a:noFill/>
          <a:ln w="9525">
            <a:noFill/>
            <a:miter lim="800000"/>
            <a:headEnd/>
            <a:tailEnd/>
          </a:ln>
          <a:effectLst/>
        </p:spPr>
        <p:txBody>
          <a:bodyPr wrap="square">
            <a:spAutoFit/>
          </a:bodyPr>
          <a:lstStyle/>
          <a:p>
            <a:pPr algn="ctr">
              <a:defRPr/>
            </a:pPr>
            <a:endParaRPr lang="en-US" sz="2000" dirty="0">
              <a:solidFill>
                <a:srgbClr val="FFFF00"/>
              </a:solidFill>
              <a:ea typeface="ＭＳ Ｐゴシック" pitchFamily="28" charset="-128"/>
            </a:endParaRPr>
          </a:p>
        </p:txBody>
      </p:sp>
      <p:sp>
        <p:nvSpPr>
          <p:cNvPr id="16389" name="Text Box 5"/>
          <p:cNvSpPr txBox="1">
            <a:spLocks noChangeArrowheads="1"/>
          </p:cNvSpPr>
          <p:nvPr/>
        </p:nvSpPr>
        <p:spPr bwMode="auto">
          <a:xfrm>
            <a:off x="362326" y="5638800"/>
            <a:ext cx="8382000" cy="830997"/>
          </a:xfrm>
          <a:prstGeom prst="rect">
            <a:avLst/>
          </a:prstGeom>
          <a:noFill/>
          <a:ln w="9525">
            <a:noFill/>
            <a:miter lim="800000"/>
            <a:headEnd/>
            <a:tailEnd/>
          </a:ln>
        </p:spPr>
        <p:txBody>
          <a:bodyPr>
            <a:spAutoFit/>
          </a:bodyPr>
          <a:lstStyle/>
          <a:p>
            <a:pPr eaLnBrk="0" hangingPunct="0">
              <a:spcBef>
                <a:spcPct val="50000"/>
              </a:spcBef>
            </a:pPr>
            <a:r>
              <a:rPr lang="en-US" dirty="0" smtClean="0">
                <a:solidFill>
                  <a:srgbClr val="009973"/>
                </a:solidFill>
                <a:latin typeface="+mn-lt"/>
                <a:ea typeface="ＭＳ Ｐゴシック" pitchFamily="34" charset="-128"/>
              </a:rPr>
              <a:t>Student </a:t>
            </a:r>
            <a:r>
              <a:rPr lang="en-US" dirty="0">
                <a:solidFill>
                  <a:srgbClr val="009973"/>
                </a:solidFill>
                <a:latin typeface="+mn-lt"/>
                <a:ea typeface="ＭＳ Ｐゴシック" pitchFamily="34" charset="-128"/>
              </a:rPr>
              <a:t>Biometric </a:t>
            </a:r>
            <a:r>
              <a:rPr lang="en-US" dirty="0" smtClean="0">
                <a:solidFill>
                  <a:srgbClr val="009973"/>
                </a:solidFill>
                <a:latin typeface="+mn-lt"/>
                <a:ea typeface="ＭＳ Ｐゴシック" pitchFamily="34" charset="-128"/>
              </a:rPr>
              <a:t>Data: 15 Schools, 74 trees, 145 samples of fresh needles, 7,958 needles, 1,508 calculations.</a:t>
            </a:r>
            <a:endParaRPr lang="en-US" dirty="0">
              <a:solidFill>
                <a:srgbClr val="009973"/>
              </a:solidFill>
              <a:latin typeface="+mn-lt"/>
              <a:ea typeface="ＭＳ Ｐゴシック" pitchFamily="34" charset="-128"/>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5640" y="2717940"/>
            <a:ext cx="2314937" cy="173620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52400"/>
            <a:ext cx="2895600" cy="21717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82548" y="2035691"/>
            <a:ext cx="2923612" cy="219270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1219200"/>
            <a:ext cx="2641600" cy="1981200"/>
          </a:xfrm>
          <a:prstGeom prst="rect">
            <a:avLst/>
          </a:prstGeom>
        </p:spPr>
      </p:pic>
      <p:pic>
        <p:nvPicPr>
          <p:cNvPr id="13" name="Picture 1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1960" y="3227070"/>
            <a:ext cx="3027680" cy="223266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72200" y="304800"/>
            <a:ext cx="2819400" cy="4114800"/>
          </a:xfrm>
        </p:spPr>
        <p:txBody>
          <a:bodyPr/>
          <a:lstStyle/>
          <a:p>
            <a:r>
              <a:rPr lang="en-US" dirty="0" smtClean="0"/>
              <a:t>Long Term </a:t>
            </a:r>
            <a:br>
              <a:rPr lang="en-US" dirty="0" smtClean="0"/>
            </a:br>
            <a:r>
              <a:rPr lang="en-US" dirty="0" smtClean="0"/>
              <a:t>Health Improves</a:t>
            </a:r>
            <a:endParaRPr lang="en-US" dirty="0"/>
          </a:p>
        </p:txBody>
      </p:sp>
      <p:sp>
        <p:nvSpPr>
          <p:cNvPr id="3" name="Subtitle 2"/>
          <p:cNvSpPr>
            <a:spLocks noGrp="1"/>
          </p:cNvSpPr>
          <p:nvPr>
            <p:ph type="subTitle" idx="1"/>
          </p:nvPr>
        </p:nvSpPr>
        <p:spPr/>
        <p:txBody>
          <a:bodyPr/>
          <a:lstStyle/>
          <a:p>
            <a:endParaRPr lang="en-US" dirty="0"/>
          </a:p>
        </p:txBody>
      </p:sp>
      <p:graphicFrame>
        <p:nvGraphicFramePr>
          <p:cNvPr id="4" name="Chart 3"/>
          <p:cNvGraphicFramePr/>
          <p:nvPr>
            <p:extLst>
              <p:ext uri="{D42A27DB-BD31-4B8C-83A1-F6EECF244321}">
                <p14:modId xmlns:p14="http://schemas.microsoft.com/office/powerpoint/2010/main" val="486584701"/>
              </p:ext>
            </p:extLst>
          </p:nvPr>
        </p:nvGraphicFramePr>
        <p:xfrm>
          <a:off x="228600" y="533400"/>
          <a:ext cx="5943600" cy="29679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522267645"/>
              </p:ext>
            </p:extLst>
          </p:nvPr>
        </p:nvGraphicFramePr>
        <p:xfrm>
          <a:off x="2057400" y="3581400"/>
          <a:ext cx="5943600" cy="2967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0175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446087"/>
            <a:ext cx="5638800" cy="2297113"/>
          </a:xfrm>
        </p:spPr>
        <p:txBody>
          <a:bodyPr/>
          <a:lstStyle/>
          <a:p>
            <a:r>
              <a:rPr lang="en-US" dirty="0" smtClean="0"/>
              <a:t>Biometric News: Needle Retention Fell</a:t>
            </a:r>
            <a:endParaRPr lang="en-US" dirty="0"/>
          </a:p>
        </p:txBody>
      </p:sp>
      <p:sp>
        <p:nvSpPr>
          <p:cNvPr id="3" name="Subtitle 2"/>
          <p:cNvSpPr>
            <a:spLocks noGrp="1"/>
          </p:cNvSpPr>
          <p:nvPr>
            <p:ph type="subTitle" idx="1"/>
          </p:nvPr>
        </p:nvSpPr>
        <p:spPr>
          <a:xfrm>
            <a:off x="6400800" y="3429000"/>
            <a:ext cx="2414588" cy="2895600"/>
          </a:xfrm>
        </p:spPr>
        <p:txBody>
          <a:bodyPr/>
          <a:lstStyle/>
          <a:p>
            <a:r>
              <a:rPr lang="en-US" sz="2800" dirty="0" smtClean="0"/>
              <a:t>1</a:t>
            </a:r>
            <a:r>
              <a:rPr lang="en-US" sz="2800" baseline="30000" dirty="0" smtClean="0"/>
              <a:t>st</a:t>
            </a:r>
            <a:r>
              <a:rPr lang="en-US" sz="2800" dirty="0" smtClean="0"/>
              <a:t> Time in 20 Years</a:t>
            </a:r>
          </a:p>
          <a:p>
            <a:r>
              <a:rPr lang="en-US" sz="2800" dirty="0" smtClean="0"/>
              <a:t>Where did the 2</a:t>
            </a:r>
            <a:r>
              <a:rPr lang="en-US" sz="2800" baseline="30000" dirty="0" smtClean="0"/>
              <a:t>nd</a:t>
            </a:r>
            <a:r>
              <a:rPr lang="en-US" sz="2800" dirty="0" smtClean="0"/>
              <a:t>-year needles go?</a:t>
            </a:r>
            <a:endParaRPr lang="en-US" sz="2800" dirty="0"/>
          </a:p>
        </p:txBody>
      </p:sp>
      <p:pic>
        <p:nvPicPr>
          <p:cNvPr id="4" name="Picture 3" descr="F:\SantBaniNeedles.jpg"/>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rcRect l="14587" t="6623" r="9590"/>
          <a:stretch>
            <a:fillRect/>
          </a:stretch>
        </p:blipFill>
        <p:spPr bwMode="auto">
          <a:xfrm>
            <a:off x="5986463" y="609600"/>
            <a:ext cx="2828925" cy="2613025"/>
          </a:xfrm>
          <a:prstGeom prst="rect">
            <a:avLst/>
          </a:prstGeom>
          <a:noFill/>
          <a:ln w="9525">
            <a:solidFill>
              <a:schemeClr val="accent1"/>
            </a:solidFill>
            <a:miter lim="800000"/>
            <a:headEnd/>
            <a:tailEnd/>
          </a:ln>
        </p:spPr>
      </p:pic>
      <p:graphicFrame>
        <p:nvGraphicFramePr>
          <p:cNvPr id="5" name="Chart 4"/>
          <p:cNvGraphicFramePr/>
          <p:nvPr>
            <p:extLst>
              <p:ext uri="{D42A27DB-BD31-4B8C-83A1-F6EECF244321}">
                <p14:modId xmlns:p14="http://schemas.microsoft.com/office/powerpoint/2010/main" val="158502218"/>
              </p:ext>
            </p:extLst>
          </p:nvPr>
        </p:nvGraphicFramePr>
        <p:xfrm>
          <a:off x="304800" y="2743200"/>
          <a:ext cx="5943600" cy="28041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838200" y="5791200"/>
            <a:ext cx="7543800" cy="461665"/>
          </a:xfrm>
          <a:prstGeom prst="rect">
            <a:avLst/>
          </a:prstGeom>
          <a:noFill/>
        </p:spPr>
        <p:txBody>
          <a:bodyPr wrap="square" rtlCol="0">
            <a:spAutoFit/>
          </a:bodyPr>
          <a:lstStyle/>
          <a:p>
            <a:r>
              <a:rPr lang="en-US" dirty="0" smtClean="0"/>
              <a:t>Was it ozone? PAN? Whatever it was, you documented it!</a:t>
            </a:r>
            <a:endParaRPr lang="en-US" dirty="0"/>
          </a:p>
        </p:txBody>
      </p:sp>
    </p:spTree>
    <p:extLst>
      <p:ext uri="{BB962C8B-B14F-4D97-AF65-F5344CB8AC3E}">
        <p14:creationId xmlns:p14="http://schemas.microsoft.com/office/powerpoint/2010/main" val="52362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a:ln>
            <a:noFill/>
          </a:ln>
        </p:spPr>
        <p:txBody>
          <a:bodyPr/>
          <a:lstStyle/>
          <a:p>
            <a:r>
              <a:rPr lang="en-US" dirty="0" err="1" smtClean="0"/>
              <a:t>AIRMap</a:t>
            </a:r>
            <a:r>
              <a:rPr lang="en-US" dirty="0" smtClean="0"/>
              <a:t> Recorded Ozone</a:t>
            </a:r>
            <a:endParaRPr lang="en-US" dirty="0"/>
          </a:p>
        </p:txBody>
      </p:sp>
      <p:sp>
        <p:nvSpPr>
          <p:cNvPr id="3" name="Subtitle 2"/>
          <p:cNvSpPr>
            <a:spLocks noGrp="1"/>
          </p:cNvSpPr>
          <p:nvPr>
            <p:ph type="subTitle" idx="1"/>
          </p:nvPr>
        </p:nvSpPr>
        <p:spPr>
          <a:xfrm>
            <a:off x="81022" y="2767770"/>
            <a:ext cx="3500377" cy="3404429"/>
          </a:xfrm>
        </p:spPr>
        <p:txBody>
          <a:bodyPr/>
          <a:lstStyle/>
          <a:p>
            <a:r>
              <a:rPr lang="en-US" dirty="0" smtClean="0"/>
              <a:t>Could PAN have affected the pines?</a:t>
            </a:r>
          </a:p>
          <a:p>
            <a:r>
              <a:rPr lang="en-US" dirty="0" smtClean="0"/>
              <a:t>Could repeated peaks of ozone have damaged the needles?</a:t>
            </a:r>
            <a:endParaRPr lang="en-US" dirty="0"/>
          </a:p>
        </p:txBody>
      </p:sp>
      <p:graphicFrame>
        <p:nvGraphicFramePr>
          <p:cNvPr id="4" name="Chart 3"/>
          <p:cNvGraphicFramePr/>
          <p:nvPr>
            <p:extLst>
              <p:ext uri="{D42A27DB-BD31-4B8C-83A1-F6EECF244321}">
                <p14:modId xmlns:p14="http://schemas.microsoft.com/office/powerpoint/2010/main" val="3211807319"/>
              </p:ext>
            </p:extLst>
          </p:nvPr>
        </p:nvGraphicFramePr>
        <p:xfrm>
          <a:off x="35814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133600" y="2209800"/>
            <a:ext cx="1981200" cy="707886"/>
          </a:xfrm>
          <a:prstGeom prst="rect">
            <a:avLst/>
          </a:prstGeom>
          <a:noFill/>
        </p:spPr>
        <p:txBody>
          <a:bodyPr wrap="square" rtlCol="0">
            <a:spAutoFit/>
          </a:bodyPr>
          <a:lstStyle/>
          <a:p>
            <a:r>
              <a:rPr lang="en-US" sz="1600" b="1" dirty="0"/>
              <a:t>6 p.m., May 26, 2010</a:t>
            </a:r>
            <a:endParaRPr lang="en-US" sz="1600" dirty="0"/>
          </a:p>
          <a:p>
            <a:endParaRPr lang="en-US" dirty="0"/>
          </a:p>
        </p:txBody>
      </p:sp>
      <p:cxnSp>
        <p:nvCxnSpPr>
          <p:cNvPr id="7" name="Straight Arrow Connector 6"/>
          <p:cNvCxnSpPr/>
          <p:nvPr/>
        </p:nvCxnSpPr>
        <p:spPr>
          <a:xfrm>
            <a:off x="3429000" y="2563743"/>
            <a:ext cx="1600200" cy="40805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782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52400"/>
            <a:ext cx="7772400" cy="1470025"/>
          </a:xfrm>
        </p:spPr>
        <p:txBody>
          <a:bodyPr/>
          <a:lstStyle/>
          <a:p>
            <a:r>
              <a:rPr lang="en-US" dirty="0" smtClean="0"/>
              <a:t>Biometric News: Our Trees Are Too Tall</a:t>
            </a:r>
            <a:endParaRPr lang="en-US" dirty="0"/>
          </a:p>
        </p:txBody>
      </p:sp>
      <p:sp>
        <p:nvSpPr>
          <p:cNvPr id="3" name="Subtitle 2"/>
          <p:cNvSpPr>
            <a:spLocks noGrp="1"/>
          </p:cNvSpPr>
          <p:nvPr>
            <p:ph type="subTitle" idx="1"/>
          </p:nvPr>
        </p:nvSpPr>
        <p:spPr>
          <a:xfrm>
            <a:off x="381000" y="4191000"/>
            <a:ext cx="4191000" cy="2590800"/>
          </a:xfrm>
        </p:spPr>
        <p:txBody>
          <a:bodyPr/>
          <a:lstStyle/>
          <a:p>
            <a:r>
              <a:rPr lang="en-US" sz="2400" dirty="0" smtClean="0"/>
              <a:t>No one anticipated Forest Watch would survive so long. We had no protocols for conserving an educational resource, our trees.</a:t>
            </a:r>
            <a:endParaRPr lang="en-US" sz="2400" dirty="0"/>
          </a:p>
        </p:txBody>
      </p:sp>
      <p:graphicFrame>
        <p:nvGraphicFramePr>
          <p:cNvPr id="4" name="Chart 3"/>
          <p:cNvGraphicFramePr/>
          <p:nvPr>
            <p:extLst>
              <p:ext uri="{D42A27DB-BD31-4B8C-83A1-F6EECF244321}">
                <p14:modId xmlns:p14="http://schemas.microsoft.com/office/powerpoint/2010/main" val="3068175341"/>
              </p:ext>
            </p:extLst>
          </p:nvPr>
        </p:nvGraphicFramePr>
        <p:xfrm>
          <a:off x="838200" y="1676400"/>
          <a:ext cx="3048000" cy="2209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3087916706"/>
              </p:ext>
            </p:extLst>
          </p:nvPr>
        </p:nvGraphicFramePr>
        <p:xfrm>
          <a:off x="4343400" y="1752600"/>
          <a:ext cx="3211195" cy="213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2604259452"/>
              </p:ext>
            </p:extLst>
          </p:nvPr>
        </p:nvGraphicFramePr>
        <p:xfrm>
          <a:off x="4724400" y="4038600"/>
          <a:ext cx="3568700" cy="25266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16066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3"/>
          <p:cNvSpPr>
            <a:spLocks noChangeShapeType="1"/>
          </p:cNvSpPr>
          <p:nvPr/>
        </p:nvSpPr>
        <p:spPr bwMode="auto">
          <a:xfrm flipV="1">
            <a:off x="277813" y="6705600"/>
            <a:ext cx="8651875" cy="0"/>
          </a:xfrm>
          <a:prstGeom prst="line">
            <a:avLst/>
          </a:prstGeom>
          <a:noFill/>
          <a:ln w="76200">
            <a:solidFill>
              <a:srgbClr val="FFFF00"/>
            </a:solidFill>
            <a:round/>
            <a:headEnd/>
            <a:tailEnd/>
          </a:ln>
        </p:spPr>
        <p:txBody>
          <a:bodyPr wrap="none" anchor="ctr"/>
          <a:lstStyle/>
          <a:p>
            <a:endParaRPr lang="en-US"/>
          </a:p>
        </p:txBody>
      </p:sp>
      <p:grpSp>
        <p:nvGrpSpPr>
          <p:cNvPr id="3077" name="Group 11"/>
          <p:cNvGrpSpPr>
            <a:grpSpLocks/>
          </p:cNvGrpSpPr>
          <p:nvPr/>
        </p:nvGrpSpPr>
        <p:grpSpPr bwMode="auto">
          <a:xfrm>
            <a:off x="2743200" y="5064125"/>
            <a:ext cx="3352800" cy="1035165"/>
            <a:chOff x="624" y="1488"/>
            <a:chExt cx="19344" cy="3518"/>
          </a:xfrm>
        </p:grpSpPr>
        <p:grpSp>
          <p:nvGrpSpPr>
            <p:cNvPr id="3111" name="Group 12"/>
            <p:cNvGrpSpPr>
              <a:grpSpLocks/>
            </p:cNvGrpSpPr>
            <p:nvPr/>
          </p:nvGrpSpPr>
          <p:grpSpPr bwMode="auto">
            <a:xfrm>
              <a:off x="3767" y="3504"/>
              <a:ext cx="16201" cy="981"/>
              <a:chOff x="1728" y="18432"/>
              <a:chExt cx="16201" cy="981"/>
            </a:xfrm>
          </p:grpSpPr>
          <p:sp>
            <p:nvSpPr>
              <p:cNvPr id="3140" name="Freeform 13"/>
              <p:cNvSpPr>
                <a:spLocks/>
              </p:cNvSpPr>
              <p:nvPr/>
            </p:nvSpPr>
            <p:spPr bwMode="auto">
              <a:xfrm>
                <a:off x="1728" y="18449"/>
                <a:ext cx="732" cy="745"/>
              </a:xfrm>
              <a:custGeom>
                <a:avLst/>
                <a:gdLst>
                  <a:gd name="T0" fmla="*/ 84 w 732"/>
                  <a:gd name="T1" fmla="*/ 202 h 745"/>
                  <a:gd name="T2" fmla="*/ 84 w 732"/>
                  <a:gd name="T3" fmla="*/ 112 h 745"/>
                  <a:gd name="T4" fmla="*/ 84 w 732"/>
                  <a:gd name="T5" fmla="*/ 67 h 745"/>
                  <a:gd name="T6" fmla="*/ 79 w 732"/>
                  <a:gd name="T7" fmla="*/ 39 h 745"/>
                  <a:gd name="T8" fmla="*/ 56 w 732"/>
                  <a:gd name="T9" fmla="*/ 22 h 745"/>
                  <a:gd name="T10" fmla="*/ 34 w 732"/>
                  <a:gd name="T11" fmla="*/ 11 h 745"/>
                  <a:gd name="T12" fmla="*/ 11 w 732"/>
                  <a:gd name="T13" fmla="*/ 11 h 745"/>
                  <a:gd name="T14" fmla="*/ 0 w 732"/>
                  <a:gd name="T15" fmla="*/ 6 h 745"/>
                  <a:gd name="T16" fmla="*/ 6 w 732"/>
                  <a:gd name="T17" fmla="*/ 0 h 745"/>
                  <a:gd name="T18" fmla="*/ 62 w 732"/>
                  <a:gd name="T19" fmla="*/ 0 h 745"/>
                  <a:gd name="T20" fmla="*/ 130 w 732"/>
                  <a:gd name="T21" fmla="*/ 0 h 745"/>
                  <a:gd name="T22" fmla="*/ 186 w 732"/>
                  <a:gd name="T23" fmla="*/ 0 h 745"/>
                  <a:gd name="T24" fmla="*/ 231 w 732"/>
                  <a:gd name="T25" fmla="*/ 0 h 745"/>
                  <a:gd name="T26" fmla="*/ 242 w 732"/>
                  <a:gd name="T27" fmla="*/ 6 h 745"/>
                  <a:gd name="T28" fmla="*/ 231 w 732"/>
                  <a:gd name="T29" fmla="*/ 11 h 745"/>
                  <a:gd name="T30" fmla="*/ 208 w 732"/>
                  <a:gd name="T31" fmla="*/ 17 h 745"/>
                  <a:gd name="T32" fmla="*/ 186 w 732"/>
                  <a:gd name="T33" fmla="*/ 28 h 745"/>
                  <a:gd name="T34" fmla="*/ 175 w 732"/>
                  <a:gd name="T35" fmla="*/ 50 h 745"/>
                  <a:gd name="T36" fmla="*/ 169 w 732"/>
                  <a:gd name="T37" fmla="*/ 90 h 745"/>
                  <a:gd name="T38" fmla="*/ 169 w 732"/>
                  <a:gd name="T39" fmla="*/ 151 h 745"/>
                  <a:gd name="T40" fmla="*/ 169 w 732"/>
                  <a:gd name="T41" fmla="*/ 280 h 745"/>
                  <a:gd name="T42" fmla="*/ 175 w 732"/>
                  <a:gd name="T43" fmla="*/ 504 h 745"/>
                  <a:gd name="T44" fmla="*/ 214 w 732"/>
                  <a:gd name="T45" fmla="*/ 622 h 745"/>
                  <a:gd name="T46" fmla="*/ 287 w 732"/>
                  <a:gd name="T47" fmla="*/ 689 h 745"/>
                  <a:gd name="T48" fmla="*/ 389 w 732"/>
                  <a:gd name="T49" fmla="*/ 706 h 745"/>
                  <a:gd name="T50" fmla="*/ 501 w 732"/>
                  <a:gd name="T51" fmla="*/ 672 h 745"/>
                  <a:gd name="T52" fmla="*/ 580 w 732"/>
                  <a:gd name="T53" fmla="*/ 571 h 745"/>
                  <a:gd name="T54" fmla="*/ 597 w 732"/>
                  <a:gd name="T55" fmla="*/ 398 h 745"/>
                  <a:gd name="T56" fmla="*/ 597 w 732"/>
                  <a:gd name="T57" fmla="*/ 202 h 745"/>
                  <a:gd name="T58" fmla="*/ 597 w 732"/>
                  <a:gd name="T59" fmla="*/ 112 h 745"/>
                  <a:gd name="T60" fmla="*/ 597 w 732"/>
                  <a:gd name="T61" fmla="*/ 67 h 745"/>
                  <a:gd name="T62" fmla="*/ 591 w 732"/>
                  <a:gd name="T63" fmla="*/ 39 h 745"/>
                  <a:gd name="T64" fmla="*/ 574 w 732"/>
                  <a:gd name="T65" fmla="*/ 22 h 745"/>
                  <a:gd name="T66" fmla="*/ 546 w 732"/>
                  <a:gd name="T67" fmla="*/ 11 h 745"/>
                  <a:gd name="T68" fmla="*/ 524 w 732"/>
                  <a:gd name="T69" fmla="*/ 11 h 745"/>
                  <a:gd name="T70" fmla="*/ 512 w 732"/>
                  <a:gd name="T71" fmla="*/ 6 h 745"/>
                  <a:gd name="T72" fmla="*/ 524 w 732"/>
                  <a:gd name="T73" fmla="*/ 0 h 745"/>
                  <a:gd name="T74" fmla="*/ 574 w 732"/>
                  <a:gd name="T75" fmla="*/ 0 h 745"/>
                  <a:gd name="T76" fmla="*/ 631 w 732"/>
                  <a:gd name="T77" fmla="*/ 0 h 745"/>
                  <a:gd name="T78" fmla="*/ 659 w 732"/>
                  <a:gd name="T79" fmla="*/ 0 h 745"/>
                  <a:gd name="T80" fmla="*/ 698 w 732"/>
                  <a:gd name="T81" fmla="*/ 0 h 745"/>
                  <a:gd name="T82" fmla="*/ 726 w 732"/>
                  <a:gd name="T83" fmla="*/ 0 h 745"/>
                  <a:gd name="T84" fmla="*/ 726 w 732"/>
                  <a:gd name="T85" fmla="*/ 11 h 745"/>
                  <a:gd name="T86" fmla="*/ 715 w 732"/>
                  <a:gd name="T87" fmla="*/ 11 h 745"/>
                  <a:gd name="T88" fmla="*/ 698 w 732"/>
                  <a:gd name="T89" fmla="*/ 17 h 745"/>
                  <a:gd name="T90" fmla="*/ 676 w 732"/>
                  <a:gd name="T91" fmla="*/ 28 h 745"/>
                  <a:gd name="T92" fmla="*/ 665 w 732"/>
                  <a:gd name="T93" fmla="*/ 50 h 745"/>
                  <a:gd name="T94" fmla="*/ 659 w 732"/>
                  <a:gd name="T95" fmla="*/ 90 h 745"/>
                  <a:gd name="T96" fmla="*/ 659 w 732"/>
                  <a:gd name="T97" fmla="*/ 151 h 745"/>
                  <a:gd name="T98" fmla="*/ 659 w 732"/>
                  <a:gd name="T99" fmla="*/ 280 h 745"/>
                  <a:gd name="T100" fmla="*/ 659 w 732"/>
                  <a:gd name="T101" fmla="*/ 465 h 745"/>
                  <a:gd name="T102" fmla="*/ 619 w 732"/>
                  <a:gd name="T103" fmla="*/ 611 h 745"/>
                  <a:gd name="T104" fmla="*/ 501 w 732"/>
                  <a:gd name="T105" fmla="*/ 717 h 745"/>
                  <a:gd name="T106" fmla="*/ 372 w 732"/>
                  <a:gd name="T107" fmla="*/ 745 h 745"/>
                  <a:gd name="T108" fmla="*/ 282 w 732"/>
                  <a:gd name="T109" fmla="*/ 734 h 745"/>
                  <a:gd name="T110" fmla="*/ 169 w 732"/>
                  <a:gd name="T111" fmla="*/ 672 h 745"/>
                  <a:gd name="T112" fmla="*/ 113 w 732"/>
                  <a:gd name="T113" fmla="*/ 583 h 745"/>
                  <a:gd name="T114" fmla="*/ 84 w 732"/>
                  <a:gd name="T115" fmla="*/ 420 h 7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2"/>
                  <a:gd name="T175" fmla="*/ 0 h 745"/>
                  <a:gd name="T176" fmla="*/ 732 w 732"/>
                  <a:gd name="T177" fmla="*/ 745 h 7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2" h="745">
                    <a:moveTo>
                      <a:pt x="84" y="280"/>
                    </a:moveTo>
                    <a:lnTo>
                      <a:pt x="84" y="202"/>
                    </a:lnTo>
                    <a:lnTo>
                      <a:pt x="84" y="151"/>
                    </a:lnTo>
                    <a:lnTo>
                      <a:pt x="84" y="112"/>
                    </a:lnTo>
                    <a:lnTo>
                      <a:pt x="84" y="90"/>
                    </a:lnTo>
                    <a:lnTo>
                      <a:pt x="84" y="67"/>
                    </a:lnTo>
                    <a:lnTo>
                      <a:pt x="79" y="50"/>
                    </a:lnTo>
                    <a:lnTo>
                      <a:pt x="79" y="39"/>
                    </a:lnTo>
                    <a:lnTo>
                      <a:pt x="68" y="28"/>
                    </a:lnTo>
                    <a:lnTo>
                      <a:pt x="56" y="22"/>
                    </a:lnTo>
                    <a:lnTo>
                      <a:pt x="39" y="17"/>
                    </a:lnTo>
                    <a:lnTo>
                      <a:pt x="34" y="11"/>
                    </a:lnTo>
                    <a:lnTo>
                      <a:pt x="17" y="11"/>
                    </a:lnTo>
                    <a:lnTo>
                      <a:pt x="11" y="11"/>
                    </a:lnTo>
                    <a:lnTo>
                      <a:pt x="6" y="11"/>
                    </a:lnTo>
                    <a:lnTo>
                      <a:pt x="0" y="6"/>
                    </a:lnTo>
                    <a:lnTo>
                      <a:pt x="0" y="0"/>
                    </a:lnTo>
                    <a:lnTo>
                      <a:pt x="6" y="0"/>
                    </a:lnTo>
                    <a:lnTo>
                      <a:pt x="17" y="0"/>
                    </a:lnTo>
                    <a:lnTo>
                      <a:pt x="62" y="0"/>
                    </a:lnTo>
                    <a:lnTo>
                      <a:pt x="107" y="0"/>
                    </a:lnTo>
                    <a:lnTo>
                      <a:pt x="130" y="0"/>
                    </a:lnTo>
                    <a:lnTo>
                      <a:pt x="152" y="0"/>
                    </a:lnTo>
                    <a:lnTo>
                      <a:pt x="186" y="0"/>
                    </a:lnTo>
                    <a:lnTo>
                      <a:pt x="225" y="0"/>
                    </a:lnTo>
                    <a:lnTo>
                      <a:pt x="231" y="0"/>
                    </a:lnTo>
                    <a:lnTo>
                      <a:pt x="237" y="0"/>
                    </a:lnTo>
                    <a:lnTo>
                      <a:pt x="242" y="6"/>
                    </a:lnTo>
                    <a:lnTo>
                      <a:pt x="237" y="11"/>
                    </a:lnTo>
                    <a:lnTo>
                      <a:pt x="231" y="11"/>
                    </a:lnTo>
                    <a:lnTo>
                      <a:pt x="220" y="11"/>
                    </a:lnTo>
                    <a:lnTo>
                      <a:pt x="208" y="17"/>
                    </a:lnTo>
                    <a:lnTo>
                      <a:pt x="197" y="17"/>
                    </a:lnTo>
                    <a:lnTo>
                      <a:pt x="186" y="28"/>
                    </a:lnTo>
                    <a:lnTo>
                      <a:pt x="180" y="39"/>
                    </a:lnTo>
                    <a:lnTo>
                      <a:pt x="175" y="50"/>
                    </a:lnTo>
                    <a:lnTo>
                      <a:pt x="175" y="67"/>
                    </a:lnTo>
                    <a:lnTo>
                      <a:pt x="169" y="90"/>
                    </a:lnTo>
                    <a:lnTo>
                      <a:pt x="169" y="112"/>
                    </a:lnTo>
                    <a:lnTo>
                      <a:pt x="169" y="151"/>
                    </a:lnTo>
                    <a:lnTo>
                      <a:pt x="169" y="202"/>
                    </a:lnTo>
                    <a:lnTo>
                      <a:pt x="169" y="280"/>
                    </a:lnTo>
                    <a:lnTo>
                      <a:pt x="169" y="415"/>
                    </a:lnTo>
                    <a:lnTo>
                      <a:pt x="175" y="504"/>
                    </a:lnTo>
                    <a:lnTo>
                      <a:pt x="191" y="571"/>
                    </a:lnTo>
                    <a:lnTo>
                      <a:pt x="214" y="622"/>
                    </a:lnTo>
                    <a:lnTo>
                      <a:pt x="242" y="655"/>
                    </a:lnTo>
                    <a:lnTo>
                      <a:pt x="287" y="689"/>
                    </a:lnTo>
                    <a:lnTo>
                      <a:pt x="338" y="700"/>
                    </a:lnTo>
                    <a:lnTo>
                      <a:pt x="389" y="706"/>
                    </a:lnTo>
                    <a:lnTo>
                      <a:pt x="451" y="700"/>
                    </a:lnTo>
                    <a:lnTo>
                      <a:pt x="501" y="672"/>
                    </a:lnTo>
                    <a:lnTo>
                      <a:pt x="541" y="639"/>
                    </a:lnTo>
                    <a:lnTo>
                      <a:pt x="580" y="571"/>
                    </a:lnTo>
                    <a:lnTo>
                      <a:pt x="597" y="493"/>
                    </a:lnTo>
                    <a:lnTo>
                      <a:pt x="597" y="398"/>
                    </a:lnTo>
                    <a:lnTo>
                      <a:pt x="597" y="280"/>
                    </a:lnTo>
                    <a:lnTo>
                      <a:pt x="597" y="202"/>
                    </a:lnTo>
                    <a:lnTo>
                      <a:pt x="597" y="151"/>
                    </a:lnTo>
                    <a:lnTo>
                      <a:pt x="597" y="112"/>
                    </a:lnTo>
                    <a:lnTo>
                      <a:pt x="597" y="90"/>
                    </a:lnTo>
                    <a:lnTo>
                      <a:pt x="597" y="67"/>
                    </a:lnTo>
                    <a:lnTo>
                      <a:pt x="597" y="50"/>
                    </a:lnTo>
                    <a:lnTo>
                      <a:pt x="591" y="39"/>
                    </a:lnTo>
                    <a:lnTo>
                      <a:pt x="586" y="28"/>
                    </a:lnTo>
                    <a:lnTo>
                      <a:pt x="574" y="22"/>
                    </a:lnTo>
                    <a:lnTo>
                      <a:pt x="558" y="17"/>
                    </a:lnTo>
                    <a:lnTo>
                      <a:pt x="546" y="11"/>
                    </a:lnTo>
                    <a:lnTo>
                      <a:pt x="535" y="11"/>
                    </a:lnTo>
                    <a:lnTo>
                      <a:pt x="524" y="11"/>
                    </a:lnTo>
                    <a:lnTo>
                      <a:pt x="518" y="11"/>
                    </a:lnTo>
                    <a:lnTo>
                      <a:pt x="512" y="6"/>
                    </a:lnTo>
                    <a:lnTo>
                      <a:pt x="518" y="0"/>
                    </a:lnTo>
                    <a:lnTo>
                      <a:pt x="524" y="0"/>
                    </a:lnTo>
                    <a:lnTo>
                      <a:pt x="529" y="0"/>
                    </a:lnTo>
                    <a:lnTo>
                      <a:pt x="574" y="0"/>
                    </a:lnTo>
                    <a:lnTo>
                      <a:pt x="614" y="0"/>
                    </a:lnTo>
                    <a:lnTo>
                      <a:pt x="631" y="0"/>
                    </a:lnTo>
                    <a:lnTo>
                      <a:pt x="642" y="0"/>
                    </a:lnTo>
                    <a:lnTo>
                      <a:pt x="659" y="0"/>
                    </a:lnTo>
                    <a:lnTo>
                      <a:pt x="676" y="0"/>
                    </a:lnTo>
                    <a:lnTo>
                      <a:pt x="698" y="0"/>
                    </a:lnTo>
                    <a:lnTo>
                      <a:pt x="715" y="0"/>
                    </a:lnTo>
                    <a:lnTo>
                      <a:pt x="726" y="0"/>
                    </a:lnTo>
                    <a:lnTo>
                      <a:pt x="732" y="6"/>
                    </a:lnTo>
                    <a:lnTo>
                      <a:pt x="726" y="11"/>
                    </a:lnTo>
                    <a:lnTo>
                      <a:pt x="721" y="11"/>
                    </a:lnTo>
                    <a:lnTo>
                      <a:pt x="715" y="11"/>
                    </a:lnTo>
                    <a:lnTo>
                      <a:pt x="710" y="11"/>
                    </a:lnTo>
                    <a:lnTo>
                      <a:pt x="698" y="17"/>
                    </a:lnTo>
                    <a:lnTo>
                      <a:pt x="687" y="17"/>
                    </a:lnTo>
                    <a:lnTo>
                      <a:pt x="676" y="28"/>
                    </a:lnTo>
                    <a:lnTo>
                      <a:pt x="670" y="39"/>
                    </a:lnTo>
                    <a:lnTo>
                      <a:pt x="665" y="50"/>
                    </a:lnTo>
                    <a:lnTo>
                      <a:pt x="665" y="67"/>
                    </a:lnTo>
                    <a:lnTo>
                      <a:pt x="659" y="90"/>
                    </a:lnTo>
                    <a:lnTo>
                      <a:pt x="659" y="112"/>
                    </a:lnTo>
                    <a:lnTo>
                      <a:pt x="659" y="151"/>
                    </a:lnTo>
                    <a:lnTo>
                      <a:pt x="659" y="202"/>
                    </a:lnTo>
                    <a:lnTo>
                      <a:pt x="659" y="280"/>
                    </a:lnTo>
                    <a:lnTo>
                      <a:pt x="659" y="381"/>
                    </a:lnTo>
                    <a:lnTo>
                      <a:pt x="659" y="465"/>
                    </a:lnTo>
                    <a:lnTo>
                      <a:pt x="648" y="543"/>
                    </a:lnTo>
                    <a:lnTo>
                      <a:pt x="619" y="611"/>
                    </a:lnTo>
                    <a:lnTo>
                      <a:pt x="569" y="672"/>
                    </a:lnTo>
                    <a:lnTo>
                      <a:pt x="501" y="717"/>
                    </a:lnTo>
                    <a:lnTo>
                      <a:pt x="434" y="740"/>
                    </a:lnTo>
                    <a:lnTo>
                      <a:pt x="372" y="745"/>
                    </a:lnTo>
                    <a:lnTo>
                      <a:pt x="332" y="740"/>
                    </a:lnTo>
                    <a:lnTo>
                      <a:pt x="282" y="734"/>
                    </a:lnTo>
                    <a:lnTo>
                      <a:pt x="225" y="711"/>
                    </a:lnTo>
                    <a:lnTo>
                      <a:pt x="169" y="672"/>
                    </a:lnTo>
                    <a:lnTo>
                      <a:pt x="135" y="639"/>
                    </a:lnTo>
                    <a:lnTo>
                      <a:pt x="113" y="583"/>
                    </a:lnTo>
                    <a:lnTo>
                      <a:pt x="90" y="515"/>
                    </a:lnTo>
                    <a:lnTo>
                      <a:pt x="84" y="420"/>
                    </a:lnTo>
                    <a:lnTo>
                      <a:pt x="84" y="280"/>
                    </a:lnTo>
                    <a:close/>
                  </a:path>
                </a:pathLst>
              </a:custGeom>
              <a:solidFill>
                <a:schemeClr val="tx1"/>
              </a:solidFill>
              <a:ln w="9525">
                <a:noFill/>
                <a:round/>
                <a:headEnd/>
                <a:tailEnd/>
              </a:ln>
            </p:spPr>
            <p:txBody>
              <a:bodyPr/>
              <a:lstStyle/>
              <a:p>
                <a:endParaRPr lang="en-US"/>
              </a:p>
            </p:txBody>
          </p:sp>
          <p:sp>
            <p:nvSpPr>
              <p:cNvPr id="3141" name="Freeform 14"/>
              <p:cNvSpPr>
                <a:spLocks/>
              </p:cNvSpPr>
              <p:nvPr/>
            </p:nvSpPr>
            <p:spPr bwMode="auto">
              <a:xfrm>
                <a:off x="2612" y="18583"/>
                <a:ext cx="625" cy="600"/>
              </a:xfrm>
              <a:custGeom>
                <a:avLst/>
                <a:gdLst>
                  <a:gd name="T0" fmla="*/ 113 w 625"/>
                  <a:gd name="T1" fmla="*/ 538 h 600"/>
                  <a:gd name="T2" fmla="*/ 141 w 625"/>
                  <a:gd name="T3" fmla="*/ 577 h 600"/>
                  <a:gd name="T4" fmla="*/ 169 w 625"/>
                  <a:gd name="T5" fmla="*/ 583 h 600"/>
                  <a:gd name="T6" fmla="*/ 186 w 625"/>
                  <a:gd name="T7" fmla="*/ 589 h 600"/>
                  <a:gd name="T8" fmla="*/ 180 w 625"/>
                  <a:gd name="T9" fmla="*/ 594 h 600"/>
                  <a:gd name="T10" fmla="*/ 141 w 625"/>
                  <a:gd name="T11" fmla="*/ 594 h 600"/>
                  <a:gd name="T12" fmla="*/ 101 w 625"/>
                  <a:gd name="T13" fmla="*/ 594 h 600"/>
                  <a:gd name="T14" fmla="*/ 79 w 625"/>
                  <a:gd name="T15" fmla="*/ 594 h 600"/>
                  <a:gd name="T16" fmla="*/ 40 w 625"/>
                  <a:gd name="T17" fmla="*/ 594 h 600"/>
                  <a:gd name="T18" fmla="*/ 6 w 625"/>
                  <a:gd name="T19" fmla="*/ 594 h 600"/>
                  <a:gd name="T20" fmla="*/ 6 w 625"/>
                  <a:gd name="T21" fmla="*/ 589 h 600"/>
                  <a:gd name="T22" fmla="*/ 17 w 625"/>
                  <a:gd name="T23" fmla="*/ 583 h 600"/>
                  <a:gd name="T24" fmla="*/ 40 w 625"/>
                  <a:gd name="T25" fmla="*/ 577 h 600"/>
                  <a:gd name="T26" fmla="*/ 62 w 625"/>
                  <a:gd name="T27" fmla="*/ 538 h 600"/>
                  <a:gd name="T28" fmla="*/ 62 w 625"/>
                  <a:gd name="T29" fmla="*/ 40 h 600"/>
                  <a:gd name="T30" fmla="*/ 68 w 625"/>
                  <a:gd name="T31" fmla="*/ 6 h 600"/>
                  <a:gd name="T32" fmla="*/ 73 w 625"/>
                  <a:gd name="T33" fmla="*/ 0 h 600"/>
                  <a:gd name="T34" fmla="*/ 85 w 625"/>
                  <a:gd name="T35" fmla="*/ 6 h 600"/>
                  <a:gd name="T36" fmla="*/ 101 w 625"/>
                  <a:gd name="T37" fmla="*/ 23 h 600"/>
                  <a:gd name="T38" fmla="*/ 141 w 625"/>
                  <a:gd name="T39" fmla="*/ 68 h 600"/>
                  <a:gd name="T40" fmla="*/ 231 w 625"/>
                  <a:gd name="T41" fmla="*/ 169 h 600"/>
                  <a:gd name="T42" fmla="*/ 349 w 625"/>
                  <a:gd name="T43" fmla="*/ 292 h 600"/>
                  <a:gd name="T44" fmla="*/ 439 w 625"/>
                  <a:gd name="T45" fmla="*/ 387 h 600"/>
                  <a:gd name="T46" fmla="*/ 513 w 625"/>
                  <a:gd name="T47" fmla="*/ 471 h 600"/>
                  <a:gd name="T48" fmla="*/ 524 w 625"/>
                  <a:gd name="T49" fmla="*/ 96 h 600"/>
                  <a:gd name="T50" fmla="*/ 524 w 625"/>
                  <a:gd name="T51" fmla="*/ 51 h 600"/>
                  <a:gd name="T52" fmla="*/ 507 w 625"/>
                  <a:gd name="T53" fmla="*/ 28 h 600"/>
                  <a:gd name="T54" fmla="*/ 479 w 625"/>
                  <a:gd name="T55" fmla="*/ 23 h 600"/>
                  <a:gd name="T56" fmla="*/ 456 w 625"/>
                  <a:gd name="T57" fmla="*/ 23 h 600"/>
                  <a:gd name="T58" fmla="*/ 451 w 625"/>
                  <a:gd name="T59" fmla="*/ 12 h 600"/>
                  <a:gd name="T60" fmla="*/ 468 w 625"/>
                  <a:gd name="T61" fmla="*/ 12 h 600"/>
                  <a:gd name="T62" fmla="*/ 507 w 625"/>
                  <a:gd name="T63" fmla="*/ 12 h 600"/>
                  <a:gd name="T64" fmla="*/ 541 w 625"/>
                  <a:gd name="T65" fmla="*/ 12 h 600"/>
                  <a:gd name="T66" fmla="*/ 558 w 625"/>
                  <a:gd name="T67" fmla="*/ 12 h 600"/>
                  <a:gd name="T68" fmla="*/ 591 w 625"/>
                  <a:gd name="T69" fmla="*/ 12 h 600"/>
                  <a:gd name="T70" fmla="*/ 620 w 625"/>
                  <a:gd name="T71" fmla="*/ 12 h 600"/>
                  <a:gd name="T72" fmla="*/ 625 w 625"/>
                  <a:gd name="T73" fmla="*/ 17 h 600"/>
                  <a:gd name="T74" fmla="*/ 614 w 625"/>
                  <a:gd name="T75" fmla="*/ 23 h 600"/>
                  <a:gd name="T76" fmla="*/ 586 w 625"/>
                  <a:gd name="T77" fmla="*/ 28 h 600"/>
                  <a:gd name="T78" fmla="*/ 575 w 625"/>
                  <a:gd name="T79" fmla="*/ 51 h 600"/>
                  <a:gd name="T80" fmla="*/ 575 w 625"/>
                  <a:gd name="T81" fmla="*/ 90 h 600"/>
                  <a:gd name="T82" fmla="*/ 569 w 625"/>
                  <a:gd name="T83" fmla="*/ 566 h 600"/>
                  <a:gd name="T84" fmla="*/ 569 w 625"/>
                  <a:gd name="T85" fmla="*/ 594 h 600"/>
                  <a:gd name="T86" fmla="*/ 563 w 625"/>
                  <a:gd name="T87" fmla="*/ 600 h 600"/>
                  <a:gd name="T88" fmla="*/ 546 w 625"/>
                  <a:gd name="T89" fmla="*/ 594 h 600"/>
                  <a:gd name="T90" fmla="*/ 524 w 625"/>
                  <a:gd name="T91" fmla="*/ 572 h 600"/>
                  <a:gd name="T92" fmla="*/ 496 w 625"/>
                  <a:gd name="T93" fmla="*/ 538 h 600"/>
                  <a:gd name="T94" fmla="*/ 434 w 625"/>
                  <a:gd name="T95" fmla="*/ 477 h 600"/>
                  <a:gd name="T96" fmla="*/ 344 w 625"/>
                  <a:gd name="T97" fmla="*/ 387 h 600"/>
                  <a:gd name="T98" fmla="*/ 248 w 625"/>
                  <a:gd name="T99" fmla="*/ 286 h 600"/>
                  <a:gd name="T100" fmla="*/ 158 w 625"/>
                  <a:gd name="T101" fmla="*/ 180 h 600"/>
                  <a:gd name="T102" fmla="*/ 101 w 625"/>
                  <a:gd name="T103" fmla="*/ 118 h 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5"/>
                  <a:gd name="T157" fmla="*/ 0 h 600"/>
                  <a:gd name="T158" fmla="*/ 625 w 625"/>
                  <a:gd name="T159" fmla="*/ 600 h 6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5" h="600">
                    <a:moveTo>
                      <a:pt x="113" y="488"/>
                    </a:moveTo>
                    <a:lnTo>
                      <a:pt x="113" y="538"/>
                    </a:lnTo>
                    <a:lnTo>
                      <a:pt x="124" y="566"/>
                    </a:lnTo>
                    <a:lnTo>
                      <a:pt x="141" y="577"/>
                    </a:lnTo>
                    <a:lnTo>
                      <a:pt x="158" y="583"/>
                    </a:lnTo>
                    <a:lnTo>
                      <a:pt x="169" y="583"/>
                    </a:lnTo>
                    <a:lnTo>
                      <a:pt x="180" y="583"/>
                    </a:lnTo>
                    <a:lnTo>
                      <a:pt x="186" y="589"/>
                    </a:lnTo>
                    <a:lnTo>
                      <a:pt x="186" y="594"/>
                    </a:lnTo>
                    <a:lnTo>
                      <a:pt x="180" y="594"/>
                    </a:lnTo>
                    <a:lnTo>
                      <a:pt x="169" y="594"/>
                    </a:lnTo>
                    <a:lnTo>
                      <a:pt x="141" y="594"/>
                    </a:lnTo>
                    <a:lnTo>
                      <a:pt x="118" y="594"/>
                    </a:lnTo>
                    <a:lnTo>
                      <a:pt x="101" y="594"/>
                    </a:lnTo>
                    <a:lnTo>
                      <a:pt x="90" y="594"/>
                    </a:lnTo>
                    <a:lnTo>
                      <a:pt x="79" y="594"/>
                    </a:lnTo>
                    <a:lnTo>
                      <a:pt x="62" y="594"/>
                    </a:lnTo>
                    <a:lnTo>
                      <a:pt x="40" y="594"/>
                    </a:lnTo>
                    <a:lnTo>
                      <a:pt x="17" y="594"/>
                    </a:lnTo>
                    <a:lnTo>
                      <a:pt x="6" y="594"/>
                    </a:lnTo>
                    <a:lnTo>
                      <a:pt x="0" y="589"/>
                    </a:lnTo>
                    <a:lnTo>
                      <a:pt x="6" y="589"/>
                    </a:lnTo>
                    <a:lnTo>
                      <a:pt x="6" y="583"/>
                    </a:lnTo>
                    <a:lnTo>
                      <a:pt x="17" y="583"/>
                    </a:lnTo>
                    <a:lnTo>
                      <a:pt x="28" y="583"/>
                    </a:lnTo>
                    <a:lnTo>
                      <a:pt x="40" y="577"/>
                    </a:lnTo>
                    <a:lnTo>
                      <a:pt x="56" y="566"/>
                    </a:lnTo>
                    <a:lnTo>
                      <a:pt x="62" y="538"/>
                    </a:lnTo>
                    <a:lnTo>
                      <a:pt x="62" y="482"/>
                    </a:lnTo>
                    <a:lnTo>
                      <a:pt x="62" y="40"/>
                    </a:lnTo>
                    <a:lnTo>
                      <a:pt x="62" y="17"/>
                    </a:lnTo>
                    <a:lnTo>
                      <a:pt x="68" y="6"/>
                    </a:lnTo>
                    <a:lnTo>
                      <a:pt x="68" y="0"/>
                    </a:lnTo>
                    <a:lnTo>
                      <a:pt x="73" y="0"/>
                    </a:lnTo>
                    <a:lnTo>
                      <a:pt x="79" y="0"/>
                    </a:lnTo>
                    <a:lnTo>
                      <a:pt x="85" y="6"/>
                    </a:lnTo>
                    <a:lnTo>
                      <a:pt x="96" y="17"/>
                    </a:lnTo>
                    <a:lnTo>
                      <a:pt x="101" y="23"/>
                    </a:lnTo>
                    <a:lnTo>
                      <a:pt x="113" y="40"/>
                    </a:lnTo>
                    <a:lnTo>
                      <a:pt x="141" y="68"/>
                    </a:lnTo>
                    <a:lnTo>
                      <a:pt x="186" y="113"/>
                    </a:lnTo>
                    <a:lnTo>
                      <a:pt x="231" y="169"/>
                    </a:lnTo>
                    <a:lnTo>
                      <a:pt x="287" y="225"/>
                    </a:lnTo>
                    <a:lnTo>
                      <a:pt x="349" y="292"/>
                    </a:lnTo>
                    <a:lnTo>
                      <a:pt x="394" y="342"/>
                    </a:lnTo>
                    <a:lnTo>
                      <a:pt x="439" y="387"/>
                    </a:lnTo>
                    <a:lnTo>
                      <a:pt x="479" y="432"/>
                    </a:lnTo>
                    <a:lnTo>
                      <a:pt x="513" y="471"/>
                    </a:lnTo>
                    <a:lnTo>
                      <a:pt x="535" y="493"/>
                    </a:lnTo>
                    <a:lnTo>
                      <a:pt x="524" y="96"/>
                    </a:lnTo>
                    <a:lnTo>
                      <a:pt x="524" y="73"/>
                    </a:lnTo>
                    <a:lnTo>
                      <a:pt x="524" y="51"/>
                    </a:lnTo>
                    <a:lnTo>
                      <a:pt x="518" y="40"/>
                    </a:lnTo>
                    <a:lnTo>
                      <a:pt x="507" y="28"/>
                    </a:lnTo>
                    <a:lnTo>
                      <a:pt x="496" y="23"/>
                    </a:lnTo>
                    <a:lnTo>
                      <a:pt x="479" y="23"/>
                    </a:lnTo>
                    <a:lnTo>
                      <a:pt x="468" y="23"/>
                    </a:lnTo>
                    <a:lnTo>
                      <a:pt x="456" y="23"/>
                    </a:lnTo>
                    <a:lnTo>
                      <a:pt x="451" y="17"/>
                    </a:lnTo>
                    <a:lnTo>
                      <a:pt x="451" y="12"/>
                    </a:lnTo>
                    <a:lnTo>
                      <a:pt x="456" y="12"/>
                    </a:lnTo>
                    <a:lnTo>
                      <a:pt x="468" y="12"/>
                    </a:lnTo>
                    <a:lnTo>
                      <a:pt x="490" y="12"/>
                    </a:lnTo>
                    <a:lnTo>
                      <a:pt x="507" y="12"/>
                    </a:lnTo>
                    <a:lnTo>
                      <a:pt x="524" y="12"/>
                    </a:lnTo>
                    <a:lnTo>
                      <a:pt x="541" y="12"/>
                    </a:lnTo>
                    <a:lnTo>
                      <a:pt x="546" y="12"/>
                    </a:lnTo>
                    <a:lnTo>
                      <a:pt x="558" y="12"/>
                    </a:lnTo>
                    <a:lnTo>
                      <a:pt x="575" y="12"/>
                    </a:lnTo>
                    <a:lnTo>
                      <a:pt x="591" y="12"/>
                    </a:lnTo>
                    <a:lnTo>
                      <a:pt x="614" y="12"/>
                    </a:lnTo>
                    <a:lnTo>
                      <a:pt x="620" y="12"/>
                    </a:lnTo>
                    <a:lnTo>
                      <a:pt x="625" y="12"/>
                    </a:lnTo>
                    <a:lnTo>
                      <a:pt x="625" y="17"/>
                    </a:lnTo>
                    <a:lnTo>
                      <a:pt x="620" y="23"/>
                    </a:lnTo>
                    <a:lnTo>
                      <a:pt x="614" y="23"/>
                    </a:lnTo>
                    <a:lnTo>
                      <a:pt x="603" y="23"/>
                    </a:lnTo>
                    <a:lnTo>
                      <a:pt x="586" y="28"/>
                    </a:lnTo>
                    <a:lnTo>
                      <a:pt x="580" y="34"/>
                    </a:lnTo>
                    <a:lnTo>
                      <a:pt x="575" y="51"/>
                    </a:lnTo>
                    <a:lnTo>
                      <a:pt x="575" y="68"/>
                    </a:lnTo>
                    <a:lnTo>
                      <a:pt x="575" y="90"/>
                    </a:lnTo>
                    <a:lnTo>
                      <a:pt x="569" y="544"/>
                    </a:lnTo>
                    <a:lnTo>
                      <a:pt x="569" y="566"/>
                    </a:lnTo>
                    <a:lnTo>
                      <a:pt x="569" y="583"/>
                    </a:lnTo>
                    <a:lnTo>
                      <a:pt x="569" y="594"/>
                    </a:lnTo>
                    <a:lnTo>
                      <a:pt x="569" y="600"/>
                    </a:lnTo>
                    <a:lnTo>
                      <a:pt x="563" y="600"/>
                    </a:lnTo>
                    <a:lnTo>
                      <a:pt x="558" y="600"/>
                    </a:lnTo>
                    <a:lnTo>
                      <a:pt x="546" y="594"/>
                    </a:lnTo>
                    <a:lnTo>
                      <a:pt x="541" y="583"/>
                    </a:lnTo>
                    <a:lnTo>
                      <a:pt x="524" y="572"/>
                    </a:lnTo>
                    <a:lnTo>
                      <a:pt x="507" y="549"/>
                    </a:lnTo>
                    <a:lnTo>
                      <a:pt x="496" y="538"/>
                    </a:lnTo>
                    <a:lnTo>
                      <a:pt x="468" y="516"/>
                    </a:lnTo>
                    <a:lnTo>
                      <a:pt x="434" y="477"/>
                    </a:lnTo>
                    <a:lnTo>
                      <a:pt x="389" y="432"/>
                    </a:lnTo>
                    <a:lnTo>
                      <a:pt x="344" y="387"/>
                    </a:lnTo>
                    <a:lnTo>
                      <a:pt x="304" y="342"/>
                    </a:lnTo>
                    <a:lnTo>
                      <a:pt x="248" y="286"/>
                    </a:lnTo>
                    <a:lnTo>
                      <a:pt x="197" y="230"/>
                    </a:lnTo>
                    <a:lnTo>
                      <a:pt x="158" y="180"/>
                    </a:lnTo>
                    <a:lnTo>
                      <a:pt x="124" y="146"/>
                    </a:lnTo>
                    <a:lnTo>
                      <a:pt x="101" y="118"/>
                    </a:lnTo>
                    <a:lnTo>
                      <a:pt x="113" y="488"/>
                    </a:lnTo>
                    <a:close/>
                  </a:path>
                </a:pathLst>
              </a:custGeom>
              <a:solidFill>
                <a:schemeClr val="tx1"/>
              </a:solidFill>
              <a:ln w="9525">
                <a:noFill/>
                <a:round/>
                <a:headEnd/>
                <a:tailEnd/>
              </a:ln>
            </p:spPr>
            <p:txBody>
              <a:bodyPr/>
              <a:lstStyle/>
              <a:p>
                <a:endParaRPr lang="en-US"/>
              </a:p>
            </p:txBody>
          </p:sp>
          <p:sp>
            <p:nvSpPr>
              <p:cNvPr id="3142" name="Freeform 15"/>
              <p:cNvSpPr>
                <a:spLocks/>
              </p:cNvSpPr>
              <p:nvPr/>
            </p:nvSpPr>
            <p:spPr bwMode="auto">
              <a:xfrm>
                <a:off x="3440" y="18595"/>
                <a:ext cx="197" cy="582"/>
              </a:xfrm>
              <a:custGeom>
                <a:avLst/>
                <a:gdLst>
                  <a:gd name="T0" fmla="*/ 124 w 197"/>
                  <a:gd name="T1" fmla="*/ 431 h 582"/>
                  <a:gd name="T2" fmla="*/ 129 w 197"/>
                  <a:gd name="T3" fmla="*/ 526 h 582"/>
                  <a:gd name="T4" fmla="*/ 129 w 197"/>
                  <a:gd name="T5" fmla="*/ 549 h 582"/>
                  <a:gd name="T6" fmla="*/ 146 w 197"/>
                  <a:gd name="T7" fmla="*/ 565 h 582"/>
                  <a:gd name="T8" fmla="*/ 169 w 197"/>
                  <a:gd name="T9" fmla="*/ 571 h 582"/>
                  <a:gd name="T10" fmla="*/ 191 w 197"/>
                  <a:gd name="T11" fmla="*/ 571 h 582"/>
                  <a:gd name="T12" fmla="*/ 197 w 197"/>
                  <a:gd name="T13" fmla="*/ 582 h 582"/>
                  <a:gd name="T14" fmla="*/ 141 w 197"/>
                  <a:gd name="T15" fmla="*/ 582 h 582"/>
                  <a:gd name="T16" fmla="*/ 90 w 197"/>
                  <a:gd name="T17" fmla="*/ 582 h 582"/>
                  <a:gd name="T18" fmla="*/ 73 w 197"/>
                  <a:gd name="T19" fmla="*/ 582 h 582"/>
                  <a:gd name="T20" fmla="*/ 45 w 197"/>
                  <a:gd name="T21" fmla="*/ 582 h 582"/>
                  <a:gd name="T22" fmla="*/ 17 w 197"/>
                  <a:gd name="T23" fmla="*/ 582 h 582"/>
                  <a:gd name="T24" fmla="*/ 0 w 197"/>
                  <a:gd name="T25" fmla="*/ 577 h 582"/>
                  <a:gd name="T26" fmla="*/ 6 w 197"/>
                  <a:gd name="T27" fmla="*/ 571 h 582"/>
                  <a:gd name="T28" fmla="*/ 34 w 197"/>
                  <a:gd name="T29" fmla="*/ 571 h 582"/>
                  <a:gd name="T30" fmla="*/ 45 w 197"/>
                  <a:gd name="T31" fmla="*/ 554 h 582"/>
                  <a:gd name="T32" fmla="*/ 56 w 197"/>
                  <a:gd name="T33" fmla="*/ 526 h 582"/>
                  <a:gd name="T34" fmla="*/ 56 w 197"/>
                  <a:gd name="T35" fmla="*/ 431 h 582"/>
                  <a:gd name="T36" fmla="*/ 56 w 197"/>
                  <a:gd name="T37" fmla="*/ 224 h 582"/>
                  <a:gd name="T38" fmla="*/ 56 w 197"/>
                  <a:gd name="T39" fmla="*/ 101 h 582"/>
                  <a:gd name="T40" fmla="*/ 56 w 197"/>
                  <a:gd name="T41" fmla="*/ 56 h 582"/>
                  <a:gd name="T42" fmla="*/ 51 w 197"/>
                  <a:gd name="T43" fmla="*/ 28 h 582"/>
                  <a:gd name="T44" fmla="*/ 28 w 197"/>
                  <a:gd name="T45" fmla="*/ 11 h 582"/>
                  <a:gd name="T46" fmla="*/ 6 w 197"/>
                  <a:gd name="T47" fmla="*/ 11 h 582"/>
                  <a:gd name="T48" fmla="*/ 0 w 197"/>
                  <a:gd name="T49" fmla="*/ 0 h 582"/>
                  <a:gd name="T50" fmla="*/ 28 w 197"/>
                  <a:gd name="T51" fmla="*/ 0 h 582"/>
                  <a:gd name="T52" fmla="*/ 62 w 197"/>
                  <a:gd name="T53" fmla="*/ 0 h 582"/>
                  <a:gd name="T54" fmla="*/ 84 w 197"/>
                  <a:gd name="T55" fmla="*/ 0 h 582"/>
                  <a:gd name="T56" fmla="*/ 96 w 197"/>
                  <a:gd name="T57" fmla="*/ 0 h 582"/>
                  <a:gd name="T58" fmla="*/ 124 w 197"/>
                  <a:gd name="T59" fmla="*/ 0 h 582"/>
                  <a:gd name="T60" fmla="*/ 152 w 197"/>
                  <a:gd name="T61" fmla="*/ 0 h 582"/>
                  <a:gd name="T62" fmla="*/ 175 w 197"/>
                  <a:gd name="T63" fmla="*/ 0 h 582"/>
                  <a:gd name="T64" fmla="*/ 175 w 197"/>
                  <a:gd name="T65" fmla="*/ 5 h 582"/>
                  <a:gd name="T66" fmla="*/ 163 w 197"/>
                  <a:gd name="T67" fmla="*/ 11 h 582"/>
                  <a:gd name="T68" fmla="*/ 141 w 197"/>
                  <a:gd name="T69" fmla="*/ 16 h 582"/>
                  <a:gd name="T70" fmla="*/ 129 w 197"/>
                  <a:gd name="T71" fmla="*/ 39 h 582"/>
                  <a:gd name="T72" fmla="*/ 124 w 197"/>
                  <a:gd name="T73" fmla="*/ 72 h 582"/>
                  <a:gd name="T74" fmla="*/ 124 w 197"/>
                  <a:gd name="T75" fmla="*/ 151 h 582"/>
                  <a:gd name="T76" fmla="*/ 124 w 197"/>
                  <a:gd name="T77" fmla="*/ 358 h 5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7"/>
                  <a:gd name="T118" fmla="*/ 0 h 582"/>
                  <a:gd name="T119" fmla="*/ 197 w 197"/>
                  <a:gd name="T120" fmla="*/ 582 h 5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7" h="582">
                    <a:moveTo>
                      <a:pt x="124" y="358"/>
                    </a:moveTo>
                    <a:lnTo>
                      <a:pt x="124" y="431"/>
                    </a:lnTo>
                    <a:lnTo>
                      <a:pt x="124" y="487"/>
                    </a:lnTo>
                    <a:lnTo>
                      <a:pt x="129" y="526"/>
                    </a:lnTo>
                    <a:lnTo>
                      <a:pt x="129" y="537"/>
                    </a:lnTo>
                    <a:lnTo>
                      <a:pt x="129" y="549"/>
                    </a:lnTo>
                    <a:lnTo>
                      <a:pt x="135" y="560"/>
                    </a:lnTo>
                    <a:lnTo>
                      <a:pt x="146" y="565"/>
                    </a:lnTo>
                    <a:lnTo>
                      <a:pt x="158" y="571"/>
                    </a:lnTo>
                    <a:lnTo>
                      <a:pt x="169" y="571"/>
                    </a:lnTo>
                    <a:lnTo>
                      <a:pt x="180" y="571"/>
                    </a:lnTo>
                    <a:lnTo>
                      <a:pt x="191" y="571"/>
                    </a:lnTo>
                    <a:lnTo>
                      <a:pt x="197" y="577"/>
                    </a:lnTo>
                    <a:lnTo>
                      <a:pt x="197" y="582"/>
                    </a:lnTo>
                    <a:lnTo>
                      <a:pt x="186" y="582"/>
                    </a:lnTo>
                    <a:lnTo>
                      <a:pt x="141" y="582"/>
                    </a:lnTo>
                    <a:lnTo>
                      <a:pt x="107" y="582"/>
                    </a:lnTo>
                    <a:lnTo>
                      <a:pt x="90" y="582"/>
                    </a:lnTo>
                    <a:lnTo>
                      <a:pt x="84" y="582"/>
                    </a:lnTo>
                    <a:lnTo>
                      <a:pt x="73" y="582"/>
                    </a:lnTo>
                    <a:lnTo>
                      <a:pt x="62" y="582"/>
                    </a:lnTo>
                    <a:lnTo>
                      <a:pt x="45" y="582"/>
                    </a:lnTo>
                    <a:lnTo>
                      <a:pt x="28" y="582"/>
                    </a:lnTo>
                    <a:lnTo>
                      <a:pt x="17" y="582"/>
                    </a:lnTo>
                    <a:lnTo>
                      <a:pt x="6" y="582"/>
                    </a:lnTo>
                    <a:lnTo>
                      <a:pt x="0" y="577"/>
                    </a:lnTo>
                    <a:lnTo>
                      <a:pt x="6" y="577"/>
                    </a:lnTo>
                    <a:lnTo>
                      <a:pt x="6" y="571"/>
                    </a:lnTo>
                    <a:lnTo>
                      <a:pt x="17" y="571"/>
                    </a:lnTo>
                    <a:lnTo>
                      <a:pt x="34" y="571"/>
                    </a:lnTo>
                    <a:lnTo>
                      <a:pt x="39" y="565"/>
                    </a:lnTo>
                    <a:lnTo>
                      <a:pt x="45" y="554"/>
                    </a:lnTo>
                    <a:lnTo>
                      <a:pt x="51" y="543"/>
                    </a:lnTo>
                    <a:lnTo>
                      <a:pt x="56" y="526"/>
                    </a:lnTo>
                    <a:lnTo>
                      <a:pt x="56" y="487"/>
                    </a:lnTo>
                    <a:lnTo>
                      <a:pt x="56" y="431"/>
                    </a:lnTo>
                    <a:lnTo>
                      <a:pt x="56" y="358"/>
                    </a:lnTo>
                    <a:lnTo>
                      <a:pt x="56" y="224"/>
                    </a:lnTo>
                    <a:lnTo>
                      <a:pt x="56" y="151"/>
                    </a:lnTo>
                    <a:lnTo>
                      <a:pt x="56" y="101"/>
                    </a:lnTo>
                    <a:lnTo>
                      <a:pt x="56" y="72"/>
                    </a:lnTo>
                    <a:lnTo>
                      <a:pt x="56" y="56"/>
                    </a:lnTo>
                    <a:lnTo>
                      <a:pt x="56" y="39"/>
                    </a:lnTo>
                    <a:lnTo>
                      <a:pt x="51" y="28"/>
                    </a:lnTo>
                    <a:lnTo>
                      <a:pt x="39" y="16"/>
                    </a:lnTo>
                    <a:lnTo>
                      <a:pt x="28" y="11"/>
                    </a:lnTo>
                    <a:lnTo>
                      <a:pt x="17" y="11"/>
                    </a:lnTo>
                    <a:lnTo>
                      <a:pt x="6" y="11"/>
                    </a:lnTo>
                    <a:lnTo>
                      <a:pt x="0" y="5"/>
                    </a:lnTo>
                    <a:lnTo>
                      <a:pt x="0" y="0"/>
                    </a:lnTo>
                    <a:lnTo>
                      <a:pt x="11" y="0"/>
                    </a:lnTo>
                    <a:lnTo>
                      <a:pt x="28" y="0"/>
                    </a:lnTo>
                    <a:lnTo>
                      <a:pt x="45" y="0"/>
                    </a:lnTo>
                    <a:lnTo>
                      <a:pt x="62" y="0"/>
                    </a:lnTo>
                    <a:lnTo>
                      <a:pt x="73" y="0"/>
                    </a:lnTo>
                    <a:lnTo>
                      <a:pt x="84" y="0"/>
                    </a:lnTo>
                    <a:lnTo>
                      <a:pt x="90" y="0"/>
                    </a:lnTo>
                    <a:lnTo>
                      <a:pt x="96" y="0"/>
                    </a:lnTo>
                    <a:lnTo>
                      <a:pt x="107" y="0"/>
                    </a:lnTo>
                    <a:lnTo>
                      <a:pt x="124" y="0"/>
                    </a:lnTo>
                    <a:lnTo>
                      <a:pt x="135" y="0"/>
                    </a:lnTo>
                    <a:lnTo>
                      <a:pt x="152" y="0"/>
                    </a:lnTo>
                    <a:lnTo>
                      <a:pt x="169" y="0"/>
                    </a:lnTo>
                    <a:lnTo>
                      <a:pt x="175" y="0"/>
                    </a:lnTo>
                    <a:lnTo>
                      <a:pt x="180" y="5"/>
                    </a:lnTo>
                    <a:lnTo>
                      <a:pt x="175" y="5"/>
                    </a:lnTo>
                    <a:lnTo>
                      <a:pt x="175" y="11"/>
                    </a:lnTo>
                    <a:lnTo>
                      <a:pt x="163" y="11"/>
                    </a:lnTo>
                    <a:lnTo>
                      <a:pt x="152" y="11"/>
                    </a:lnTo>
                    <a:lnTo>
                      <a:pt x="141" y="16"/>
                    </a:lnTo>
                    <a:lnTo>
                      <a:pt x="129" y="22"/>
                    </a:lnTo>
                    <a:lnTo>
                      <a:pt x="129" y="39"/>
                    </a:lnTo>
                    <a:lnTo>
                      <a:pt x="124" y="56"/>
                    </a:lnTo>
                    <a:lnTo>
                      <a:pt x="124" y="72"/>
                    </a:lnTo>
                    <a:lnTo>
                      <a:pt x="124" y="101"/>
                    </a:lnTo>
                    <a:lnTo>
                      <a:pt x="124" y="151"/>
                    </a:lnTo>
                    <a:lnTo>
                      <a:pt x="124" y="224"/>
                    </a:lnTo>
                    <a:lnTo>
                      <a:pt x="124" y="358"/>
                    </a:lnTo>
                    <a:close/>
                  </a:path>
                </a:pathLst>
              </a:custGeom>
              <a:solidFill>
                <a:schemeClr val="tx1"/>
              </a:solidFill>
              <a:ln w="9525">
                <a:noFill/>
                <a:round/>
                <a:headEnd/>
                <a:tailEnd/>
              </a:ln>
            </p:spPr>
            <p:txBody>
              <a:bodyPr/>
              <a:lstStyle/>
              <a:p>
                <a:endParaRPr lang="en-US"/>
              </a:p>
            </p:txBody>
          </p:sp>
          <p:sp>
            <p:nvSpPr>
              <p:cNvPr id="3143" name="Freeform 16"/>
              <p:cNvSpPr>
                <a:spLocks/>
              </p:cNvSpPr>
              <p:nvPr/>
            </p:nvSpPr>
            <p:spPr bwMode="auto">
              <a:xfrm>
                <a:off x="3738" y="18595"/>
                <a:ext cx="625" cy="594"/>
              </a:xfrm>
              <a:custGeom>
                <a:avLst/>
                <a:gdLst>
                  <a:gd name="T0" fmla="*/ 355 w 625"/>
                  <a:gd name="T1" fmla="*/ 437 h 594"/>
                  <a:gd name="T2" fmla="*/ 411 w 625"/>
                  <a:gd name="T3" fmla="*/ 297 h 594"/>
                  <a:gd name="T4" fmla="*/ 462 w 625"/>
                  <a:gd name="T5" fmla="*/ 151 h 594"/>
                  <a:gd name="T6" fmla="*/ 496 w 625"/>
                  <a:gd name="T7" fmla="*/ 61 h 594"/>
                  <a:gd name="T8" fmla="*/ 502 w 625"/>
                  <a:gd name="T9" fmla="*/ 28 h 594"/>
                  <a:gd name="T10" fmla="*/ 502 w 625"/>
                  <a:gd name="T11" fmla="*/ 16 h 594"/>
                  <a:gd name="T12" fmla="*/ 479 w 625"/>
                  <a:gd name="T13" fmla="*/ 11 h 594"/>
                  <a:gd name="T14" fmla="*/ 457 w 625"/>
                  <a:gd name="T15" fmla="*/ 11 h 594"/>
                  <a:gd name="T16" fmla="*/ 457 w 625"/>
                  <a:gd name="T17" fmla="*/ 0 h 594"/>
                  <a:gd name="T18" fmla="*/ 473 w 625"/>
                  <a:gd name="T19" fmla="*/ 0 h 594"/>
                  <a:gd name="T20" fmla="*/ 518 w 625"/>
                  <a:gd name="T21" fmla="*/ 0 h 594"/>
                  <a:gd name="T22" fmla="*/ 547 w 625"/>
                  <a:gd name="T23" fmla="*/ 0 h 594"/>
                  <a:gd name="T24" fmla="*/ 564 w 625"/>
                  <a:gd name="T25" fmla="*/ 0 h 594"/>
                  <a:gd name="T26" fmla="*/ 597 w 625"/>
                  <a:gd name="T27" fmla="*/ 0 h 594"/>
                  <a:gd name="T28" fmla="*/ 620 w 625"/>
                  <a:gd name="T29" fmla="*/ 0 h 594"/>
                  <a:gd name="T30" fmla="*/ 620 w 625"/>
                  <a:gd name="T31" fmla="*/ 5 h 594"/>
                  <a:gd name="T32" fmla="*/ 603 w 625"/>
                  <a:gd name="T33" fmla="*/ 11 h 594"/>
                  <a:gd name="T34" fmla="*/ 575 w 625"/>
                  <a:gd name="T35" fmla="*/ 16 h 594"/>
                  <a:gd name="T36" fmla="*/ 564 w 625"/>
                  <a:gd name="T37" fmla="*/ 28 h 594"/>
                  <a:gd name="T38" fmla="*/ 552 w 625"/>
                  <a:gd name="T39" fmla="*/ 50 h 594"/>
                  <a:gd name="T40" fmla="*/ 535 w 625"/>
                  <a:gd name="T41" fmla="*/ 89 h 594"/>
                  <a:gd name="T42" fmla="*/ 502 w 625"/>
                  <a:gd name="T43" fmla="*/ 168 h 594"/>
                  <a:gd name="T44" fmla="*/ 445 w 625"/>
                  <a:gd name="T45" fmla="*/ 302 h 594"/>
                  <a:gd name="T46" fmla="*/ 366 w 625"/>
                  <a:gd name="T47" fmla="*/ 481 h 594"/>
                  <a:gd name="T48" fmla="*/ 338 w 625"/>
                  <a:gd name="T49" fmla="*/ 554 h 594"/>
                  <a:gd name="T50" fmla="*/ 321 w 625"/>
                  <a:gd name="T51" fmla="*/ 582 h 594"/>
                  <a:gd name="T52" fmla="*/ 316 w 625"/>
                  <a:gd name="T53" fmla="*/ 594 h 594"/>
                  <a:gd name="T54" fmla="*/ 304 w 625"/>
                  <a:gd name="T55" fmla="*/ 588 h 594"/>
                  <a:gd name="T56" fmla="*/ 293 w 625"/>
                  <a:gd name="T57" fmla="*/ 565 h 594"/>
                  <a:gd name="T58" fmla="*/ 96 w 625"/>
                  <a:gd name="T59" fmla="*/ 72 h 594"/>
                  <a:gd name="T60" fmla="*/ 74 w 625"/>
                  <a:gd name="T61" fmla="*/ 33 h 594"/>
                  <a:gd name="T62" fmla="*/ 51 w 625"/>
                  <a:gd name="T63" fmla="*/ 16 h 594"/>
                  <a:gd name="T64" fmla="*/ 29 w 625"/>
                  <a:gd name="T65" fmla="*/ 11 h 594"/>
                  <a:gd name="T66" fmla="*/ 6 w 625"/>
                  <a:gd name="T67" fmla="*/ 11 h 594"/>
                  <a:gd name="T68" fmla="*/ 0 w 625"/>
                  <a:gd name="T69" fmla="*/ 5 h 594"/>
                  <a:gd name="T70" fmla="*/ 12 w 625"/>
                  <a:gd name="T71" fmla="*/ 0 h 594"/>
                  <a:gd name="T72" fmla="*/ 62 w 625"/>
                  <a:gd name="T73" fmla="*/ 0 h 594"/>
                  <a:gd name="T74" fmla="*/ 113 w 625"/>
                  <a:gd name="T75" fmla="*/ 0 h 594"/>
                  <a:gd name="T76" fmla="*/ 141 w 625"/>
                  <a:gd name="T77" fmla="*/ 0 h 594"/>
                  <a:gd name="T78" fmla="*/ 186 w 625"/>
                  <a:gd name="T79" fmla="*/ 0 h 594"/>
                  <a:gd name="T80" fmla="*/ 203 w 625"/>
                  <a:gd name="T81" fmla="*/ 0 h 594"/>
                  <a:gd name="T82" fmla="*/ 203 w 625"/>
                  <a:gd name="T83" fmla="*/ 5 h 594"/>
                  <a:gd name="T84" fmla="*/ 192 w 625"/>
                  <a:gd name="T85" fmla="*/ 11 h 594"/>
                  <a:gd name="T86" fmla="*/ 169 w 625"/>
                  <a:gd name="T87" fmla="*/ 11 h 594"/>
                  <a:gd name="T88" fmla="*/ 158 w 625"/>
                  <a:gd name="T89" fmla="*/ 22 h 594"/>
                  <a:gd name="T90" fmla="*/ 164 w 625"/>
                  <a:gd name="T91" fmla="*/ 39 h 594"/>
                  <a:gd name="T92" fmla="*/ 175 w 625"/>
                  <a:gd name="T93" fmla="*/ 72 h 594"/>
                  <a:gd name="T94" fmla="*/ 333 w 625"/>
                  <a:gd name="T95" fmla="*/ 487 h 5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5"/>
                  <a:gd name="T145" fmla="*/ 0 h 594"/>
                  <a:gd name="T146" fmla="*/ 625 w 625"/>
                  <a:gd name="T147" fmla="*/ 594 h 5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5" h="594">
                    <a:moveTo>
                      <a:pt x="333" y="487"/>
                    </a:moveTo>
                    <a:lnTo>
                      <a:pt x="355" y="437"/>
                    </a:lnTo>
                    <a:lnTo>
                      <a:pt x="378" y="369"/>
                    </a:lnTo>
                    <a:lnTo>
                      <a:pt x="411" y="297"/>
                    </a:lnTo>
                    <a:lnTo>
                      <a:pt x="440" y="218"/>
                    </a:lnTo>
                    <a:lnTo>
                      <a:pt x="462" y="151"/>
                    </a:lnTo>
                    <a:lnTo>
                      <a:pt x="485" y="95"/>
                    </a:lnTo>
                    <a:lnTo>
                      <a:pt x="496" y="61"/>
                    </a:lnTo>
                    <a:lnTo>
                      <a:pt x="502" y="44"/>
                    </a:lnTo>
                    <a:lnTo>
                      <a:pt x="502" y="28"/>
                    </a:lnTo>
                    <a:lnTo>
                      <a:pt x="502" y="22"/>
                    </a:lnTo>
                    <a:lnTo>
                      <a:pt x="502" y="16"/>
                    </a:lnTo>
                    <a:lnTo>
                      <a:pt x="496" y="11"/>
                    </a:lnTo>
                    <a:lnTo>
                      <a:pt x="479" y="11"/>
                    </a:lnTo>
                    <a:lnTo>
                      <a:pt x="462" y="11"/>
                    </a:lnTo>
                    <a:lnTo>
                      <a:pt x="457" y="11"/>
                    </a:lnTo>
                    <a:lnTo>
                      <a:pt x="457" y="5"/>
                    </a:lnTo>
                    <a:lnTo>
                      <a:pt x="457" y="0"/>
                    </a:lnTo>
                    <a:lnTo>
                      <a:pt x="462" y="0"/>
                    </a:lnTo>
                    <a:lnTo>
                      <a:pt x="473" y="0"/>
                    </a:lnTo>
                    <a:lnTo>
                      <a:pt x="496" y="0"/>
                    </a:lnTo>
                    <a:lnTo>
                      <a:pt x="518" y="0"/>
                    </a:lnTo>
                    <a:lnTo>
                      <a:pt x="535" y="0"/>
                    </a:lnTo>
                    <a:lnTo>
                      <a:pt x="547" y="0"/>
                    </a:lnTo>
                    <a:lnTo>
                      <a:pt x="552" y="0"/>
                    </a:lnTo>
                    <a:lnTo>
                      <a:pt x="564" y="0"/>
                    </a:lnTo>
                    <a:lnTo>
                      <a:pt x="580" y="0"/>
                    </a:lnTo>
                    <a:lnTo>
                      <a:pt x="597" y="0"/>
                    </a:lnTo>
                    <a:lnTo>
                      <a:pt x="609" y="0"/>
                    </a:lnTo>
                    <a:lnTo>
                      <a:pt x="620" y="0"/>
                    </a:lnTo>
                    <a:lnTo>
                      <a:pt x="625" y="5"/>
                    </a:lnTo>
                    <a:lnTo>
                      <a:pt x="620" y="5"/>
                    </a:lnTo>
                    <a:lnTo>
                      <a:pt x="614" y="11"/>
                    </a:lnTo>
                    <a:lnTo>
                      <a:pt x="603" y="11"/>
                    </a:lnTo>
                    <a:lnTo>
                      <a:pt x="592" y="11"/>
                    </a:lnTo>
                    <a:lnTo>
                      <a:pt x="575" y="16"/>
                    </a:lnTo>
                    <a:lnTo>
                      <a:pt x="569" y="22"/>
                    </a:lnTo>
                    <a:lnTo>
                      <a:pt x="564" y="28"/>
                    </a:lnTo>
                    <a:lnTo>
                      <a:pt x="558" y="39"/>
                    </a:lnTo>
                    <a:lnTo>
                      <a:pt x="552" y="50"/>
                    </a:lnTo>
                    <a:lnTo>
                      <a:pt x="541" y="67"/>
                    </a:lnTo>
                    <a:lnTo>
                      <a:pt x="535" y="89"/>
                    </a:lnTo>
                    <a:lnTo>
                      <a:pt x="524" y="117"/>
                    </a:lnTo>
                    <a:lnTo>
                      <a:pt x="502" y="168"/>
                    </a:lnTo>
                    <a:lnTo>
                      <a:pt x="473" y="229"/>
                    </a:lnTo>
                    <a:lnTo>
                      <a:pt x="445" y="302"/>
                    </a:lnTo>
                    <a:lnTo>
                      <a:pt x="406" y="403"/>
                    </a:lnTo>
                    <a:lnTo>
                      <a:pt x="366" y="481"/>
                    </a:lnTo>
                    <a:lnTo>
                      <a:pt x="344" y="537"/>
                    </a:lnTo>
                    <a:lnTo>
                      <a:pt x="338" y="554"/>
                    </a:lnTo>
                    <a:lnTo>
                      <a:pt x="327" y="571"/>
                    </a:lnTo>
                    <a:lnTo>
                      <a:pt x="321" y="582"/>
                    </a:lnTo>
                    <a:lnTo>
                      <a:pt x="321" y="588"/>
                    </a:lnTo>
                    <a:lnTo>
                      <a:pt x="316" y="594"/>
                    </a:lnTo>
                    <a:lnTo>
                      <a:pt x="310" y="594"/>
                    </a:lnTo>
                    <a:lnTo>
                      <a:pt x="304" y="588"/>
                    </a:lnTo>
                    <a:lnTo>
                      <a:pt x="299" y="577"/>
                    </a:lnTo>
                    <a:lnTo>
                      <a:pt x="293" y="565"/>
                    </a:lnTo>
                    <a:lnTo>
                      <a:pt x="288" y="549"/>
                    </a:lnTo>
                    <a:lnTo>
                      <a:pt x="96" y="72"/>
                    </a:lnTo>
                    <a:lnTo>
                      <a:pt x="85" y="50"/>
                    </a:lnTo>
                    <a:lnTo>
                      <a:pt x="74" y="33"/>
                    </a:lnTo>
                    <a:lnTo>
                      <a:pt x="62" y="22"/>
                    </a:lnTo>
                    <a:lnTo>
                      <a:pt x="51" y="16"/>
                    </a:lnTo>
                    <a:lnTo>
                      <a:pt x="40" y="11"/>
                    </a:lnTo>
                    <a:lnTo>
                      <a:pt x="29" y="11"/>
                    </a:lnTo>
                    <a:lnTo>
                      <a:pt x="17" y="11"/>
                    </a:lnTo>
                    <a:lnTo>
                      <a:pt x="6" y="11"/>
                    </a:lnTo>
                    <a:lnTo>
                      <a:pt x="6" y="5"/>
                    </a:lnTo>
                    <a:lnTo>
                      <a:pt x="0" y="5"/>
                    </a:lnTo>
                    <a:lnTo>
                      <a:pt x="6" y="0"/>
                    </a:lnTo>
                    <a:lnTo>
                      <a:pt x="12" y="0"/>
                    </a:lnTo>
                    <a:lnTo>
                      <a:pt x="23" y="0"/>
                    </a:lnTo>
                    <a:lnTo>
                      <a:pt x="62" y="0"/>
                    </a:lnTo>
                    <a:lnTo>
                      <a:pt x="96" y="0"/>
                    </a:lnTo>
                    <a:lnTo>
                      <a:pt x="113" y="0"/>
                    </a:lnTo>
                    <a:lnTo>
                      <a:pt x="124" y="0"/>
                    </a:lnTo>
                    <a:lnTo>
                      <a:pt x="141" y="0"/>
                    </a:lnTo>
                    <a:lnTo>
                      <a:pt x="164" y="0"/>
                    </a:lnTo>
                    <a:lnTo>
                      <a:pt x="186" y="0"/>
                    </a:lnTo>
                    <a:lnTo>
                      <a:pt x="198" y="0"/>
                    </a:lnTo>
                    <a:lnTo>
                      <a:pt x="203" y="0"/>
                    </a:lnTo>
                    <a:lnTo>
                      <a:pt x="209" y="5"/>
                    </a:lnTo>
                    <a:lnTo>
                      <a:pt x="203" y="5"/>
                    </a:lnTo>
                    <a:lnTo>
                      <a:pt x="198" y="11"/>
                    </a:lnTo>
                    <a:lnTo>
                      <a:pt x="192" y="11"/>
                    </a:lnTo>
                    <a:lnTo>
                      <a:pt x="181" y="11"/>
                    </a:lnTo>
                    <a:lnTo>
                      <a:pt x="169" y="11"/>
                    </a:lnTo>
                    <a:lnTo>
                      <a:pt x="164" y="16"/>
                    </a:lnTo>
                    <a:lnTo>
                      <a:pt x="158" y="22"/>
                    </a:lnTo>
                    <a:lnTo>
                      <a:pt x="158" y="28"/>
                    </a:lnTo>
                    <a:lnTo>
                      <a:pt x="164" y="39"/>
                    </a:lnTo>
                    <a:lnTo>
                      <a:pt x="164" y="56"/>
                    </a:lnTo>
                    <a:lnTo>
                      <a:pt x="175" y="72"/>
                    </a:lnTo>
                    <a:lnTo>
                      <a:pt x="181" y="95"/>
                    </a:lnTo>
                    <a:lnTo>
                      <a:pt x="333" y="487"/>
                    </a:lnTo>
                    <a:close/>
                  </a:path>
                </a:pathLst>
              </a:custGeom>
              <a:solidFill>
                <a:schemeClr val="tx1"/>
              </a:solidFill>
              <a:ln w="9525">
                <a:noFill/>
                <a:round/>
                <a:headEnd/>
                <a:tailEnd/>
              </a:ln>
            </p:spPr>
            <p:txBody>
              <a:bodyPr/>
              <a:lstStyle/>
              <a:p>
                <a:endParaRPr lang="en-US"/>
              </a:p>
            </p:txBody>
          </p:sp>
          <p:sp>
            <p:nvSpPr>
              <p:cNvPr id="3144" name="Freeform 17"/>
              <p:cNvSpPr>
                <a:spLocks/>
              </p:cNvSpPr>
              <p:nvPr/>
            </p:nvSpPr>
            <p:spPr bwMode="auto">
              <a:xfrm>
                <a:off x="4470" y="18589"/>
                <a:ext cx="344" cy="594"/>
              </a:xfrm>
              <a:custGeom>
                <a:avLst/>
                <a:gdLst>
                  <a:gd name="T0" fmla="*/ 68 w 344"/>
                  <a:gd name="T1" fmla="*/ 107 h 594"/>
                  <a:gd name="T2" fmla="*/ 62 w 344"/>
                  <a:gd name="T3" fmla="*/ 45 h 594"/>
                  <a:gd name="T4" fmla="*/ 29 w 344"/>
                  <a:gd name="T5" fmla="*/ 17 h 594"/>
                  <a:gd name="T6" fmla="*/ 6 w 344"/>
                  <a:gd name="T7" fmla="*/ 17 h 594"/>
                  <a:gd name="T8" fmla="*/ 12 w 344"/>
                  <a:gd name="T9" fmla="*/ 6 h 594"/>
                  <a:gd name="T10" fmla="*/ 68 w 344"/>
                  <a:gd name="T11" fmla="*/ 6 h 594"/>
                  <a:gd name="T12" fmla="*/ 96 w 344"/>
                  <a:gd name="T13" fmla="*/ 6 h 594"/>
                  <a:gd name="T14" fmla="*/ 209 w 344"/>
                  <a:gd name="T15" fmla="*/ 6 h 594"/>
                  <a:gd name="T16" fmla="*/ 299 w 344"/>
                  <a:gd name="T17" fmla="*/ 6 h 594"/>
                  <a:gd name="T18" fmla="*/ 321 w 344"/>
                  <a:gd name="T19" fmla="*/ 0 h 594"/>
                  <a:gd name="T20" fmla="*/ 321 w 344"/>
                  <a:gd name="T21" fmla="*/ 22 h 594"/>
                  <a:gd name="T22" fmla="*/ 316 w 344"/>
                  <a:gd name="T23" fmla="*/ 67 h 594"/>
                  <a:gd name="T24" fmla="*/ 310 w 344"/>
                  <a:gd name="T25" fmla="*/ 101 h 594"/>
                  <a:gd name="T26" fmla="*/ 305 w 344"/>
                  <a:gd name="T27" fmla="*/ 84 h 594"/>
                  <a:gd name="T28" fmla="*/ 293 w 344"/>
                  <a:gd name="T29" fmla="*/ 56 h 594"/>
                  <a:gd name="T30" fmla="*/ 265 w 344"/>
                  <a:gd name="T31" fmla="*/ 39 h 594"/>
                  <a:gd name="T32" fmla="*/ 186 w 344"/>
                  <a:gd name="T33" fmla="*/ 34 h 594"/>
                  <a:gd name="T34" fmla="*/ 130 w 344"/>
                  <a:gd name="T35" fmla="*/ 34 h 594"/>
                  <a:gd name="T36" fmla="*/ 130 w 344"/>
                  <a:gd name="T37" fmla="*/ 263 h 594"/>
                  <a:gd name="T38" fmla="*/ 198 w 344"/>
                  <a:gd name="T39" fmla="*/ 263 h 594"/>
                  <a:gd name="T40" fmla="*/ 276 w 344"/>
                  <a:gd name="T41" fmla="*/ 258 h 594"/>
                  <a:gd name="T42" fmla="*/ 305 w 344"/>
                  <a:gd name="T43" fmla="*/ 247 h 594"/>
                  <a:gd name="T44" fmla="*/ 310 w 344"/>
                  <a:gd name="T45" fmla="*/ 252 h 594"/>
                  <a:gd name="T46" fmla="*/ 305 w 344"/>
                  <a:gd name="T47" fmla="*/ 303 h 594"/>
                  <a:gd name="T48" fmla="*/ 305 w 344"/>
                  <a:gd name="T49" fmla="*/ 342 h 594"/>
                  <a:gd name="T50" fmla="*/ 293 w 344"/>
                  <a:gd name="T51" fmla="*/ 353 h 594"/>
                  <a:gd name="T52" fmla="*/ 288 w 344"/>
                  <a:gd name="T53" fmla="*/ 325 h 594"/>
                  <a:gd name="T54" fmla="*/ 276 w 344"/>
                  <a:gd name="T55" fmla="*/ 303 h 594"/>
                  <a:gd name="T56" fmla="*/ 214 w 344"/>
                  <a:gd name="T57" fmla="*/ 291 h 594"/>
                  <a:gd name="T58" fmla="*/ 130 w 344"/>
                  <a:gd name="T59" fmla="*/ 291 h 594"/>
                  <a:gd name="T60" fmla="*/ 130 w 344"/>
                  <a:gd name="T61" fmla="*/ 392 h 594"/>
                  <a:gd name="T62" fmla="*/ 130 w 344"/>
                  <a:gd name="T63" fmla="*/ 499 h 594"/>
                  <a:gd name="T64" fmla="*/ 175 w 344"/>
                  <a:gd name="T65" fmla="*/ 560 h 594"/>
                  <a:gd name="T66" fmla="*/ 260 w 344"/>
                  <a:gd name="T67" fmla="*/ 560 h 594"/>
                  <a:gd name="T68" fmla="*/ 310 w 344"/>
                  <a:gd name="T69" fmla="*/ 543 h 594"/>
                  <a:gd name="T70" fmla="*/ 333 w 344"/>
                  <a:gd name="T71" fmla="*/ 499 h 594"/>
                  <a:gd name="T72" fmla="*/ 344 w 344"/>
                  <a:gd name="T73" fmla="*/ 487 h 594"/>
                  <a:gd name="T74" fmla="*/ 344 w 344"/>
                  <a:gd name="T75" fmla="*/ 504 h 594"/>
                  <a:gd name="T76" fmla="*/ 338 w 344"/>
                  <a:gd name="T77" fmla="*/ 549 h 594"/>
                  <a:gd name="T78" fmla="*/ 327 w 344"/>
                  <a:gd name="T79" fmla="*/ 583 h 594"/>
                  <a:gd name="T80" fmla="*/ 293 w 344"/>
                  <a:gd name="T81" fmla="*/ 594 h 594"/>
                  <a:gd name="T82" fmla="*/ 124 w 344"/>
                  <a:gd name="T83" fmla="*/ 588 h 594"/>
                  <a:gd name="T84" fmla="*/ 85 w 344"/>
                  <a:gd name="T85" fmla="*/ 588 h 594"/>
                  <a:gd name="T86" fmla="*/ 34 w 344"/>
                  <a:gd name="T87" fmla="*/ 588 h 594"/>
                  <a:gd name="T88" fmla="*/ 12 w 344"/>
                  <a:gd name="T89" fmla="*/ 583 h 594"/>
                  <a:gd name="T90" fmla="*/ 40 w 344"/>
                  <a:gd name="T91" fmla="*/ 577 h 594"/>
                  <a:gd name="T92" fmla="*/ 57 w 344"/>
                  <a:gd name="T93" fmla="*/ 549 h 594"/>
                  <a:gd name="T94" fmla="*/ 68 w 344"/>
                  <a:gd name="T95" fmla="*/ 437 h 5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594"/>
                  <a:gd name="T146" fmla="*/ 344 w 344"/>
                  <a:gd name="T147" fmla="*/ 594 h 5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594">
                    <a:moveTo>
                      <a:pt x="68" y="230"/>
                    </a:moveTo>
                    <a:lnTo>
                      <a:pt x="68" y="157"/>
                    </a:lnTo>
                    <a:lnTo>
                      <a:pt x="68" y="107"/>
                    </a:lnTo>
                    <a:lnTo>
                      <a:pt x="68" y="78"/>
                    </a:lnTo>
                    <a:lnTo>
                      <a:pt x="62" y="62"/>
                    </a:lnTo>
                    <a:lnTo>
                      <a:pt x="62" y="45"/>
                    </a:lnTo>
                    <a:lnTo>
                      <a:pt x="57" y="34"/>
                    </a:lnTo>
                    <a:lnTo>
                      <a:pt x="46" y="22"/>
                    </a:lnTo>
                    <a:lnTo>
                      <a:pt x="29" y="17"/>
                    </a:lnTo>
                    <a:lnTo>
                      <a:pt x="23" y="17"/>
                    </a:lnTo>
                    <a:lnTo>
                      <a:pt x="12" y="17"/>
                    </a:lnTo>
                    <a:lnTo>
                      <a:pt x="6" y="17"/>
                    </a:lnTo>
                    <a:lnTo>
                      <a:pt x="0" y="11"/>
                    </a:lnTo>
                    <a:lnTo>
                      <a:pt x="0" y="6"/>
                    </a:lnTo>
                    <a:lnTo>
                      <a:pt x="12" y="6"/>
                    </a:lnTo>
                    <a:lnTo>
                      <a:pt x="29" y="6"/>
                    </a:lnTo>
                    <a:lnTo>
                      <a:pt x="46" y="6"/>
                    </a:lnTo>
                    <a:lnTo>
                      <a:pt x="68" y="6"/>
                    </a:lnTo>
                    <a:lnTo>
                      <a:pt x="79" y="6"/>
                    </a:lnTo>
                    <a:lnTo>
                      <a:pt x="91" y="6"/>
                    </a:lnTo>
                    <a:lnTo>
                      <a:pt x="96" y="6"/>
                    </a:lnTo>
                    <a:lnTo>
                      <a:pt x="119" y="6"/>
                    </a:lnTo>
                    <a:lnTo>
                      <a:pt x="158" y="6"/>
                    </a:lnTo>
                    <a:lnTo>
                      <a:pt x="209" y="6"/>
                    </a:lnTo>
                    <a:lnTo>
                      <a:pt x="254" y="6"/>
                    </a:lnTo>
                    <a:lnTo>
                      <a:pt x="276" y="6"/>
                    </a:lnTo>
                    <a:lnTo>
                      <a:pt x="299" y="6"/>
                    </a:lnTo>
                    <a:lnTo>
                      <a:pt x="310" y="0"/>
                    </a:lnTo>
                    <a:lnTo>
                      <a:pt x="316" y="0"/>
                    </a:lnTo>
                    <a:lnTo>
                      <a:pt x="321" y="0"/>
                    </a:lnTo>
                    <a:lnTo>
                      <a:pt x="327" y="6"/>
                    </a:lnTo>
                    <a:lnTo>
                      <a:pt x="321" y="11"/>
                    </a:lnTo>
                    <a:lnTo>
                      <a:pt x="321" y="22"/>
                    </a:lnTo>
                    <a:lnTo>
                      <a:pt x="316" y="39"/>
                    </a:lnTo>
                    <a:lnTo>
                      <a:pt x="316" y="50"/>
                    </a:lnTo>
                    <a:lnTo>
                      <a:pt x="316" y="67"/>
                    </a:lnTo>
                    <a:lnTo>
                      <a:pt x="316" y="84"/>
                    </a:lnTo>
                    <a:lnTo>
                      <a:pt x="316" y="90"/>
                    </a:lnTo>
                    <a:lnTo>
                      <a:pt x="310" y="101"/>
                    </a:lnTo>
                    <a:lnTo>
                      <a:pt x="305" y="101"/>
                    </a:lnTo>
                    <a:lnTo>
                      <a:pt x="305" y="90"/>
                    </a:lnTo>
                    <a:lnTo>
                      <a:pt x="305" y="84"/>
                    </a:lnTo>
                    <a:lnTo>
                      <a:pt x="299" y="73"/>
                    </a:lnTo>
                    <a:lnTo>
                      <a:pt x="299" y="62"/>
                    </a:lnTo>
                    <a:lnTo>
                      <a:pt x="293" y="56"/>
                    </a:lnTo>
                    <a:lnTo>
                      <a:pt x="288" y="50"/>
                    </a:lnTo>
                    <a:lnTo>
                      <a:pt x="276" y="45"/>
                    </a:lnTo>
                    <a:lnTo>
                      <a:pt x="265" y="39"/>
                    </a:lnTo>
                    <a:lnTo>
                      <a:pt x="243" y="39"/>
                    </a:lnTo>
                    <a:lnTo>
                      <a:pt x="220" y="34"/>
                    </a:lnTo>
                    <a:lnTo>
                      <a:pt x="186" y="34"/>
                    </a:lnTo>
                    <a:lnTo>
                      <a:pt x="153" y="34"/>
                    </a:lnTo>
                    <a:lnTo>
                      <a:pt x="136" y="34"/>
                    </a:lnTo>
                    <a:lnTo>
                      <a:pt x="130" y="34"/>
                    </a:lnTo>
                    <a:lnTo>
                      <a:pt x="130" y="39"/>
                    </a:lnTo>
                    <a:lnTo>
                      <a:pt x="130" y="258"/>
                    </a:lnTo>
                    <a:lnTo>
                      <a:pt x="130" y="263"/>
                    </a:lnTo>
                    <a:lnTo>
                      <a:pt x="136" y="263"/>
                    </a:lnTo>
                    <a:lnTo>
                      <a:pt x="158" y="263"/>
                    </a:lnTo>
                    <a:lnTo>
                      <a:pt x="198" y="263"/>
                    </a:lnTo>
                    <a:lnTo>
                      <a:pt x="237" y="263"/>
                    </a:lnTo>
                    <a:lnTo>
                      <a:pt x="260" y="263"/>
                    </a:lnTo>
                    <a:lnTo>
                      <a:pt x="276" y="258"/>
                    </a:lnTo>
                    <a:lnTo>
                      <a:pt x="288" y="258"/>
                    </a:lnTo>
                    <a:lnTo>
                      <a:pt x="299" y="252"/>
                    </a:lnTo>
                    <a:lnTo>
                      <a:pt x="305" y="247"/>
                    </a:lnTo>
                    <a:lnTo>
                      <a:pt x="310" y="241"/>
                    </a:lnTo>
                    <a:lnTo>
                      <a:pt x="310" y="247"/>
                    </a:lnTo>
                    <a:lnTo>
                      <a:pt x="310" y="252"/>
                    </a:lnTo>
                    <a:lnTo>
                      <a:pt x="310" y="269"/>
                    </a:lnTo>
                    <a:lnTo>
                      <a:pt x="305" y="291"/>
                    </a:lnTo>
                    <a:lnTo>
                      <a:pt x="305" y="303"/>
                    </a:lnTo>
                    <a:lnTo>
                      <a:pt x="305" y="319"/>
                    </a:lnTo>
                    <a:lnTo>
                      <a:pt x="305" y="331"/>
                    </a:lnTo>
                    <a:lnTo>
                      <a:pt x="305" y="342"/>
                    </a:lnTo>
                    <a:lnTo>
                      <a:pt x="305" y="347"/>
                    </a:lnTo>
                    <a:lnTo>
                      <a:pt x="299" y="353"/>
                    </a:lnTo>
                    <a:lnTo>
                      <a:pt x="293" y="353"/>
                    </a:lnTo>
                    <a:lnTo>
                      <a:pt x="293" y="347"/>
                    </a:lnTo>
                    <a:lnTo>
                      <a:pt x="293" y="336"/>
                    </a:lnTo>
                    <a:lnTo>
                      <a:pt x="288" y="325"/>
                    </a:lnTo>
                    <a:lnTo>
                      <a:pt x="288" y="314"/>
                    </a:lnTo>
                    <a:lnTo>
                      <a:pt x="282" y="308"/>
                    </a:lnTo>
                    <a:lnTo>
                      <a:pt x="276" y="303"/>
                    </a:lnTo>
                    <a:lnTo>
                      <a:pt x="265" y="297"/>
                    </a:lnTo>
                    <a:lnTo>
                      <a:pt x="248" y="297"/>
                    </a:lnTo>
                    <a:lnTo>
                      <a:pt x="214" y="291"/>
                    </a:lnTo>
                    <a:lnTo>
                      <a:pt x="169" y="291"/>
                    </a:lnTo>
                    <a:lnTo>
                      <a:pt x="136" y="291"/>
                    </a:lnTo>
                    <a:lnTo>
                      <a:pt x="130" y="291"/>
                    </a:lnTo>
                    <a:lnTo>
                      <a:pt x="130" y="297"/>
                    </a:lnTo>
                    <a:lnTo>
                      <a:pt x="130" y="364"/>
                    </a:lnTo>
                    <a:lnTo>
                      <a:pt x="130" y="392"/>
                    </a:lnTo>
                    <a:lnTo>
                      <a:pt x="130" y="437"/>
                    </a:lnTo>
                    <a:lnTo>
                      <a:pt x="130" y="476"/>
                    </a:lnTo>
                    <a:lnTo>
                      <a:pt x="130" y="499"/>
                    </a:lnTo>
                    <a:lnTo>
                      <a:pt x="136" y="532"/>
                    </a:lnTo>
                    <a:lnTo>
                      <a:pt x="147" y="549"/>
                    </a:lnTo>
                    <a:lnTo>
                      <a:pt x="175" y="560"/>
                    </a:lnTo>
                    <a:lnTo>
                      <a:pt x="220" y="560"/>
                    </a:lnTo>
                    <a:lnTo>
                      <a:pt x="237" y="560"/>
                    </a:lnTo>
                    <a:lnTo>
                      <a:pt x="260" y="560"/>
                    </a:lnTo>
                    <a:lnTo>
                      <a:pt x="276" y="555"/>
                    </a:lnTo>
                    <a:lnTo>
                      <a:pt x="299" y="555"/>
                    </a:lnTo>
                    <a:lnTo>
                      <a:pt x="310" y="543"/>
                    </a:lnTo>
                    <a:lnTo>
                      <a:pt x="321" y="532"/>
                    </a:lnTo>
                    <a:lnTo>
                      <a:pt x="327" y="515"/>
                    </a:lnTo>
                    <a:lnTo>
                      <a:pt x="333" y="499"/>
                    </a:lnTo>
                    <a:lnTo>
                      <a:pt x="333" y="487"/>
                    </a:lnTo>
                    <a:lnTo>
                      <a:pt x="338" y="487"/>
                    </a:lnTo>
                    <a:lnTo>
                      <a:pt x="344" y="487"/>
                    </a:lnTo>
                    <a:lnTo>
                      <a:pt x="344" y="493"/>
                    </a:lnTo>
                    <a:lnTo>
                      <a:pt x="344" y="499"/>
                    </a:lnTo>
                    <a:lnTo>
                      <a:pt x="344" y="504"/>
                    </a:lnTo>
                    <a:lnTo>
                      <a:pt x="344" y="515"/>
                    </a:lnTo>
                    <a:lnTo>
                      <a:pt x="338" y="532"/>
                    </a:lnTo>
                    <a:lnTo>
                      <a:pt x="338" y="549"/>
                    </a:lnTo>
                    <a:lnTo>
                      <a:pt x="333" y="560"/>
                    </a:lnTo>
                    <a:lnTo>
                      <a:pt x="333" y="571"/>
                    </a:lnTo>
                    <a:lnTo>
                      <a:pt x="327" y="583"/>
                    </a:lnTo>
                    <a:lnTo>
                      <a:pt x="321" y="588"/>
                    </a:lnTo>
                    <a:lnTo>
                      <a:pt x="310" y="594"/>
                    </a:lnTo>
                    <a:lnTo>
                      <a:pt x="293" y="594"/>
                    </a:lnTo>
                    <a:lnTo>
                      <a:pt x="214" y="594"/>
                    </a:lnTo>
                    <a:lnTo>
                      <a:pt x="158" y="588"/>
                    </a:lnTo>
                    <a:lnTo>
                      <a:pt x="124" y="588"/>
                    </a:lnTo>
                    <a:lnTo>
                      <a:pt x="96" y="588"/>
                    </a:lnTo>
                    <a:lnTo>
                      <a:pt x="91" y="588"/>
                    </a:lnTo>
                    <a:lnTo>
                      <a:pt x="85" y="588"/>
                    </a:lnTo>
                    <a:lnTo>
                      <a:pt x="68" y="588"/>
                    </a:lnTo>
                    <a:lnTo>
                      <a:pt x="51" y="588"/>
                    </a:lnTo>
                    <a:lnTo>
                      <a:pt x="34" y="588"/>
                    </a:lnTo>
                    <a:lnTo>
                      <a:pt x="23" y="588"/>
                    </a:lnTo>
                    <a:lnTo>
                      <a:pt x="12" y="588"/>
                    </a:lnTo>
                    <a:lnTo>
                      <a:pt x="12" y="583"/>
                    </a:lnTo>
                    <a:lnTo>
                      <a:pt x="17" y="577"/>
                    </a:lnTo>
                    <a:lnTo>
                      <a:pt x="29" y="577"/>
                    </a:lnTo>
                    <a:lnTo>
                      <a:pt x="40" y="577"/>
                    </a:lnTo>
                    <a:lnTo>
                      <a:pt x="51" y="571"/>
                    </a:lnTo>
                    <a:lnTo>
                      <a:pt x="57" y="560"/>
                    </a:lnTo>
                    <a:lnTo>
                      <a:pt x="57" y="549"/>
                    </a:lnTo>
                    <a:lnTo>
                      <a:pt x="62" y="532"/>
                    </a:lnTo>
                    <a:lnTo>
                      <a:pt x="62" y="493"/>
                    </a:lnTo>
                    <a:lnTo>
                      <a:pt x="68" y="437"/>
                    </a:lnTo>
                    <a:lnTo>
                      <a:pt x="68" y="364"/>
                    </a:lnTo>
                    <a:lnTo>
                      <a:pt x="68" y="230"/>
                    </a:lnTo>
                    <a:close/>
                  </a:path>
                </a:pathLst>
              </a:custGeom>
              <a:solidFill>
                <a:schemeClr val="tx1"/>
              </a:solidFill>
              <a:ln w="9525">
                <a:noFill/>
                <a:round/>
                <a:headEnd/>
                <a:tailEnd/>
              </a:ln>
            </p:spPr>
            <p:txBody>
              <a:bodyPr/>
              <a:lstStyle/>
              <a:p>
                <a:endParaRPr lang="en-US"/>
              </a:p>
            </p:txBody>
          </p:sp>
          <p:sp>
            <p:nvSpPr>
              <p:cNvPr id="3145" name="Freeform 18"/>
              <p:cNvSpPr>
                <a:spLocks/>
              </p:cNvSpPr>
              <p:nvPr/>
            </p:nvSpPr>
            <p:spPr bwMode="auto">
              <a:xfrm>
                <a:off x="5000" y="18595"/>
                <a:ext cx="591" cy="582"/>
              </a:xfrm>
              <a:custGeom>
                <a:avLst/>
                <a:gdLst>
                  <a:gd name="T0" fmla="*/ 135 w 591"/>
                  <a:gd name="T1" fmla="*/ 33 h 582"/>
                  <a:gd name="T2" fmla="*/ 152 w 591"/>
                  <a:gd name="T3" fmla="*/ 28 h 582"/>
                  <a:gd name="T4" fmla="*/ 191 w 591"/>
                  <a:gd name="T5" fmla="*/ 22 h 582"/>
                  <a:gd name="T6" fmla="*/ 287 w 591"/>
                  <a:gd name="T7" fmla="*/ 61 h 582"/>
                  <a:gd name="T8" fmla="*/ 326 w 591"/>
                  <a:gd name="T9" fmla="*/ 179 h 582"/>
                  <a:gd name="T10" fmla="*/ 304 w 591"/>
                  <a:gd name="T11" fmla="*/ 269 h 582"/>
                  <a:gd name="T12" fmla="*/ 259 w 591"/>
                  <a:gd name="T13" fmla="*/ 308 h 582"/>
                  <a:gd name="T14" fmla="*/ 219 w 591"/>
                  <a:gd name="T15" fmla="*/ 313 h 582"/>
                  <a:gd name="T16" fmla="*/ 169 w 591"/>
                  <a:gd name="T17" fmla="*/ 308 h 582"/>
                  <a:gd name="T18" fmla="*/ 141 w 591"/>
                  <a:gd name="T19" fmla="*/ 297 h 582"/>
                  <a:gd name="T20" fmla="*/ 135 w 591"/>
                  <a:gd name="T21" fmla="*/ 291 h 582"/>
                  <a:gd name="T22" fmla="*/ 67 w 591"/>
                  <a:gd name="T23" fmla="*/ 358 h 582"/>
                  <a:gd name="T24" fmla="*/ 67 w 591"/>
                  <a:gd name="T25" fmla="*/ 487 h 582"/>
                  <a:gd name="T26" fmla="*/ 62 w 591"/>
                  <a:gd name="T27" fmla="*/ 543 h 582"/>
                  <a:gd name="T28" fmla="*/ 51 w 591"/>
                  <a:gd name="T29" fmla="*/ 565 h 582"/>
                  <a:gd name="T30" fmla="*/ 34 w 591"/>
                  <a:gd name="T31" fmla="*/ 571 h 582"/>
                  <a:gd name="T32" fmla="*/ 17 w 591"/>
                  <a:gd name="T33" fmla="*/ 577 h 582"/>
                  <a:gd name="T34" fmla="*/ 28 w 591"/>
                  <a:gd name="T35" fmla="*/ 582 h 582"/>
                  <a:gd name="T36" fmla="*/ 56 w 591"/>
                  <a:gd name="T37" fmla="*/ 582 h 582"/>
                  <a:gd name="T38" fmla="*/ 84 w 591"/>
                  <a:gd name="T39" fmla="*/ 582 h 582"/>
                  <a:gd name="T40" fmla="*/ 101 w 591"/>
                  <a:gd name="T41" fmla="*/ 582 h 582"/>
                  <a:gd name="T42" fmla="*/ 152 w 591"/>
                  <a:gd name="T43" fmla="*/ 582 h 582"/>
                  <a:gd name="T44" fmla="*/ 203 w 591"/>
                  <a:gd name="T45" fmla="*/ 582 h 582"/>
                  <a:gd name="T46" fmla="*/ 203 w 591"/>
                  <a:gd name="T47" fmla="*/ 571 h 582"/>
                  <a:gd name="T48" fmla="*/ 180 w 591"/>
                  <a:gd name="T49" fmla="*/ 571 h 582"/>
                  <a:gd name="T50" fmla="*/ 158 w 591"/>
                  <a:gd name="T51" fmla="*/ 565 h 582"/>
                  <a:gd name="T52" fmla="*/ 141 w 591"/>
                  <a:gd name="T53" fmla="*/ 549 h 582"/>
                  <a:gd name="T54" fmla="*/ 135 w 591"/>
                  <a:gd name="T55" fmla="*/ 526 h 582"/>
                  <a:gd name="T56" fmla="*/ 135 w 591"/>
                  <a:gd name="T57" fmla="*/ 431 h 582"/>
                  <a:gd name="T58" fmla="*/ 135 w 591"/>
                  <a:gd name="T59" fmla="*/ 341 h 582"/>
                  <a:gd name="T60" fmla="*/ 141 w 591"/>
                  <a:gd name="T61" fmla="*/ 336 h 582"/>
                  <a:gd name="T62" fmla="*/ 242 w 591"/>
                  <a:gd name="T63" fmla="*/ 336 h 582"/>
                  <a:gd name="T64" fmla="*/ 265 w 591"/>
                  <a:gd name="T65" fmla="*/ 369 h 582"/>
                  <a:gd name="T66" fmla="*/ 326 w 591"/>
                  <a:gd name="T67" fmla="*/ 453 h 582"/>
                  <a:gd name="T68" fmla="*/ 400 w 591"/>
                  <a:gd name="T69" fmla="*/ 543 h 582"/>
                  <a:gd name="T70" fmla="*/ 450 w 591"/>
                  <a:gd name="T71" fmla="*/ 577 h 582"/>
                  <a:gd name="T72" fmla="*/ 490 w 591"/>
                  <a:gd name="T73" fmla="*/ 582 h 582"/>
                  <a:gd name="T74" fmla="*/ 574 w 591"/>
                  <a:gd name="T75" fmla="*/ 582 h 582"/>
                  <a:gd name="T76" fmla="*/ 591 w 591"/>
                  <a:gd name="T77" fmla="*/ 582 h 582"/>
                  <a:gd name="T78" fmla="*/ 585 w 591"/>
                  <a:gd name="T79" fmla="*/ 571 h 582"/>
                  <a:gd name="T80" fmla="*/ 552 w 591"/>
                  <a:gd name="T81" fmla="*/ 571 h 582"/>
                  <a:gd name="T82" fmla="*/ 495 w 591"/>
                  <a:gd name="T83" fmla="*/ 549 h 582"/>
                  <a:gd name="T84" fmla="*/ 383 w 591"/>
                  <a:gd name="T85" fmla="*/ 425 h 582"/>
                  <a:gd name="T86" fmla="*/ 355 w 591"/>
                  <a:gd name="T87" fmla="*/ 252 h 582"/>
                  <a:gd name="T88" fmla="*/ 388 w 591"/>
                  <a:gd name="T89" fmla="*/ 140 h 582"/>
                  <a:gd name="T90" fmla="*/ 360 w 591"/>
                  <a:gd name="T91" fmla="*/ 56 h 582"/>
                  <a:gd name="T92" fmla="*/ 293 w 591"/>
                  <a:gd name="T93" fmla="*/ 11 h 582"/>
                  <a:gd name="T94" fmla="*/ 197 w 591"/>
                  <a:gd name="T95" fmla="*/ 0 h 582"/>
                  <a:gd name="T96" fmla="*/ 124 w 591"/>
                  <a:gd name="T97" fmla="*/ 0 h 582"/>
                  <a:gd name="T98" fmla="*/ 96 w 591"/>
                  <a:gd name="T99" fmla="*/ 0 h 582"/>
                  <a:gd name="T100" fmla="*/ 73 w 591"/>
                  <a:gd name="T101" fmla="*/ 0 h 582"/>
                  <a:gd name="T102" fmla="*/ 34 w 591"/>
                  <a:gd name="T103" fmla="*/ 0 h 582"/>
                  <a:gd name="T104" fmla="*/ 5 w 591"/>
                  <a:gd name="T105" fmla="*/ 0 h 582"/>
                  <a:gd name="T106" fmla="*/ 5 w 591"/>
                  <a:gd name="T107" fmla="*/ 5 h 582"/>
                  <a:gd name="T108" fmla="*/ 17 w 591"/>
                  <a:gd name="T109" fmla="*/ 11 h 582"/>
                  <a:gd name="T110" fmla="*/ 34 w 591"/>
                  <a:gd name="T111" fmla="*/ 11 h 582"/>
                  <a:gd name="T112" fmla="*/ 62 w 591"/>
                  <a:gd name="T113" fmla="*/ 28 h 582"/>
                  <a:gd name="T114" fmla="*/ 67 w 591"/>
                  <a:gd name="T115" fmla="*/ 56 h 582"/>
                  <a:gd name="T116" fmla="*/ 67 w 591"/>
                  <a:gd name="T117" fmla="*/ 101 h 582"/>
                  <a:gd name="T118" fmla="*/ 67 w 591"/>
                  <a:gd name="T119" fmla="*/ 224 h 582"/>
                  <a:gd name="T120" fmla="*/ 135 w 591"/>
                  <a:gd name="T121" fmla="*/ 39 h 5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1"/>
                  <a:gd name="T184" fmla="*/ 0 h 582"/>
                  <a:gd name="T185" fmla="*/ 591 w 591"/>
                  <a:gd name="T186" fmla="*/ 582 h 5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1" h="582">
                    <a:moveTo>
                      <a:pt x="135" y="39"/>
                    </a:moveTo>
                    <a:lnTo>
                      <a:pt x="135" y="33"/>
                    </a:lnTo>
                    <a:lnTo>
                      <a:pt x="141" y="28"/>
                    </a:lnTo>
                    <a:lnTo>
                      <a:pt x="152" y="28"/>
                    </a:lnTo>
                    <a:lnTo>
                      <a:pt x="169" y="22"/>
                    </a:lnTo>
                    <a:lnTo>
                      <a:pt x="191" y="22"/>
                    </a:lnTo>
                    <a:lnTo>
                      <a:pt x="248" y="33"/>
                    </a:lnTo>
                    <a:lnTo>
                      <a:pt x="287" y="61"/>
                    </a:lnTo>
                    <a:lnTo>
                      <a:pt x="315" y="112"/>
                    </a:lnTo>
                    <a:lnTo>
                      <a:pt x="326" y="179"/>
                    </a:lnTo>
                    <a:lnTo>
                      <a:pt x="321" y="229"/>
                    </a:lnTo>
                    <a:lnTo>
                      <a:pt x="304" y="269"/>
                    </a:lnTo>
                    <a:lnTo>
                      <a:pt x="276" y="297"/>
                    </a:lnTo>
                    <a:lnTo>
                      <a:pt x="259" y="308"/>
                    </a:lnTo>
                    <a:lnTo>
                      <a:pt x="236" y="313"/>
                    </a:lnTo>
                    <a:lnTo>
                      <a:pt x="219" y="313"/>
                    </a:lnTo>
                    <a:lnTo>
                      <a:pt x="191" y="313"/>
                    </a:lnTo>
                    <a:lnTo>
                      <a:pt x="169" y="308"/>
                    </a:lnTo>
                    <a:lnTo>
                      <a:pt x="152" y="302"/>
                    </a:lnTo>
                    <a:lnTo>
                      <a:pt x="141" y="297"/>
                    </a:lnTo>
                    <a:lnTo>
                      <a:pt x="135" y="297"/>
                    </a:lnTo>
                    <a:lnTo>
                      <a:pt x="135" y="291"/>
                    </a:lnTo>
                    <a:lnTo>
                      <a:pt x="135" y="39"/>
                    </a:lnTo>
                    <a:lnTo>
                      <a:pt x="67" y="358"/>
                    </a:lnTo>
                    <a:lnTo>
                      <a:pt x="67" y="431"/>
                    </a:lnTo>
                    <a:lnTo>
                      <a:pt x="67" y="487"/>
                    </a:lnTo>
                    <a:lnTo>
                      <a:pt x="67" y="526"/>
                    </a:lnTo>
                    <a:lnTo>
                      <a:pt x="62" y="543"/>
                    </a:lnTo>
                    <a:lnTo>
                      <a:pt x="62" y="554"/>
                    </a:lnTo>
                    <a:lnTo>
                      <a:pt x="51" y="565"/>
                    </a:lnTo>
                    <a:lnTo>
                      <a:pt x="45" y="571"/>
                    </a:lnTo>
                    <a:lnTo>
                      <a:pt x="34" y="571"/>
                    </a:lnTo>
                    <a:lnTo>
                      <a:pt x="22" y="571"/>
                    </a:lnTo>
                    <a:lnTo>
                      <a:pt x="17" y="577"/>
                    </a:lnTo>
                    <a:lnTo>
                      <a:pt x="17" y="582"/>
                    </a:lnTo>
                    <a:lnTo>
                      <a:pt x="28" y="582"/>
                    </a:lnTo>
                    <a:lnTo>
                      <a:pt x="39" y="582"/>
                    </a:lnTo>
                    <a:lnTo>
                      <a:pt x="56" y="582"/>
                    </a:lnTo>
                    <a:lnTo>
                      <a:pt x="73" y="582"/>
                    </a:lnTo>
                    <a:lnTo>
                      <a:pt x="84" y="582"/>
                    </a:lnTo>
                    <a:lnTo>
                      <a:pt x="96" y="582"/>
                    </a:lnTo>
                    <a:lnTo>
                      <a:pt x="101" y="582"/>
                    </a:lnTo>
                    <a:lnTo>
                      <a:pt x="118" y="582"/>
                    </a:lnTo>
                    <a:lnTo>
                      <a:pt x="152" y="582"/>
                    </a:lnTo>
                    <a:lnTo>
                      <a:pt x="197" y="582"/>
                    </a:lnTo>
                    <a:lnTo>
                      <a:pt x="203" y="582"/>
                    </a:lnTo>
                    <a:lnTo>
                      <a:pt x="208" y="577"/>
                    </a:lnTo>
                    <a:lnTo>
                      <a:pt x="203" y="571"/>
                    </a:lnTo>
                    <a:lnTo>
                      <a:pt x="191" y="571"/>
                    </a:lnTo>
                    <a:lnTo>
                      <a:pt x="180" y="571"/>
                    </a:lnTo>
                    <a:lnTo>
                      <a:pt x="169" y="571"/>
                    </a:lnTo>
                    <a:lnTo>
                      <a:pt x="158" y="565"/>
                    </a:lnTo>
                    <a:lnTo>
                      <a:pt x="146" y="560"/>
                    </a:lnTo>
                    <a:lnTo>
                      <a:pt x="141" y="549"/>
                    </a:lnTo>
                    <a:lnTo>
                      <a:pt x="141" y="537"/>
                    </a:lnTo>
                    <a:lnTo>
                      <a:pt x="135" y="526"/>
                    </a:lnTo>
                    <a:lnTo>
                      <a:pt x="135" y="487"/>
                    </a:lnTo>
                    <a:lnTo>
                      <a:pt x="135" y="431"/>
                    </a:lnTo>
                    <a:lnTo>
                      <a:pt x="135" y="358"/>
                    </a:lnTo>
                    <a:lnTo>
                      <a:pt x="135" y="341"/>
                    </a:lnTo>
                    <a:lnTo>
                      <a:pt x="135" y="336"/>
                    </a:lnTo>
                    <a:lnTo>
                      <a:pt x="141" y="336"/>
                    </a:lnTo>
                    <a:lnTo>
                      <a:pt x="236" y="336"/>
                    </a:lnTo>
                    <a:lnTo>
                      <a:pt x="242" y="336"/>
                    </a:lnTo>
                    <a:lnTo>
                      <a:pt x="242" y="341"/>
                    </a:lnTo>
                    <a:lnTo>
                      <a:pt x="265" y="369"/>
                    </a:lnTo>
                    <a:lnTo>
                      <a:pt x="298" y="409"/>
                    </a:lnTo>
                    <a:lnTo>
                      <a:pt x="326" y="453"/>
                    </a:lnTo>
                    <a:lnTo>
                      <a:pt x="366" y="504"/>
                    </a:lnTo>
                    <a:lnTo>
                      <a:pt x="400" y="543"/>
                    </a:lnTo>
                    <a:lnTo>
                      <a:pt x="433" y="571"/>
                    </a:lnTo>
                    <a:lnTo>
                      <a:pt x="450" y="577"/>
                    </a:lnTo>
                    <a:lnTo>
                      <a:pt x="467" y="582"/>
                    </a:lnTo>
                    <a:lnTo>
                      <a:pt x="490" y="582"/>
                    </a:lnTo>
                    <a:lnTo>
                      <a:pt x="518" y="582"/>
                    </a:lnTo>
                    <a:lnTo>
                      <a:pt x="574" y="582"/>
                    </a:lnTo>
                    <a:lnTo>
                      <a:pt x="585" y="582"/>
                    </a:lnTo>
                    <a:lnTo>
                      <a:pt x="591" y="582"/>
                    </a:lnTo>
                    <a:lnTo>
                      <a:pt x="591" y="577"/>
                    </a:lnTo>
                    <a:lnTo>
                      <a:pt x="585" y="571"/>
                    </a:lnTo>
                    <a:lnTo>
                      <a:pt x="574" y="571"/>
                    </a:lnTo>
                    <a:lnTo>
                      <a:pt x="552" y="571"/>
                    </a:lnTo>
                    <a:lnTo>
                      <a:pt x="529" y="565"/>
                    </a:lnTo>
                    <a:lnTo>
                      <a:pt x="495" y="549"/>
                    </a:lnTo>
                    <a:lnTo>
                      <a:pt x="456" y="515"/>
                    </a:lnTo>
                    <a:lnTo>
                      <a:pt x="383" y="425"/>
                    </a:lnTo>
                    <a:lnTo>
                      <a:pt x="298" y="319"/>
                    </a:lnTo>
                    <a:lnTo>
                      <a:pt x="355" y="252"/>
                    </a:lnTo>
                    <a:lnTo>
                      <a:pt x="383" y="196"/>
                    </a:lnTo>
                    <a:lnTo>
                      <a:pt x="388" y="140"/>
                    </a:lnTo>
                    <a:lnTo>
                      <a:pt x="383" y="89"/>
                    </a:lnTo>
                    <a:lnTo>
                      <a:pt x="360" y="56"/>
                    </a:lnTo>
                    <a:lnTo>
                      <a:pt x="338" y="33"/>
                    </a:lnTo>
                    <a:lnTo>
                      <a:pt x="293" y="11"/>
                    </a:lnTo>
                    <a:lnTo>
                      <a:pt x="242" y="0"/>
                    </a:lnTo>
                    <a:lnTo>
                      <a:pt x="197" y="0"/>
                    </a:lnTo>
                    <a:lnTo>
                      <a:pt x="163" y="0"/>
                    </a:lnTo>
                    <a:lnTo>
                      <a:pt x="124" y="0"/>
                    </a:lnTo>
                    <a:lnTo>
                      <a:pt x="101" y="0"/>
                    </a:lnTo>
                    <a:lnTo>
                      <a:pt x="96" y="0"/>
                    </a:lnTo>
                    <a:lnTo>
                      <a:pt x="84" y="0"/>
                    </a:lnTo>
                    <a:lnTo>
                      <a:pt x="73" y="0"/>
                    </a:lnTo>
                    <a:lnTo>
                      <a:pt x="51" y="0"/>
                    </a:lnTo>
                    <a:lnTo>
                      <a:pt x="34" y="0"/>
                    </a:lnTo>
                    <a:lnTo>
                      <a:pt x="17" y="0"/>
                    </a:lnTo>
                    <a:lnTo>
                      <a:pt x="5" y="0"/>
                    </a:lnTo>
                    <a:lnTo>
                      <a:pt x="0" y="5"/>
                    </a:lnTo>
                    <a:lnTo>
                      <a:pt x="5" y="5"/>
                    </a:lnTo>
                    <a:lnTo>
                      <a:pt x="11" y="11"/>
                    </a:lnTo>
                    <a:lnTo>
                      <a:pt x="17" y="11"/>
                    </a:lnTo>
                    <a:lnTo>
                      <a:pt x="28" y="11"/>
                    </a:lnTo>
                    <a:lnTo>
                      <a:pt x="34" y="11"/>
                    </a:lnTo>
                    <a:lnTo>
                      <a:pt x="51" y="16"/>
                    </a:lnTo>
                    <a:lnTo>
                      <a:pt x="62" y="28"/>
                    </a:lnTo>
                    <a:lnTo>
                      <a:pt x="67" y="39"/>
                    </a:lnTo>
                    <a:lnTo>
                      <a:pt x="67" y="56"/>
                    </a:lnTo>
                    <a:lnTo>
                      <a:pt x="67" y="72"/>
                    </a:lnTo>
                    <a:lnTo>
                      <a:pt x="67" y="101"/>
                    </a:lnTo>
                    <a:lnTo>
                      <a:pt x="67" y="151"/>
                    </a:lnTo>
                    <a:lnTo>
                      <a:pt x="67" y="224"/>
                    </a:lnTo>
                    <a:lnTo>
                      <a:pt x="67" y="358"/>
                    </a:lnTo>
                    <a:lnTo>
                      <a:pt x="135" y="39"/>
                    </a:lnTo>
                    <a:close/>
                  </a:path>
                </a:pathLst>
              </a:custGeom>
              <a:solidFill>
                <a:schemeClr val="tx1"/>
              </a:solidFill>
              <a:ln w="9525">
                <a:noFill/>
                <a:round/>
                <a:headEnd/>
                <a:tailEnd/>
              </a:ln>
            </p:spPr>
            <p:txBody>
              <a:bodyPr/>
              <a:lstStyle/>
              <a:p>
                <a:endParaRPr lang="en-US"/>
              </a:p>
            </p:txBody>
          </p:sp>
          <p:sp>
            <p:nvSpPr>
              <p:cNvPr id="3146" name="Freeform 19"/>
              <p:cNvSpPr>
                <a:spLocks/>
              </p:cNvSpPr>
              <p:nvPr/>
            </p:nvSpPr>
            <p:spPr bwMode="auto">
              <a:xfrm>
                <a:off x="5647" y="18583"/>
                <a:ext cx="299" cy="606"/>
              </a:xfrm>
              <a:custGeom>
                <a:avLst/>
                <a:gdLst>
                  <a:gd name="T0" fmla="*/ 6 w 299"/>
                  <a:gd name="T1" fmla="*/ 583 h 606"/>
                  <a:gd name="T2" fmla="*/ 0 w 299"/>
                  <a:gd name="T3" fmla="*/ 566 h 606"/>
                  <a:gd name="T4" fmla="*/ 0 w 299"/>
                  <a:gd name="T5" fmla="*/ 527 h 606"/>
                  <a:gd name="T6" fmla="*/ 0 w 299"/>
                  <a:gd name="T7" fmla="*/ 488 h 606"/>
                  <a:gd name="T8" fmla="*/ 6 w 299"/>
                  <a:gd name="T9" fmla="*/ 465 h 606"/>
                  <a:gd name="T10" fmla="*/ 12 w 299"/>
                  <a:gd name="T11" fmla="*/ 465 h 606"/>
                  <a:gd name="T12" fmla="*/ 17 w 299"/>
                  <a:gd name="T13" fmla="*/ 482 h 606"/>
                  <a:gd name="T14" fmla="*/ 34 w 299"/>
                  <a:gd name="T15" fmla="*/ 533 h 606"/>
                  <a:gd name="T16" fmla="*/ 96 w 299"/>
                  <a:gd name="T17" fmla="*/ 572 h 606"/>
                  <a:gd name="T18" fmla="*/ 181 w 299"/>
                  <a:gd name="T19" fmla="*/ 566 h 606"/>
                  <a:gd name="T20" fmla="*/ 237 w 299"/>
                  <a:gd name="T21" fmla="*/ 510 h 606"/>
                  <a:gd name="T22" fmla="*/ 237 w 299"/>
                  <a:gd name="T23" fmla="*/ 437 h 606"/>
                  <a:gd name="T24" fmla="*/ 198 w 299"/>
                  <a:gd name="T25" fmla="*/ 370 h 606"/>
                  <a:gd name="T26" fmla="*/ 119 w 299"/>
                  <a:gd name="T27" fmla="*/ 309 h 606"/>
                  <a:gd name="T28" fmla="*/ 40 w 299"/>
                  <a:gd name="T29" fmla="*/ 219 h 606"/>
                  <a:gd name="T30" fmla="*/ 17 w 299"/>
                  <a:gd name="T31" fmla="*/ 141 h 606"/>
                  <a:gd name="T32" fmla="*/ 62 w 299"/>
                  <a:gd name="T33" fmla="*/ 40 h 606"/>
                  <a:gd name="T34" fmla="*/ 181 w 299"/>
                  <a:gd name="T35" fmla="*/ 0 h 606"/>
                  <a:gd name="T36" fmla="*/ 231 w 299"/>
                  <a:gd name="T37" fmla="*/ 0 h 606"/>
                  <a:gd name="T38" fmla="*/ 265 w 299"/>
                  <a:gd name="T39" fmla="*/ 12 h 606"/>
                  <a:gd name="T40" fmla="*/ 276 w 299"/>
                  <a:gd name="T41" fmla="*/ 12 h 606"/>
                  <a:gd name="T42" fmla="*/ 288 w 299"/>
                  <a:gd name="T43" fmla="*/ 17 h 606"/>
                  <a:gd name="T44" fmla="*/ 288 w 299"/>
                  <a:gd name="T45" fmla="*/ 34 h 606"/>
                  <a:gd name="T46" fmla="*/ 282 w 299"/>
                  <a:gd name="T47" fmla="*/ 68 h 606"/>
                  <a:gd name="T48" fmla="*/ 282 w 299"/>
                  <a:gd name="T49" fmla="*/ 107 h 606"/>
                  <a:gd name="T50" fmla="*/ 276 w 299"/>
                  <a:gd name="T51" fmla="*/ 118 h 606"/>
                  <a:gd name="T52" fmla="*/ 271 w 299"/>
                  <a:gd name="T53" fmla="*/ 113 h 606"/>
                  <a:gd name="T54" fmla="*/ 271 w 299"/>
                  <a:gd name="T55" fmla="*/ 96 h 606"/>
                  <a:gd name="T56" fmla="*/ 259 w 299"/>
                  <a:gd name="T57" fmla="*/ 68 h 606"/>
                  <a:gd name="T58" fmla="*/ 237 w 299"/>
                  <a:gd name="T59" fmla="*/ 45 h 606"/>
                  <a:gd name="T60" fmla="*/ 164 w 299"/>
                  <a:gd name="T61" fmla="*/ 28 h 606"/>
                  <a:gd name="T62" fmla="*/ 79 w 299"/>
                  <a:gd name="T63" fmla="*/ 68 h 606"/>
                  <a:gd name="T64" fmla="*/ 74 w 299"/>
                  <a:gd name="T65" fmla="*/ 146 h 606"/>
                  <a:gd name="T66" fmla="*/ 119 w 299"/>
                  <a:gd name="T67" fmla="*/ 208 h 606"/>
                  <a:gd name="T68" fmla="*/ 186 w 299"/>
                  <a:gd name="T69" fmla="*/ 264 h 606"/>
                  <a:gd name="T70" fmla="*/ 276 w 299"/>
                  <a:gd name="T71" fmla="*/ 359 h 606"/>
                  <a:gd name="T72" fmla="*/ 299 w 299"/>
                  <a:gd name="T73" fmla="*/ 443 h 606"/>
                  <a:gd name="T74" fmla="*/ 276 w 299"/>
                  <a:gd name="T75" fmla="*/ 533 h 606"/>
                  <a:gd name="T76" fmla="*/ 175 w 299"/>
                  <a:gd name="T77" fmla="*/ 600 h 606"/>
                  <a:gd name="T78" fmla="*/ 62 w 299"/>
                  <a:gd name="T79" fmla="*/ 600 h 6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9"/>
                  <a:gd name="T121" fmla="*/ 0 h 606"/>
                  <a:gd name="T122" fmla="*/ 299 w 299"/>
                  <a:gd name="T123" fmla="*/ 606 h 6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9" h="606">
                    <a:moveTo>
                      <a:pt x="12" y="583"/>
                    </a:moveTo>
                    <a:lnTo>
                      <a:pt x="6" y="583"/>
                    </a:lnTo>
                    <a:lnTo>
                      <a:pt x="0" y="577"/>
                    </a:lnTo>
                    <a:lnTo>
                      <a:pt x="0" y="566"/>
                    </a:lnTo>
                    <a:lnTo>
                      <a:pt x="0" y="555"/>
                    </a:lnTo>
                    <a:lnTo>
                      <a:pt x="0" y="527"/>
                    </a:lnTo>
                    <a:lnTo>
                      <a:pt x="0" y="505"/>
                    </a:lnTo>
                    <a:lnTo>
                      <a:pt x="0" y="488"/>
                    </a:lnTo>
                    <a:lnTo>
                      <a:pt x="6" y="477"/>
                    </a:lnTo>
                    <a:lnTo>
                      <a:pt x="6" y="465"/>
                    </a:lnTo>
                    <a:lnTo>
                      <a:pt x="12" y="460"/>
                    </a:lnTo>
                    <a:lnTo>
                      <a:pt x="12" y="465"/>
                    </a:lnTo>
                    <a:lnTo>
                      <a:pt x="17" y="471"/>
                    </a:lnTo>
                    <a:lnTo>
                      <a:pt x="17" y="482"/>
                    </a:lnTo>
                    <a:lnTo>
                      <a:pt x="17" y="499"/>
                    </a:lnTo>
                    <a:lnTo>
                      <a:pt x="34" y="533"/>
                    </a:lnTo>
                    <a:lnTo>
                      <a:pt x="62" y="561"/>
                    </a:lnTo>
                    <a:lnTo>
                      <a:pt x="96" y="572"/>
                    </a:lnTo>
                    <a:lnTo>
                      <a:pt x="130" y="577"/>
                    </a:lnTo>
                    <a:lnTo>
                      <a:pt x="181" y="566"/>
                    </a:lnTo>
                    <a:lnTo>
                      <a:pt x="214" y="544"/>
                    </a:lnTo>
                    <a:lnTo>
                      <a:pt x="237" y="510"/>
                    </a:lnTo>
                    <a:lnTo>
                      <a:pt x="243" y="477"/>
                    </a:lnTo>
                    <a:lnTo>
                      <a:pt x="237" y="437"/>
                    </a:lnTo>
                    <a:lnTo>
                      <a:pt x="226" y="404"/>
                    </a:lnTo>
                    <a:lnTo>
                      <a:pt x="198" y="370"/>
                    </a:lnTo>
                    <a:lnTo>
                      <a:pt x="152" y="337"/>
                    </a:lnTo>
                    <a:lnTo>
                      <a:pt x="119" y="309"/>
                    </a:lnTo>
                    <a:lnTo>
                      <a:pt x="68" y="258"/>
                    </a:lnTo>
                    <a:lnTo>
                      <a:pt x="40" y="219"/>
                    </a:lnTo>
                    <a:lnTo>
                      <a:pt x="23" y="180"/>
                    </a:lnTo>
                    <a:lnTo>
                      <a:pt x="17" y="141"/>
                    </a:lnTo>
                    <a:lnTo>
                      <a:pt x="29" y="84"/>
                    </a:lnTo>
                    <a:lnTo>
                      <a:pt x="62" y="40"/>
                    </a:lnTo>
                    <a:lnTo>
                      <a:pt x="113" y="12"/>
                    </a:lnTo>
                    <a:lnTo>
                      <a:pt x="181" y="0"/>
                    </a:lnTo>
                    <a:lnTo>
                      <a:pt x="209" y="0"/>
                    </a:lnTo>
                    <a:lnTo>
                      <a:pt x="231" y="0"/>
                    </a:lnTo>
                    <a:lnTo>
                      <a:pt x="254" y="6"/>
                    </a:lnTo>
                    <a:lnTo>
                      <a:pt x="265" y="12"/>
                    </a:lnTo>
                    <a:lnTo>
                      <a:pt x="271" y="12"/>
                    </a:lnTo>
                    <a:lnTo>
                      <a:pt x="276" y="12"/>
                    </a:lnTo>
                    <a:lnTo>
                      <a:pt x="288" y="12"/>
                    </a:lnTo>
                    <a:lnTo>
                      <a:pt x="288" y="17"/>
                    </a:lnTo>
                    <a:lnTo>
                      <a:pt x="288" y="23"/>
                    </a:lnTo>
                    <a:lnTo>
                      <a:pt x="288" y="34"/>
                    </a:lnTo>
                    <a:lnTo>
                      <a:pt x="288" y="45"/>
                    </a:lnTo>
                    <a:lnTo>
                      <a:pt x="282" y="68"/>
                    </a:lnTo>
                    <a:lnTo>
                      <a:pt x="282" y="96"/>
                    </a:lnTo>
                    <a:lnTo>
                      <a:pt x="282" y="107"/>
                    </a:lnTo>
                    <a:lnTo>
                      <a:pt x="282" y="113"/>
                    </a:lnTo>
                    <a:lnTo>
                      <a:pt x="276" y="118"/>
                    </a:lnTo>
                    <a:lnTo>
                      <a:pt x="276" y="113"/>
                    </a:lnTo>
                    <a:lnTo>
                      <a:pt x="271" y="113"/>
                    </a:lnTo>
                    <a:lnTo>
                      <a:pt x="271" y="107"/>
                    </a:lnTo>
                    <a:lnTo>
                      <a:pt x="271" y="96"/>
                    </a:lnTo>
                    <a:lnTo>
                      <a:pt x="265" y="79"/>
                    </a:lnTo>
                    <a:lnTo>
                      <a:pt x="259" y="68"/>
                    </a:lnTo>
                    <a:lnTo>
                      <a:pt x="254" y="56"/>
                    </a:lnTo>
                    <a:lnTo>
                      <a:pt x="237" y="45"/>
                    </a:lnTo>
                    <a:lnTo>
                      <a:pt x="209" y="34"/>
                    </a:lnTo>
                    <a:lnTo>
                      <a:pt x="164" y="28"/>
                    </a:lnTo>
                    <a:lnTo>
                      <a:pt x="119" y="40"/>
                    </a:lnTo>
                    <a:lnTo>
                      <a:pt x="79" y="68"/>
                    </a:lnTo>
                    <a:lnTo>
                      <a:pt x="68" y="118"/>
                    </a:lnTo>
                    <a:lnTo>
                      <a:pt x="74" y="146"/>
                    </a:lnTo>
                    <a:lnTo>
                      <a:pt x="91" y="174"/>
                    </a:lnTo>
                    <a:lnTo>
                      <a:pt x="119" y="208"/>
                    </a:lnTo>
                    <a:lnTo>
                      <a:pt x="164" y="247"/>
                    </a:lnTo>
                    <a:lnTo>
                      <a:pt x="186" y="264"/>
                    </a:lnTo>
                    <a:lnTo>
                      <a:pt x="243" y="314"/>
                    </a:lnTo>
                    <a:lnTo>
                      <a:pt x="276" y="359"/>
                    </a:lnTo>
                    <a:lnTo>
                      <a:pt x="293" y="398"/>
                    </a:lnTo>
                    <a:lnTo>
                      <a:pt x="299" y="443"/>
                    </a:lnTo>
                    <a:lnTo>
                      <a:pt x="293" y="482"/>
                    </a:lnTo>
                    <a:lnTo>
                      <a:pt x="276" y="533"/>
                    </a:lnTo>
                    <a:lnTo>
                      <a:pt x="231" y="572"/>
                    </a:lnTo>
                    <a:lnTo>
                      <a:pt x="175" y="600"/>
                    </a:lnTo>
                    <a:lnTo>
                      <a:pt x="113" y="606"/>
                    </a:lnTo>
                    <a:lnTo>
                      <a:pt x="62" y="600"/>
                    </a:lnTo>
                    <a:lnTo>
                      <a:pt x="12" y="583"/>
                    </a:lnTo>
                    <a:close/>
                  </a:path>
                </a:pathLst>
              </a:custGeom>
              <a:solidFill>
                <a:schemeClr val="tx1"/>
              </a:solidFill>
              <a:ln w="9525">
                <a:noFill/>
                <a:round/>
                <a:headEnd/>
                <a:tailEnd/>
              </a:ln>
            </p:spPr>
            <p:txBody>
              <a:bodyPr/>
              <a:lstStyle/>
              <a:p>
                <a:endParaRPr lang="en-US"/>
              </a:p>
            </p:txBody>
          </p:sp>
          <p:sp>
            <p:nvSpPr>
              <p:cNvPr id="3147" name="Freeform 20"/>
              <p:cNvSpPr>
                <a:spLocks/>
              </p:cNvSpPr>
              <p:nvPr/>
            </p:nvSpPr>
            <p:spPr bwMode="auto">
              <a:xfrm>
                <a:off x="6154" y="18595"/>
                <a:ext cx="197" cy="582"/>
              </a:xfrm>
              <a:custGeom>
                <a:avLst/>
                <a:gdLst>
                  <a:gd name="T0" fmla="*/ 124 w 197"/>
                  <a:gd name="T1" fmla="*/ 431 h 582"/>
                  <a:gd name="T2" fmla="*/ 124 w 197"/>
                  <a:gd name="T3" fmla="*/ 526 h 582"/>
                  <a:gd name="T4" fmla="*/ 130 w 197"/>
                  <a:gd name="T5" fmla="*/ 549 h 582"/>
                  <a:gd name="T6" fmla="*/ 147 w 197"/>
                  <a:gd name="T7" fmla="*/ 565 h 582"/>
                  <a:gd name="T8" fmla="*/ 169 w 197"/>
                  <a:gd name="T9" fmla="*/ 571 h 582"/>
                  <a:gd name="T10" fmla="*/ 192 w 197"/>
                  <a:gd name="T11" fmla="*/ 571 h 582"/>
                  <a:gd name="T12" fmla="*/ 197 w 197"/>
                  <a:gd name="T13" fmla="*/ 582 h 582"/>
                  <a:gd name="T14" fmla="*/ 141 w 197"/>
                  <a:gd name="T15" fmla="*/ 582 h 582"/>
                  <a:gd name="T16" fmla="*/ 90 w 197"/>
                  <a:gd name="T17" fmla="*/ 582 h 582"/>
                  <a:gd name="T18" fmla="*/ 73 w 197"/>
                  <a:gd name="T19" fmla="*/ 582 h 582"/>
                  <a:gd name="T20" fmla="*/ 45 w 197"/>
                  <a:gd name="T21" fmla="*/ 582 h 582"/>
                  <a:gd name="T22" fmla="*/ 12 w 197"/>
                  <a:gd name="T23" fmla="*/ 582 h 582"/>
                  <a:gd name="T24" fmla="*/ 0 w 197"/>
                  <a:gd name="T25" fmla="*/ 577 h 582"/>
                  <a:gd name="T26" fmla="*/ 17 w 197"/>
                  <a:gd name="T27" fmla="*/ 571 h 582"/>
                  <a:gd name="T28" fmla="*/ 40 w 197"/>
                  <a:gd name="T29" fmla="*/ 565 h 582"/>
                  <a:gd name="T30" fmla="*/ 51 w 197"/>
                  <a:gd name="T31" fmla="*/ 543 h 582"/>
                  <a:gd name="T32" fmla="*/ 57 w 197"/>
                  <a:gd name="T33" fmla="*/ 487 h 582"/>
                  <a:gd name="T34" fmla="*/ 57 w 197"/>
                  <a:gd name="T35" fmla="*/ 358 h 582"/>
                  <a:gd name="T36" fmla="*/ 57 w 197"/>
                  <a:gd name="T37" fmla="*/ 151 h 582"/>
                  <a:gd name="T38" fmla="*/ 57 w 197"/>
                  <a:gd name="T39" fmla="*/ 72 h 582"/>
                  <a:gd name="T40" fmla="*/ 51 w 197"/>
                  <a:gd name="T41" fmla="*/ 39 h 582"/>
                  <a:gd name="T42" fmla="*/ 40 w 197"/>
                  <a:gd name="T43" fmla="*/ 16 h 582"/>
                  <a:gd name="T44" fmla="*/ 17 w 197"/>
                  <a:gd name="T45" fmla="*/ 11 h 582"/>
                  <a:gd name="T46" fmla="*/ 0 w 197"/>
                  <a:gd name="T47" fmla="*/ 5 h 582"/>
                  <a:gd name="T48" fmla="*/ 12 w 197"/>
                  <a:gd name="T49" fmla="*/ 0 h 582"/>
                  <a:gd name="T50" fmla="*/ 40 w 197"/>
                  <a:gd name="T51" fmla="*/ 0 h 582"/>
                  <a:gd name="T52" fmla="*/ 73 w 197"/>
                  <a:gd name="T53" fmla="*/ 0 h 582"/>
                  <a:gd name="T54" fmla="*/ 90 w 197"/>
                  <a:gd name="T55" fmla="*/ 0 h 582"/>
                  <a:gd name="T56" fmla="*/ 107 w 197"/>
                  <a:gd name="T57" fmla="*/ 0 h 582"/>
                  <a:gd name="T58" fmla="*/ 135 w 197"/>
                  <a:gd name="T59" fmla="*/ 0 h 582"/>
                  <a:gd name="T60" fmla="*/ 164 w 197"/>
                  <a:gd name="T61" fmla="*/ 0 h 582"/>
                  <a:gd name="T62" fmla="*/ 180 w 197"/>
                  <a:gd name="T63" fmla="*/ 5 h 582"/>
                  <a:gd name="T64" fmla="*/ 175 w 197"/>
                  <a:gd name="T65" fmla="*/ 11 h 582"/>
                  <a:gd name="T66" fmla="*/ 152 w 197"/>
                  <a:gd name="T67" fmla="*/ 11 h 582"/>
                  <a:gd name="T68" fmla="*/ 130 w 197"/>
                  <a:gd name="T69" fmla="*/ 22 h 582"/>
                  <a:gd name="T70" fmla="*/ 124 w 197"/>
                  <a:gd name="T71" fmla="*/ 56 h 582"/>
                  <a:gd name="T72" fmla="*/ 124 w 197"/>
                  <a:gd name="T73" fmla="*/ 101 h 582"/>
                  <a:gd name="T74" fmla="*/ 124 w 197"/>
                  <a:gd name="T75" fmla="*/ 224 h 5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582"/>
                  <a:gd name="T116" fmla="*/ 197 w 197"/>
                  <a:gd name="T117" fmla="*/ 582 h 5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582">
                    <a:moveTo>
                      <a:pt x="124" y="358"/>
                    </a:moveTo>
                    <a:lnTo>
                      <a:pt x="124" y="431"/>
                    </a:lnTo>
                    <a:lnTo>
                      <a:pt x="124" y="487"/>
                    </a:lnTo>
                    <a:lnTo>
                      <a:pt x="124" y="526"/>
                    </a:lnTo>
                    <a:lnTo>
                      <a:pt x="130" y="537"/>
                    </a:lnTo>
                    <a:lnTo>
                      <a:pt x="130" y="549"/>
                    </a:lnTo>
                    <a:lnTo>
                      <a:pt x="135" y="560"/>
                    </a:lnTo>
                    <a:lnTo>
                      <a:pt x="147" y="565"/>
                    </a:lnTo>
                    <a:lnTo>
                      <a:pt x="158" y="571"/>
                    </a:lnTo>
                    <a:lnTo>
                      <a:pt x="169" y="571"/>
                    </a:lnTo>
                    <a:lnTo>
                      <a:pt x="180" y="571"/>
                    </a:lnTo>
                    <a:lnTo>
                      <a:pt x="192" y="571"/>
                    </a:lnTo>
                    <a:lnTo>
                      <a:pt x="197" y="577"/>
                    </a:lnTo>
                    <a:lnTo>
                      <a:pt x="197" y="582"/>
                    </a:lnTo>
                    <a:lnTo>
                      <a:pt x="186" y="582"/>
                    </a:lnTo>
                    <a:lnTo>
                      <a:pt x="141" y="582"/>
                    </a:lnTo>
                    <a:lnTo>
                      <a:pt x="107" y="582"/>
                    </a:lnTo>
                    <a:lnTo>
                      <a:pt x="90" y="582"/>
                    </a:lnTo>
                    <a:lnTo>
                      <a:pt x="85" y="582"/>
                    </a:lnTo>
                    <a:lnTo>
                      <a:pt x="73" y="582"/>
                    </a:lnTo>
                    <a:lnTo>
                      <a:pt x="57" y="582"/>
                    </a:lnTo>
                    <a:lnTo>
                      <a:pt x="45" y="582"/>
                    </a:lnTo>
                    <a:lnTo>
                      <a:pt x="28" y="582"/>
                    </a:lnTo>
                    <a:lnTo>
                      <a:pt x="12" y="582"/>
                    </a:lnTo>
                    <a:lnTo>
                      <a:pt x="6" y="582"/>
                    </a:lnTo>
                    <a:lnTo>
                      <a:pt x="0" y="577"/>
                    </a:lnTo>
                    <a:lnTo>
                      <a:pt x="6" y="571"/>
                    </a:lnTo>
                    <a:lnTo>
                      <a:pt x="17" y="571"/>
                    </a:lnTo>
                    <a:lnTo>
                      <a:pt x="28" y="571"/>
                    </a:lnTo>
                    <a:lnTo>
                      <a:pt x="40" y="565"/>
                    </a:lnTo>
                    <a:lnTo>
                      <a:pt x="45" y="554"/>
                    </a:lnTo>
                    <a:lnTo>
                      <a:pt x="51" y="543"/>
                    </a:lnTo>
                    <a:lnTo>
                      <a:pt x="51" y="526"/>
                    </a:lnTo>
                    <a:lnTo>
                      <a:pt x="57" y="487"/>
                    </a:lnTo>
                    <a:lnTo>
                      <a:pt x="57" y="431"/>
                    </a:lnTo>
                    <a:lnTo>
                      <a:pt x="57" y="358"/>
                    </a:lnTo>
                    <a:lnTo>
                      <a:pt x="57" y="224"/>
                    </a:lnTo>
                    <a:lnTo>
                      <a:pt x="57" y="151"/>
                    </a:lnTo>
                    <a:lnTo>
                      <a:pt x="57" y="101"/>
                    </a:lnTo>
                    <a:lnTo>
                      <a:pt x="57" y="72"/>
                    </a:lnTo>
                    <a:lnTo>
                      <a:pt x="57" y="56"/>
                    </a:lnTo>
                    <a:lnTo>
                      <a:pt x="51" y="39"/>
                    </a:lnTo>
                    <a:lnTo>
                      <a:pt x="45" y="28"/>
                    </a:lnTo>
                    <a:lnTo>
                      <a:pt x="40" y="16"/>
                    </a:lnTo>
                    <a:lnTo>
                      <a:pt x="28" y="11"/>
                    </a:lnTo>
                    <a:lnTo>
                      <a:pt x="17" y="11"/>
                    </a:lnTo>
                    <a:lnTo>
                      <a:pt x="6" y="11"/>
                    </a:lnTo>
                    <a:lnTo>
                      <a:pt x="0" y="5"/>
                    </a:lnTo>
                    <a:lnTo>
                      <a:pt x="0" y="0"/>
                    </a:lnTo>
                    <a:lnTo>
                      <a:pt x="12" y="0"/>
                    </a:lnTo>
                    <a:lnTo>
                      <a:pt x="23" y="0"/>
                    </a:lnTo>
                    <a:lnTo>
                      <a:pt x="40" y="0"/>
                    </a:lnTo>
                    <a:lnTo>
                      <a:pt x="57" y="0"/>
                    </a:lnTo>
                    <a:lnTo>
                      <a:pt x="73" y="0"/>
                    </a:lnTo>
                    <a:lnTo>
                      <a:pt x="85" y="0"/>
                    </a:lnTo>
                    <a:lnTo>
                      <a:pt x="90" y="0"/>
                    </a:lnTo>
                    <a:lnTo>
                      <a:pt x="96" y="0"/>
                    </a:lnTo>
                    <a:lnTo>
                      <a:pt x="107" y="0"/>
                    </a:lnTo>
                    <a:lnTo>
                      <a:pt x="119" y="0"/>
                    </a:lnTo>
                    <a:lnTo>
                      <a:pt x="135" y="0"/>
                    </a:lnTo>
                    <a:lnTo>
                      <a:pt x="152" y="0"/>
                    </a:lnTo>
                    <a:lnTo>
                      <a:pt x="164" y="0"/>
                    </a:lnTo>
                    <a:lnTo>
                      <a:pt x="175" y="0"/>
                    </a:lnTo>
                    <a:lnTo>
                      <a:pt x="180" y="5"/>
                    </a:lnTo>
                    <a:lnTo>
                      <a:pt x="175" y="5"/>
                    </a:lnTo>
                    <a:lnTo>
                      <a:pt x="175" y="11"/>
                    </a:lnTo>
                    <a:lnTo>
                      <a:pt x="164" y="11"/>
                    </a:lnTo>
                    <a:lnTo>
                      <a:pt x="152" y="11"/>
                    </a:lnTo>
                    <a:lnTo>
                      <a:pt x="141" y="16"/>
                    </a:lnTo>
                    <a:lnTo>
                      <a:pt x="130" y="22"/>
                    </a:lnTo>
                    <a:lnTo>
                      <a:pt x="124" y="39"/>
                    </a:lnTo>
                    <a:lnTo>
                      <a:pt x="124" y="56"/>
                    </a:lnTo>
                    <a:lnTo>
                      <a:pt x="124" y="72"/>
                    </a:lnTo>
                    <a:lnTo>
                      <a:pt x="124" y="101"/>
                    </a:lnTo>
                    <a:lnTo>
                      <a:pt x="124" y="151"/>
                    </a:lnTo>
                    <a:lnTo>
                      <a:pt x="124" y="224"/>
                    </a:lnTo>
                    <a:lnTo>
                      <a:pt x="124" y="358"/>
                    </a:lnTo>
                    <a:close/>
                  </a:path>
                </a:pathLst>
              </a:custGeom>
              <a:solidFill>
                <a:schemeClr val="tx1"/>
              </a:solidFill>
              <a:ln w="9525">
                <a:noFill/>
                <a:round/>
                <a:headEnd/>
                <a:tailEnd/>
              </a:ln>
            </p:spPr>
            <p:txBody>
              <a:bodyPr/>
              <a:lstStyle/>
              <a:p>
                <a:endParaRPr lang="en-US"/>
              </a:p>
            </p:txBody>
          </p:sp>
          <p:sp>
            <p:nvSpPr>
              <p:cNvPr id="3148" name="Freeform 21"/>
              <p:cNvSpPr>
                <a:spLocks/>
              </p:cNvSpPr>
              <p:nvPr/>
            </p:nvSpPr>
            <p:spPr bwMode="auto">
              <a:xfrm>
                <a:off x="6492" y="18583"/>
                <a:ext cx="496" cy="594"/>
              </a:xfrm>
              <a:custGeom>
                <a:avLst/>
                <a:gdLst>
                  <a:gd name="T0" fmla="*/ 287 w 496"/>
                  <a:gd name="T1" fmla="*/ 443 h 594"/>
                  <a:gd name="T2" fmla="*/ 293 w 496"/>
                  <a:gd name="T3" fmla="*/ 538 h 594"/>
                  <a:gd name="T4" fmla="*/ 293 w 496"/>
                  <a:gd name="T5" fmla="*/ 561 h 594"/>
                  <a:gd name="T6" fmla="*/ 310 w 496"/>
                  <a:gd name="T7" fmla="*/ 577 h 594"/>
                  <a:gd name="T8" fmla="*/ 332 w 496"/>
                  <a:gd name="T9" fmla="*/ 583 h 594"/>
                  <a:gd name="T10" fmla="*/ 355 w 496"/>
                  <a:gd name="T11" fmla="*/ 583 h 594"/>
                  <a:gd name="T12" fmla="*/ 361 w 496"/>
                  <a:gd name="T13" fmla="*/ 594 h 594"/>
                  <a:gd name="T14" fmla="*/ 304 w 496"/>
                  <a:gd name="T15" fmla="*/ 594 h 594"/>
                  <a:gd name="T16" fmla="*/ 254 w 496"/>
                  <a:gd name="T17" fmla="*/ 594 h 594"/>
                  <a:gd name="T18" fmla="*/ 237 w 496"/>
                  <a:gd name="T19" fmla="*/ 594 h 594"/>
                  <a:gd name="T20" fmla="*/ 209 w 496"/>
                  <a:gd name="T21" fmla="*/ 594 h 594"/>
                  <a:gd name="T22" fmla="*/ 180 w 496"/>
                  <a:gd name="T23" fmla="*/ 594 h 594"/>
                  <a:gd name="T24" fmla="*/ 163 w 496"/>
                  <a:gd name="T25" fmla="*/ 589 h 594"/>
                  <a:gd name="T26" fmla="*/ 169 w 496"/>
                  <a:gd name="T27" fmla="*/ 583 h 594"/>
                  <a:gd name="T28" fmla="*/ 197 w 496"/>
                  <a:gd name="T29" fmla="*/ 583 h 594"/>
                  <a:gd name="T30" fmla="*/ 209 w 496"/>
                  <a:gd name="T31" fmla="*/ 566 h 594"/>
                  <a:gd name="T32" fmla="*/ 220 w 496"/>
                  <a:gd name="T33" fmla="*/ 538 h 594"/>
                  <a:gd name="T34" fmla="*/ 220 w 496"/>
                  <a:gd name="T35" fmla="*/ 443 h 594"/>
                  <a:gd name="T36" fmla="*/ 220 w 496"/>
                  <a:gd name="T37" fmla="*/ 45 h 594"/>
                  <a:gd name="T38" fmla="*/ 79 w 496"/>
                  <a:gd name="T39" fmla="*/ 45 h 594"/>
                  <a:gd name="T40" fmla="*/ 45 w 496"/>
                  <a:gd name="T41" fmla="*/ 51 h 594"/>
                  <a:gd name="T42" fmla="*/ 28 w 496"/>
                  <a:gd name="T43" fmla="*/ 68 h 594"/>
                  <a:gd name="T44" fmla="*/ 17 w 496"/>
                  <a:gd name="T45" fmla="*/ 90 h 594"/>
                  <a:gd name="T46" fmla="*/ 11 w 496"/>
                  <a:gd name="T47" fmla="*/ 101 h 594"/>
                  <a:gd name="T48" fmla="*/ 0 w 496"/>
                  <a:gd name="T49" fmla="*/ 101 h 594"/>
                  <a:gd name="T50" fmla="*/ 0 w 496"/>
                  <a:gd name="T51" fmla="*/ 90 h 594"/>
                  <a:gd name="T52" fmla="*/ 6 w 496"/>
                  <a:gd name="T53" fmla="*/ 62 h 594"/>
                  <a:gd name="T54" fmla="*/ 17 w 496"/>
                  <a:gd name="T55" fmla="*/ 34 h 594"/>
                  <a:gd name="T56" fmla="*/ 17 w 496"/>
                  <a:gd name="T57" fmla="*/ 12 h 594"/>
                  <a:gd name="T58" fmla="*/ 23 w 496"/>
                  <a:gd name="T59" fmla="*/ 0 h 594"/>
                  <a:gd name="T60" fmla="*/ 34 w 496"/>
                  <a:gd name="T61" fmla="*/ 0 h 594"/>
                  <a:gd name="T62" fmla="*/ 45 w 496"/>
                  <a:gd name="T63" fmla="*/ 6 h 594"/>
                  <a:gd name="T64" fmla="*/ 79 w 496"/>
                  <a:gd name="T65" fmla="*/ 12 h 594"/>
                  <a:gd name="T66" fmla="*/ 113 w 496"/>
                  <a:gd name="T67" fmla="*/ 12 h 594"/>
                  <a:gd name="T68" fmla="*/ 417 w 496"/>
                  <a:gd name="T69" fmla="*/ 12 h 594"/>
                  <a:gd name="T70" fmla="*/ 462 w 496"/>
                  <a:gd name="T71" fmla="*/ 12 h 594"/>
                  <a:gd name="T72" fmla="*/ 484 w 496"/>
                  <a:gd name="T73" fmla="*/ 6 h 594"/>
                  <a:gd name="T74" fmla="*/ 496 w 496"/>
                  <a:gd name="T75" fmla="*/ 6 h 594"/>
                  <a:gd name="T76" fmla="*/ 496 w 496"/>
                  <a:gd name="T77" fmla="*/ 28 h 594"/>
                  <a:gd name="T78" fmla="*/ 496 w 496"/>
                  <a:gd name="T79" fmla="*/ 62 h 594"/>
                  <a:gd name="T80" fmla="*/ 496 w 496"/>
                  <a:gd name="T81" fmla="*/ 90 h 594"/>
                  <a:gd name="T82" fmla="*/ 490 w 496"/>
                  <a:gd name="T83" fmla="*/ 107 h 594"/>
                  <a:gd name="T84" fmla="*/ 479 w 496"/>
                  <a:gd name="T85" fmla="*/ 96 h 594"/>
                  <a:gd name="T86" fmla="*/ 473 w 496"/>
                  <a:gd name="T87" fmla="*/ 73 h 594"/>
                  <a:gd name="T88" fmla="*/ 428 w 496"/>
                  <a:gd name="T89" fmla="*/ 51 h 594"/>
                  <a:gd name="T90" fmla="*/ 287 w 496"/>
                  <a:gd name="T91" fmla="*/ 45 h 5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6"/>
                  <a:gd name="T139" fmla="*/ 0 h 594"/>
                  <a:gd name="T140" fmla="*/ 496 w 496"/>
                  <a:gd name="T141" fmla="*/ 594 h 5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6" h="594">
                    <a:moveTo>
                      <a:pt x="287" y="370"/>
                    </a:moveTo>
                    <a:lnTo>
                      <a:pt x="287" y="443"/>
                    </a:lnTo>
                    <a:lnTo>
                      <a:pt x="287" y="499"/>
                    </a:lnTo>
                    <a:lnTo>
                      <a:pt x="293" y="538"/>
                    </a:lnTo>
                    <a:lnTo>
                      <a:pt x="293" y="549"/>
                    </a:lnTo>
                    <a:lnTo>
                      <a:pt x="293" y="561"/>
                    </a:lnTo>
                    <a:lnTo>
                      <a:pt x="299" y="572"/>
                    </a:lnTo>
                    <a:lnTo>
                      <a:pt x="310" y="577"/>
                    </a:lnTo>
                    <a:lnTo>
                      <a:pt x="321" y="583"/>
                    </a:lnTo>
                    <a:lnTo>
                      <a:pt x="332" y="583"/>
                    </a:lnTo>
                    <a:lnTo>
                      <a:pt x="344" y="583"/>
                    </a:lnTo>
                    <a:lnTo>
                      <a:pt x="355" y="583"/>
                    </a:lnTo>
                    <a:lnTo>
                      <a:pt x="361" y="589"/>
                    </a:lnTo>
                    <a:lnTo>
                      <a:pt x="361" y="594"/>
                    </a:lnTo>
                    <a:lnTo>
                      <a:pt x="349" y="594"/>
                    </a:lnTo>
                    <a:lnTo>
                      <a:pt x="304" y="594"/>
                    </a:lnTo>
                    <a:lnTo>
                      <a:pt x="270" y="594"/>
                    </a:lnTo>
                    <a:lnTo>
                      <a:pt x="254" y="594"/>
                    </a:lnTo>
                    <a:lnTo>
                      <a:pt x="248" y="594"/>
                    </a:lnTo>
                    <a:lnTo>
                      <a:pt x="237" y="594"/>
                    </a:lnTo>
                    <a:lnTo>
                      <a:pt x="225" y="594"/>
                    </a:lnTo>
                    <a:lnTo>
                      <a:pt x="209" y="594"/>
                    </a:lnTo>
                    <a:lnTo>
                      <a:pt x="192" y="594"/>
                    </a:lnTo>
                    <a:lnTo>
                      <a:pt x="180" y="594"/>
                    </a:lnTo>
                    <a:lnTo>
                      <a:pt x="169" y="594"/>
                    </a:lnTo>
                    <a:lnTo>
                      <a:pt x="163" y="589"/>
                    </a:lnTo>
                    <a:lnTo>
                      <a:pt x="169" y="589"/>
                    </a:lnTo>
                    <a:lnTo>
                      <a:pt x="169" y="583"/>
                    </a:lnTo>
                    <a:lnTo>
                      <a:pt x="180" y="583"/>
                    </a:lnTo>
                    <a:lnTo>
                      <a:pt x="197" y="583"/>
                    </a:lnTo>
                    <a:lnTo>
                      <a:pt x="203" y="577"/>
                    </a:lnTo>
                    <a:lnTo>
                      <a:pt x="209" y="566"/>
                    </a:lnTo>
                    <a:lnTo>
                      <a:pt x="214" y="555"/>
                    </a:lnTo>
                    <a:lnTo>
                      <a:pt x="220" y="538"/>
                    </a:lnTo>
                    <a:lnTo>
                      <a:pt x="220" y="499"/>
                    </a:lnTo>
                    <a:lnTo>
                      <a:pt x="220" y="443"/>
                    </a:lnTo>
                    <a:lnTo>
                      <a:pt x="220" y="370"/>
                    </a:lnTo>
                    <a:lnTo>
                      <a:pt x="220" y="45"/>
                    </a:lnTo>
                    <a:lnTo>
                      <a:pt x="107" y="45"/>
                    </a:lnTo>
                    <a:lnTo>
                      <a:pt x="79" y="45"/>
                    </a:lnTo>
                    <a:lnTo>
                      <a:pt x="62" y="51"/>
                    </a:lnTo>
                    <a:lnTo>
                      <a:pt x="45" y="51"/>
                    </a:lnTo>
                    <a:lnTo>
                      <a:pt x="34" y="62"/>
                    </a:lnTo>
                    <a:lnTo>
                      <a:pt x="28" y="68"/>
                    </a:lnTo>
                    <a:lnTo>
                      <a:pt x="17" y="79"/>
                    </a:lnTo>
                    <a:lnTo>
                      <a:pt x="17" y="90"/>
                    </a:lnTo>
                    <a:lnTo>
                      <a:pt x="11" y="96"/>
                    </a:lnTo>
                    <a:lnTo>
                      <a:pt x="11" y="101"/>
                    </a:lnTo>
                    <a:lnTo>
                      <a:pt x="6" y="101"/>
                    </a:lnTo>
                    <a:lnTo>
                      <a:pt x="0" y="101"/>
                    </a:lnTo>
                    <a:lnTo>
                      <a:pt x="0" y="96"/>
                    </a:lnTo>
                    <a:lnTo>
                      <a:pt x="0" y="90"/>
                    </a:lnTo>
                    <a:lnTo>
                      <a:pt x="6" y="79"/>
                    </a:lnTo>
                    <a:lnTo>
                      <a:pt x="6" y="62"/>
                    </a:lnTo>
                    <a:lnTo>
                      <a:pt x="11" y="45"/>
                    </a:lnTo>
                    <a:lnTo>
                      <a:pt x="17" y="34"/>
                    </a:lnTo>
                    <a:lnTo>
                      <a:pt x="17" y="17"/>
                    </a:lnTo>
                    <a:lnTo>
                      <a:pt x="17" y="12"/>
                    </a:lnTo>
                    <a:lnTo>
                      <a:pt x="23" y="6"/>
                    </a:lnTo>
                    <a:lnTo>
                      <a:pt x="23" y="0"/>
                    </a:lnTo>
                    <a:lnTo>
                      <a:pt x="28" y="0"/>
                    </a:lnTo>
                    <a:lnTo>
                      <a:pt x="34" y="0"/>
                    </a:lnTo>
                    <a:lnTo>
                      <a:pt x="40" y="6"/>
                    </a:lnTo>
                    <a:lnTo>
                      <a:pt x="45" y="6"/>
                    </a:lnTo>
                    <a:lnTo>
                      <a:pt x="62" y="6"/>
                    </a:lnTo>
                    <a:lnTo>
                      <a:pt x="79" y="12"/>
                    </a:lnTo>
                    <a:lnTo>
                      <a:pt x="96" y="12"/>
                    </a:lnTo>
                    <a:lnTo>
                      <a:pt x="113" y="12"/>
                    </a:lnTo>
                    <a:lnTo>
                      <a:pt x="124" y="12"/>
                    </a:lnTo>
                    <a:lnTo>
                      <a:pt x="417" y="12"/>
                    </a:lnTo>
                    <a:lnTo>
                      <a:pt x="439" y="12"/>
                    </a:lnTo>
                    <a:lnTo>
                      <a:pt x="462" y="12"/>
                    </a:lnTo>
                    <a:lnTo>
                      <a:pt x="473" y="6"/>
                    </a:lnTo>
                    <a:lnTo>
                      <a:pt x="484" y="6"/>
                    </a:lnTo>
                    <a:lnTo>
                      <a:pt x="490" y="6"/>
                    </a:lnTo>
                    <a:lnTo>
                      <a:pt x="496" y="6"/>
                    </a:lnTo>
                    <a:lnTo>
                      <a:pt x="496" y="12"/>
                    </a:lnTo>
                    <a:lnTo>
                      <a:pt x="496" y="28"/>
                    </a:lnTo>
                    <a:lnTo>
                      <a:pt x="496" y="45"/>
                    </a:lnTo>
                    <a:lnTo>
                      <a:pt x="496" y="62"/>
                    </a:lnTo>
                    <a:lnTo>
                      <a:pt x="496" y="79"/>
                    </a:lnTo>
                    <a:lnTo>
                      <a:pt x="496" y="90"/>
                    </a:lnTo>
                    <a:lnTo>
                      <a:pt x="490" y="101"/>
                    </a:lnTo>
                    <a:lnTo>
                      <a:pt x="490" y="107"/>
                    </a:lnTo>
                    <a:lnTo>
                      <a:pt x="484" y="107"/>
                    </a:lnTo>
                    <a:lnTo>
                      <a:pt x="479" y="96"/>
                    </a:lnTo>
                    <a:lnTo>
                      <a:pt x="479" y="90"/>
                    </a:lnTo>
                    <a:lnTo>
                      <a:pt x="473" y="73"/>
                    </a:lnTo>
                    <a:lnTo>
                      <a:pt x="462" y="56"/>
                    </a:lnTo>
                    <a:lnTo>
                      <a:pt x="428" y="51"/>
                    </a:lnTo>
                    <a:lnTo>
                      <a:pt x="383" y="45"/>
                    </a:lnTo>
                    <a:lnTo>
                      <a:pt x="287" y="45"/>
                    </a:lnTo>
                    <a:lnTo>
                      <a:pt x="287" y="370"/>
                    </a:lnTo>
                    <a:close/>
                  </a:path>
                </a:pathLst>
              </a:custGeom>
              <a:solidFill>
                <a:schemeClr val="tx1"/>
              </a:solidFill>
              <a:ln w="9525">
                <a:noFill/>
                <a:round/>
                <a:headEnd/>
                <a:tailEnd/>
              </a:ln>
            </p:spPr>
            <p:txBody>
              <a:bodyPr/>
              <a:lstStyle/>
              <a:p>
                <a:endParaRPr lang="en-US"/>
              </a:p>
            </p:txBody>
          </p:sp>
          <p:sp>
            <p:nvSpPr>
              <p:cNvPr id="3149" name="Freeform 22"/>
              <p:cNvSpPr>
                <a:spLocks/>
              </p:cNvSpPr>
              <p:nvPr/>
            </p:nvSpPr>
            <p:spPr bwMode="auto">
              <a:xfrm>
                <a:off x="7067" y="18595"/>
                <a:ext cx="563" cy="582"/>
              </a:xfrm>
              <a:custGeom>
                <a:avLst/>
                <a:gdLst>
                  <a:gd name="T0" fmla="*/ 247 w 563"/>
                  <a:gd name="T1" fmla="*/ 341 h 582"/>
                  <a:gd name="T2" fmla="*/ 230 w 563"/>
                  <a:gd name="T3" fmla="*/ 302 h 582"/>
                  <a:gd name="T4" fmla="*/ 174 w 563"/>
                  <a:gd name="T5" fmla="*/ 201 h 582"/>
                  <a:gd name="T6" fmla="*/ 95 w 563"/>
                  <a:gd name="T7" fmla="*/ 78 h 582"/>
                  <a:gd name="T8" fmla="*/ 45 w 563"/>
                  <a:gd name="T9" fmla="*/ 22 h 582"/>
                  <a:gd name="T10" fmla="*/ 11 w 563"/>
                  <a:gd name="T11" fmla="*/ 11 h 582"/>
                  <a:gd name="T12" fmla="*/ 5 w 563"/>
                  <a:gd name="T13" fmla="*/ 0 h 582"/>
                  <a:gd name="T14" fmla="*/ 39 w 563"/>
                  <a:gd name="T15" fmla="*/ 0 h 582"/>
                  <a:gd name="T16" fmla="*/ 84 w 563"/>
                  <a:gd name="T17" fmla="*/ 0 h 582"/>
                  <a:gd name="T18" fmla="*/ 112 w 563"/>
                  <a:gd name="T19" fmla="*/ 0 h 582"/>
                  <a:gd name="T20" fmla="*/ 163 w 563"/>
                  <a:gd name="T21" fmla="*/ 0 h 582"/>
                  <a:gd name="T22" fmla="*/ 146 w 563"/>
                  <a:gd name="T23" fmla="*/ 16 h 582"/>
                  <a:gd name="T24" fmla="*/ 152 w 563"/>
                  <a:gd name="T25" fmla="*/ 56 h 582"/>
                  <a:gd name="T26" fmla="*/ 208 w 563"/>
                  <a:gd name="T27" fmla="*/ 151 h 582"/>
                  <a:gd name="T28" fmla="*/ 281 w 563"/>
                  <a:gd name="T29" fmla="*/ 280 h 582"/>
                  <a:gd name="T30" fmla="*/ 332 w 563"/>
                  <a:gd name="T31" fmla="*/ 229 h 582"/>
                  <a:gd name="T32" fmla="*/ 411 w 563"/>
                  <a:gd name="T33" fmla="*/ 95 h 582"/>
                  <a:gd name="T34" fmla="*/ 439 w 563"/>
                  <a:gd name="T35" fmla="*/ 44 h 582"/>
                  <a:gd name="T36" fmla="*/ 433 w 563"/>
                  <a:gd name="T37" fmla="*/ 16 h 582"/>
                  <a:gd name="T38" fmla="*/ 416 w 563"/>
                  <a:gd name="T39" fmla="*/ 0 h 582"/>
                  <a:gd name="T40" fmla="*/ 456 w 563"/>
                  <a:gd name="T41" fmla="*/ 0 h 582"/>
                  <a:gd name="T42" fmla="*/ 484 w 563"/>
                  <a:gd name="T43" fmla="*/ 0 h 582"/>
                  <a:gd name="T44" fmla="*/ 529 w 563"/>
                  <a:gd name="T45" fmla="*/ 0 h 582"/>
                  <a:gd name="T46" fmla="*/ 563 w 563"/>
                  <a:gd name="T47" fmla="*/ 0 h 582"/>
                  <a:gd name="T48" fmla="*/ 540 w 563"/>
                  <a:gd name="T49" fmla="*/ 11 h 582"/>
                  <a:gd name="T50" fmla="*/ 506 w 563"/>
                  <a:gd name="T51" fmla="*/ 28 h 582"/>
                  <a:gd name="T52" fmla="*/ 478 w 563"/>
                  <a:gd name="T53" fmla="*/ 61 h 582"/>
                  <a:gd name="T54" fmla="*/ 399 w 563"/>
                  <a:gd name="T55" fmla="*/ 179 h 582"/>
                  <a:gd name="T56" fmla="*/ 326 w 563"/>
                  <a:gd name="T57" fmla="*/ 308 h 582"/>
                  <a:gd name="T58" fmla="*/ 315 w 563"/>
                  <a:gd name="T59" fmla="*/ 381 h 582"/>
                  <a:gd name="T60" fmla="*/ 315 w 563"/>
                  <a:gd name="T61" fmla="*/ 481 h 582"/>
                  <a:gd name="T62" fmla="*/ 321 w 563"/>
                  <a:gd name="T63" fmla="*/ 537 h 582"/>
                  <a:gd name="T64" fmla="*/ 337 w 563"/>
                  <a:gd name="T65" fmla="*/ 565 h 582"/>
                  <a:gd name="T66" fmla="*/ 377 w 563"/>
                  <a:gd name="T67" fmla="*/ 571 h 582"/>
                  <a:gd name="T68" fmla="*/ 394 w 563"/>
                  <a:gd name="T69" fmla="*/ 577 h 582"/>
                  <a:gd name="T70" fmla="*/ 337 w 563"/>
                  <a:gd name="T71" fmla="*/ 582 h 582"/>
                  <a:gd name="T72" fmla="*/ 275 w 563"/>
                  <a:gd name="T73" fmla="*/ 582 h 582"/>
                  <a:gd name="T74" fmla="*/ 236 w 563"/>
                  <a:gd name="T75" fmla="*/ 582 h 582"/>
                  <a:gd name="T76" fmla="*/ 197 w 563"/>
                  <a:gd name="T77" fmla="*/ 582 h 582"/>
                  <a:gd name="T78" fmla="*/ 214 w 563"/>
                  <a:gd name="T79" fmla="*/ 571 h 582"/>
                  <a:gd name="T80" fmla="*/ 242 w 563"/>
                  <a:gd name="T81" fmla="*/ 554 h 582"/>
                  <a:gd name="T82" fmla="*/ 247 w 563"/>
                  <a:gd name="T83" fmla="*/ 504 h 582"/>
                  <a:gd name="T84" fmla="*/ 253 w 563"/>
                  <a:gd name="T85" fmla="*/ 448 h 5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3"/>
                  <a:gd name="T130" fmla="*/ 0 h 582"/>
                  <a:gd name="T131" fmla="*/ 563 w 563"/>
                  <a:gd name="T132" fmla="*/ 582 h 5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3" h="582">
                    <a:moveTo>
                      <a:pt x="253" y="381"/>
                    </a:moveTo>
                    <a:lnTo>
                      <a:pt x="247" y="358"/>
                    </a:lnTo>
                    <a:lnTo>
                      <a:pt x="247" y="341"/>
                    </a:lnTo>
                    <a:lnTo>
                      <a:pt x="242" y="330"/>
                    </a:lnTo>
                    <a:lnTo>
                      <a:pt x="236" y="313"/>
                    </a:lnTo>
                    <a:lnTo>
                      <a:pt x="230" y="302"/>
                    </a:lnTo>
                    <a:lnTo>
                      <a:pt x="225" y="285"/>
                    </a:lnTo>
                    <a:lnTo>
                      <a:pt x="202" y="246"/>
                    </a:lnTo>
                    <a:lnTo>
                      <a:pt x="174" y="201"/>
                    </a:lnTo>
                    <a:lnTo>
                      <a:pt x="140" y="151"/>
                    </a:lnTo>
                    <a:lnTo>
                      <a:pt x="112" y="106"/>
                    </a:lnTo>
                    <a:lnTo>
                      <a:pt x="95" y="78"/>
                    </a:lnTo>
                    <a:lnTo>
                      <a:pt x="78" y="56"/>
                    </a:lnTo>
                    <a:lnTo>
                      <a:pt x="56" y="33"/>
                    </a:lnTo>
                    <a:lnTo>
                      <a:pt x="45" y="22"/>
                    </a:lnTo>
                    <a:lnTo>
                      <a:pt x="28" y="16"/>
                    </a:lnTo>
                    <a:lnTo>
                      <a:pt x="16" y="11"/>
                    </a:lnTo>
                    <a:lnTo>
                      <a:pt x="11" y="11"/>
                    </a:lnTo>
                    <a:lnTo>
                      <a:pt x="5" y="5"/>
                    </a:lnTo>
                    <a:lnTo>
                      <a:pt x="0" y="5"/>
                    </a:lnTo>
                    <a:lnTo>
                      <a:pt x="5" y="0"/>
                    </a:lnTo>
                    <a:lnTo>
                      <a:pt x="11" y="0"/>
                    </a:lnTo>
                    <a:lnTo>
                      <a:pt x="22" y="0"/>
                    </a:lnTo>
                    <a:lnTo>
                      <a:pt x="39" y="0"/>
                    </a:lnTo>
                    <a:lnTo>
                      <a:pt x="56" y="0"/>
                    </a:lnTo>
                    <a:lnTo>
                      <a:pt x="73" y="0"/>
                    </a:lnTo>
                    <a:lnTo>
                      <a:pt x="84" y="0"/>
                    </a:lnTo>
                    <a:lnTo>
                      <a:pt x="90" y="0"/>
                    </a:lnTo>
                    <a:lnTo>
                      <a:pt x="95" y="0"/>
                    </a:lnTo>
                    <a:lnTo>
                      <a:pt x="112" y="0"/>
                    </a:lnTo>
                    <a:lnTo>
                      <a:pt x="129" y="0"/>
                    </a:lnTo>
                    <a:lnTo>
                      <a:pt x="152" y="0"/>
                    </a:lnTo>
                    <a:lnTo>
                      <a:pt x="163" y="0"/>
                    </a:lnTo>
                    <a:lnTo>
                      <a:pt x="163" y="5"/>
                    </a:lnTo>
                    <a:lnTo>
                      <a:pt x="152" y="11"/>
                    </a:lnTo>
                    <a:lnTo>
                      <a:pt x="146" y="16"/>
                    </a:lnTo>
                    <a:lnTo>
                      <a:pt x="140" y="22"/>
                    </a:lnTo>
                    <a:lnTo>
                      <a:pt x="146" y="39"/>
                    </a:lnTo>
                    <a:lnTo>
                      <a:pt x="152" y="56"/>
                    </a:lnTo>
                    <a:lnTo>
                      <a:pt x="163" y="72"/>
                    </a:lnTo>
                    <a:lnTo>
                      <a:pt x="185" y="112"/>
                    </a:lnTo>
                    <a:lnTo>
                      <a:pt x="208" y="151"/>
                    </a:lnTo>
                    <a:lnTo>
                      <a:pt x="236" y="201"/>
                    </a:lnTo>
                    <a:lnTo>
                      <a:pt x="264" y="246"/>
                    </a:lnTo>
                    <a:lnTo>
                      <a:pt x="281" y="280"/>
                    </a:lnTo>
                    <a:lnTo>
                      <a:pt x="298" y="297"/>
                    </a:lnTo>
                    <a:lnTo>
                      <a:pt x="309" y="274"/>
                    </a:lnTo>
                    <a:lnTo>
                      <a:pt x="332" y="229"/>
                    </a:lnTo>
                    <a:lnTo>
                      <a:pt x="360" y="185"/>
                    </a:lnTo>
                    <a:lnTo>
                      <a:pt x="388" y="134"/>
                    </a:lnTo>
                    <a:lnTo>
                      <a:pt x="411" y="95"/>
                    </a:lnTo>
                    <a:lnTo>
                      <a:pt x="428" y="72"/>
                    </a:lnTo>
                    <a:lnTo>
                      <a:pt x="433" y="56"/>
                    </a:lnTo>
                    <a:lnTo>
                      <a:pt x="439" y="44"/>
                    </a:lnTo>
                    <a:lnTo>
                      <a:pt x="439" y="33"/>
                    </a:lnTo>
                    <a:lnTo>
                      <a:pt x="439" y="22"/>
                    </a:lnTo>
                    <a:lnTo>
                      <a:pt x="433" y="16"/>
                    </a:lnTo>
                    <a:lnTo>
                      <a:pt x="428" y="11"/>
                    </a:lnTo>
                    <a:lnTo>
                      <a:pt x="416" y="5"/>
                    </a:lnTo>
                    <a:lnTo>
                      <a:pt x="416" y="0"/>
                    </a:lnTo>
                    <a:lnTo>
                      <a:pt x="428" y="0"/>
                    </a:lnTo>
                    <a:lnTo>
                      <a:pt x="444" y="0"/>
                    </a:lnTo>
                    <a:lnTo>
                      <a:pt x="456" y="0"/>
                    </a:lnTo>
                    <a:lnTo>
                      <a:pt x="473" y="0"/>
                    </a:lnTo>
                    <a:lnTo>
                      <a:pt x="478" y="0"/>
                    </a:lnTo>
                    <a:lnTo>
                      <a:pt x="484" y="0"/>
                    </a:lnTo>
                    <a:lnTo>
                      <a:pt x="495" y="0"/>
                    </a:lnTo>
                    <a:lnTo>
                      <a:pt x="512" y="0"/>
                    </a:lnTo>
                    <a:lnTo>
                      <a:pt x="529" y="0"/>
                    </a:lnTo>
                    <a:lnTo>
                      <a:pt x="540" y="0"/>
                    </a:lnTo>
                    <a:lnTo>
                      <a:pt x="551" y="0"/>
                    </a:lnTo>
                    <a:lnTo>
                      <a:pt x="563" y="0"/>
                    </a:lnTo>
                    <a:lnTo>
                      <a:pt x="563" y="5"/>
                    </a:lnTo>
                    <a:lnTo>
                      <a:pt x="551" y="11"/>
                    </a:lnTo>
                    <a:lnTo>
                      <a:pt x="540" y="11"/>
                    </a:lnTo>
                    <a:lnTo>
                      <a:pt x="529" y="11"/>
                    </a:lnTo>
                    <a:lnTo>
                      <a:pt x="518" y="22"/>
                    </a:lnTo>
                    <a:lnTo>
                      <a:pt x="506" y="28"/>
                    </a:lnTo>
                    <a:lnTo>
                      <a:pt x="495" y="33"/>
                    </a:lnTo>
                    <a:lnTo>
                      <a:pt x="489" y="44"/>
                    </a:lnTo>
                    <a:lnTo>
                      <a:pt x="478" y="61"/>
                    </a:lnTo>
                    <a:lnTo>
                      <a:pt x="456" y="84"/>
                    </a:lnTo>
                    <a:lnTo>
                      <a:pt x="428" y="129"/>
                    </a:lnTo>
                    <a:lnTo>
                      <a:pt x="399" y="179"/>
                    </a:lnTo>
                    <a:lnTo>
                      <a:pt x="366" y="235"/>
                    </a:lnTo>
                    <a:lnTo>
                      <a:pt x="343" y="280"/>
                    </a:lnTo>
                    <a:lnTo>
                      <a:pt x="326" y="308"/>
                    </a:lnTo>
                    <a:lnTo>
                      <a:pt x="321" y="330"/>
                    </a:lnTo>
                    <a:lnTo>
                      <a:pt x="315" y="358"/>
                    </a:lnTo>
                    <a:lnTo>
                      <a:pt x="315" y="381"/>
                    </a:lnTo>
                    <a:lnTo>
                      <a:pt x="315" y="448"/>
                    </a:lnTo>
                    <a:lnTo>
                      <a:pt x="315" y="465"/>
                    </a:lnTo>
                    <a:lnTo>
                      <a:pt x="315" y="481"/>
                    </a:lnTo>
                    <a:lnTo>
                      <a:pt x="315" y="504"/>
                    </a:lnTo>
                    <a:lnTo>
                      <a:pt x="321" y="526"/>
                    </a:lnTo>
                    <a:lnTo>
                      <a:pt x="321" y="537"/>
                    </a:lnTo>
                    <a:lnTo>
                      <a:pt x="321" y="549"/>
                    </a:lnTo>
                    <a:lnTo>
                      <a:pt x="332" y="560"/>
                    </a:lnTo>
                    <a:lnTo>
                      <a:pt x="337" y="565"/>
                    </a:lnTo>
                    <a:lnTo>
                      <a:pt x="349" y="571"/>
                    </a:lnTo>
                    <a:lnTo>
                      <a:pt x="360" y="571"/>
                    </a:lnTo>
                    <a:lnTo>
                      <a:pt x="377" y="571"/>
                    </a:lnTo>
                    <a:lnTo>
                      <a:pt x="382" y="571"/>
                    </a:lnTo>
                    <a:lnTo>
                      <a:pt x="388" y="577"/>
                    </a:lnTo>
                    <a:lnTo>
                      <a:pt x="394" y="577"/>
                    </a:lnTo>
                    <a:lnTo>
                      <a:pt x="388" y="582"/>
                    </a:lnTo>
                    <a:lnTo>
                      <a:pt x="377" y="582"/>
                    </a:lnTo>
                    <a:lnTo>
                      <a:pt x="337" y="582"/>
                    </a:lnTo>
                    <a:lnTo>
                      <a:pt x="298" y="582"/>
                    </a:lnTo>
                    <a:lnTo>
                      <a:pt x="281" y="582"/>
                    </a:lnTo>
                    <a:lnTo>
                      <a:pt x="275" y="582"/>
                    </a:lnTo>
                    <a:lnTo>
                      <a:pt x="264" y="582"/>
                    </a:lnTo>
                    <a:lnTo>
                      <a:pt x="253" y="582"/>
                    </a:lnTo>
                    <a:lnTo>
                      <a:pt x="236" y="582"/>
                    </a:lnTo>
                    <a:lnTo>
                      <a:pt x="219" y="582"/>
                    </a:lnTo>
                    <a:lnTo>
                      <a:pt x="208" y="582"/>
                    </a:lnTo>
                    <a:lnTo>
                      <a:pt x="197" y="582"/>
                    </a:lnTo>
                    <a:lnTo>
                      <a:pt x="197" y="577"/>
                    </a:lnTo>
                    <a:lnTo>
                      <a:pt x="202" y="571"/>
                    </a:lnTo>
                    <a:lnTo>
                      <a:pt x="214" y="571"/>
                    </a:lnTo>
                    <a:lnTo>
                      <a:pt x="225" y="571"/>
                    </a:lnTo>
                    <a:lnTo>
                      <a:pt x="236" y="565"/>
                    </a:lnTo>
                    <a:lnTo>
                      <a:pt x="242" y="554"/>
                    </a:lnTo>
                    <a:lnTo>
                      <a:pt x="247" y="543"/>
                    </a:lnTo>
                    <a:lnTo>
                      <a:pt x="247" y="526"/>
                    </a:lnTo>
                    <a:lnTo>
                      <a:pt x="247" y="504"/>
                    </a:lnTo>
                    <a:lnTo>
                      <a:pt x="253" y="481"/>
                    </a:lnTo>
                    <a:lnTo>
                      <a:pt x="253" y="465"/>
                    </a:lnTo>
                    <a:lnTo>
                      <a:pt x="253" y="448"/>
                    </a:lnTo>
                    <a:lnTo>
                      <a:pt x="253" y="381"/>
                    </a:lnTo>
                    <a:close/>
                  </a:path>
                </a:pathLst>
              </a:custGeom>
              <a:solidFill>
                <a:schemeClr val="tx1"/>
              </a:solidFill>
              <a:ln w="9525">
                <a:noFill/>
                <a:round/>
                <a:headEnd/>
                <a:tailEnd/>
              </a:ln>
            </p:spPr>
            <p:txBody>
              <a:bodyPr/>
              <a:lstStyle/>
              <a:p>
                <a:endParaRPr lang="en-US"/>
              </a:p>
            </p:txBody>
          </p:sp>
          <p:sp>
            <p:nvSpPr>
              <p:cNvPr id="3150" name="Freeform 23"/>
              <p:cNvSpPr>
                <a:spLocks/>
              </p:cNvSpPr>
              <p:nvPr/>
            </p:nvSpPr>
            <p:spPr bwMode="auto">
              <a:xfrm>
                <a:off x="8091" y="18746"/>
                <a:ext cx="378" cy="443"/>
              </a:xfrm>
              <a:custGeom>
                <a:avLst/>
                <a:gdLst>
                  <a:gd name="T0" fmla="*/ 68 w 378"/>
                  <a:gd name="T1" fmla="*/ 286 h 443"/>
                  <a:gd name="T2" fmla="*/ 68 w 378"/>
                  <a:gd name="T3" fmla="*/ 235 h 443"/>
                  <a:gd name="T4" fmla="*/ 79 w 378"/>
                  <a:gd name="T5" fmla="*/ 179 h 443"/>
                  <a:gd name="T6" fmla="*/ 91 w 378"/>
                  <a:gd name="T7" fmla="*/ 129 h 443"/>
                  <a:gd name="T8" fmla="*/ 119 w 378"/>
                  <a:gd name="T9" fmla="*/ 78 h 443"/>
                  <a:gd name="T10" fmla="*/ 158 w 378"/>
                  <a:gd name="T11" fmla="*/ 45 h 443"/>
                  <a:gd name="T12" fmla="*/ 209 w 378"/>
                  <a:gd name="T13" fmla="*/ 34 h 443"/>
                  <a:gd name="T14" fmla="*/ 237 w 378"/>
                  <a:gd name="T15" fmla="*/ 39 h 443"/>
                  <a:gd name="T16" fmla="*/ 260 w 378"/>
                  <a:gd name="T17" fmla="*/ 50 h 443"/>
                  <a:gd name="T18" fmla="*/ 288 w 378"/>
                  <a:gd name="T19" fmla="*/ 73 h 443"/>
                  <a:gd name="T20" fmla="*/ 305 w 378"/>
                  <a:gd name="T21" fmla="*/ 112 h 443"/>
                  <a:gd name="T22" fmla="*/ 310 w 378"/>
                  <a:gd name="T23" fmla="*/ 162 h 443"/>
                  <a:gd name="T24" fmla="*/ 310 w 378"/>
                  <a:gd name="T25" fmla="*/ 196 h 443"/>
                  <a:gd name="T26" fmla="*/ 305 w 378"/>
                  <a:gd name="T27" fmla="*/ 235 h 443"/>
                  <a:gd name="T28" fmla="*/ 293 w 378"/>
                  <a:gd name="T29" fmla="*/ 286 h 443"/>
                  <a:gd name="T30" fmla="*/ 271 w 378"/>
                  <a:gd name="T31" fmla="*/ 330 h 443"/>
                  <a:gd name="T32" fmla="*/ 248 w 378"/>
                  <a:gd name="T33" fmla="*/ 370 h 443"/>
                  <a:gd name="T34" fmla="*/ 209 w 378"/>
                  <a:gd name="T35" fmla="*/ 398 h 443"/>
                  <a:gd name="T36" fmla="*/ 164 w 378"/>
                  <a:gd name="T37" fmla="*/ 409 h 443"/>
                  <a:gd name="T38" fmla="*/ 124 w 378"/>
                  <a:gd name="T39" fmla="*/ 398 h 443"/>
                  <a:gd name="T40" fmla="*/ 91 w 378"/>
                  <a:gd name="T41" fmla="*/ 370 h 443"/>
                  <a:gd name="T42" fmla="*/ 74 w 378"/>
                  <a:gd name="T43" fmla="*/ 330 h 443"/>
                  <a:gd name="T44" fmla="*/ 68 w 378"/>
                  <a:gd name="T45" fmla="*/ 286 h 443"/>
                  <a:gd name="T46" fmla="*/ 0 w 378"/>
                  <a:gd name="T47" fmla="*/ 291 h 443"/>
                  <a:gd name="T48" fmla="*/ 6 w 378"/>
                  <a:gd name="T49" fmla="*/ 347 h 443"/>
                  <a:gd name="T50" fmla="*/ 23 w 378"/>
                  <a:gd name="T51" fmla="*/ 392 h 443"/>
                  <a:gd name="T52" fmla="*/ 51 w 378"/>
                  <a:gd name="T53" fmla="*/ 420 h 443"/>
                  <a:gd name="T54" fmla="*/ 91 w 378"/>
                  <a:gd name="T55" fmla="*/ 437 h 443"/>
                  <a:gd name="T56" fmla="*/ 130 w 378"/>
                  <a:gd name="T57" fmla="*/ 443 h 443"/>
                  <a:gd name="T58" fmla="*/ 186 w 378"/>
                  <a:gd name="T59" fmla="*/ 431 h 443"/>
                  <a:gd name="T60" fmla="*/ 243 w 378"/>
                  <a:gd name="T61" fmla="*/ 409 h 443"/>
                  <a:gd name="T62" fmla="*/ 293 w 378"/>
                  <a:gd name="T63" fmla="*/ 370 h 443"/>
                  <a:gd name="T64" fmla="*/ 327 w 378"/>
                  <a:gd name="T65" fmla="*/ 330 h 443"/>
                  <a:gd name="T66" fmla="*/ 350 w 378"/>
                  <a:gd name="T67" fmla="*/ 286 h 443"/>
                  <a:gd name="T68" fmla="*/ 372 w 378"/>
                  <a:gd name="T69" fmla="*/ 230 h 443"/>
                  <a:gd name="T70" fmla="*/ 378 w 378"/>
                  <a:gd name="T71" fmla="*/ 157 h 443"/>
                  <a:gd name="T72" fmla="*/ 372 w 378"/>
                  <a:gd name="T73" fmla="*/ 112 h 443"/>
                  <a:gd name="T74" fmla="*/ 361 w 378"/>
                  <a:gd name="T75" fmla="*/ 67 h 443"/>
                  <a:gd name="T76" fmla="*/ 338 w 378"/>
                  <a:gd name="T77" fmla="*/ 34 h 443"/>
                  <a:gd name="T78" fmla="*/ 299 w 378"/>
                  <a:gd name="T79" fmla="*/ 11 h 443"/>
                  <a:gd name="T80" fmla="*/ 248 w 378"/>
                  <a:gd name="T81" fmla="*/ 0 h 443"/>
                  <a:gd name="T82" fmla="*/ 203 w 378"/>
                  <a:gd name="T83" fmla="*/ 6 h 443"/>
                  <a:gd name="T84" fmla="*/ 153 w 378"/>
                  <a:gd name="T85" fmla="*/ 22 h 443"/>
                  <a:gd name="T86" fmla="*/ 96 w 378"/>
                  <a:gd name="T87" fmla="*/ 56 h 443"/>
                  <a:gd name="T88" fmla="*/ 57 w 378"/>
                  <a:gd name="T89" fmla="*/ 95 h 443"/>
                  <a:gd name="T90" fmla="*/ 29 w 378"/>
                  <a:gd name="T91" fmla="*/ 146 h 443"/>
                  <a:gd name="T92" fmla="*/ 6 w 378"/>
                  <a:gd name="T93" fmla="*/ 207 h 443"/>
                  <a:gd name="T94" fmla="*/ 0 w 378"/>
                  <a:gd name="T95" fmla="*/ 291 h 443"/>
                  <a:gd name="T96" fmla="*/ 68 w 378"/>
                  <a:gd name="T97" fmla="*/ 286 h 4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8"/>
                  <a:gd name="T148" fmla="*/ 0 h 443"/>
                  <a:gd name="T149" fmla="*/ 378 w 378"/>
                  <a:gd name="T150" fmla="*/ 443 h 4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8" h="443">
                    <a:moveTo>
                      <a:pt x="68" y="286"/>
                    </a:moveTo>
                    <a:lnTo>
                      <a:pt x="68" y="235"/>
                    </a:lnTo>
                    <a:lnTo>
                      <a:pt x="79" y="179"/>
                    </a:lnTo>
                    <a:lnTo>
                      <a:pt x="91" y="129"/>
                    </a:lnTo>
                    <a:lnTo>
                      <a:pt x="119" y="78"/>
                    </a:lnTo>
                    <a:lnTo>
                      <a:pt x="158" y="45"/>
                    </a:lnTo>
                    <a:lnTo>
                      <a:pt x="209" y="34"/>
                    </a:lnTo>
                    <a:lnTo>
                      <a:pt x="237" y="39"/>
                    </a:lnTo>
                    <a:lnTo>
                      <a:pt x="260" y="50"/>
                    </a:lnTo>
                    <a:lnTo>
                      <a:pt x="288" y="73"/>
                    </a:lnTo>
                    <a:lnTo>
                      <a:pt x="305" y="112"/>
                    </a:lnTo>
                    <a:lnTo>
                      <a:pt x="310" y="162"/>
                    </a:lnTo>
                    <a:lnTo>
                      <a:pt x="310" y="196"/>
                    </a:lnTo>
                    <a:lnTo>
                      <a:pt x="305" y="235"/>
                    </a:lnTo>
                    <a:lnTo>
                      <a:pt x="293" y="286"/>
                    </a:lnTo>
                    <a:lnTo>
                      <a:pt x="271" y="330"/>
                    </a:lnTo>
                    <a:lnTo>
                      <a:pt x="248" y="370"/>
                    </a:lnTo>
                    <a:lnTo>
                      <a:pt x="209" y="398"/>
                    </a:lnTo>
                    <a:lnTo>
                      <a:pt x="164" y="409"/>
                    </a:lnTo>
                    <a:lnTo>
                      <a:pt x="124" y="398"/>
                    </a:lnTo>
                    <a:lnTo>
                      <a:pt x="91" y="370"/>
                    </a:lnTo>
                    <a:lnTo>
                      <a:pt x="74" y="330"/>
                    </a:lnTo>
                    <a:lnTo>
                      <a:pt x="68" y="286"/>
                    </a:lnTo>
                    <a:lnTo>
                      <a:pt x="0" y="291"/>
                    </a:lnTo>
                    <a:lnTo>
                      <a:pt x="6" y="347"/>
                    </a:lnTo>
                    <a:lnTo>
                      <a:pt x="23" y="392"/>
                    </a:lnTo>
                    <a:lnTo>
                      <a:pt x="51" y="420"/>
                    </a:lnTo>
                    <a:lnTo>
                      <a:pt x="91" y="437"/>
                    </a:lnTo>
                    <a:lnTo>
                      <a:pt x="130" y="443"/>
                    </a:lnTo>
                    <a:lnTo>
                      <a:pt x="186" y="431"/>
                    </a:lnTo>
                    <a:lnTo>
                      <a:pt x="243" y="409"/>
                    </a:lnTo>
                    <a:lnTo>
                      <a:pt x="293" y="370"/>
                    </a:lnTo>
                    <a:lnTo>
                      <a:pt x="327" y="330"/>
                    </a:lnTo>
                    <a:lnTo>
                      <a:pt x="350" y="286"/>
                    </a:lnTo>
                    <a:lnTo>
                      <a:pt x="372" y="230"/>
                    </a:lnTo>
                    <a:lnTo>
                      <a:pt x="378" y="157"/>
                    </a:lnTo>
                    <a:lnTo>
                      <a:pt x="372" y="112"/>
                    </a:lnTo>
                    <a:lnTo>
                      <a:pt x="361" y="67"/>
                    </a:lnTo>
                    <a:lnTo>
                      <a:pt x="338" y="34"/>
                    </a:lnTo>
                    <a:lnTo>
                      <a:pt x="299" y="11"/>
                    </a:lnTo>
                    <a:lnTo>
                      <a:pt x="248" y="0"/>
                    </a:lnTo>
                    <a:lnTo>
                      <a:pt x="203" y="6"/>
                    </a:lnTo>
                    <a:lnTo>
                      <a:pt x="153" y="22"/>
                    </a:lnTo>
                    <a:lnTo>
                      <a:pt x="96" y="56"/>
                    </a:lnTo>
                    <a:lnTo>
                      <a:pt x="57" y="95"/>
                    </a:lnTo>
                    <a:lnTo>
                      <a:pt x="29" y="146"/>
                    </a:lnTo>
                    <a:lnTo>
                      <a:pt x="6" y="207"/>
                    </a:lnTo>
                    <a:lnTo>
                      <a:pt x="0" y="291"/>
                    </a:lnTo>
                    <a:lnTo>
                      <a:pt x="68" y="286"/>
                    </a:lnTo>
                    <a:close/>
                  </a:path>
                </a:pathLst>
              </a:custGeom>
              <a:solidFill>
                <a:schemeClr val="tx1"/>
              </a:solidFill>
              <a:ln w="9525">
                <a:noFill/>
                <a:round/>
                <a:headEnd/>
                <a:tailEnd/>
              </a:ln>
            </p:spPr>
            <p:txBody>
              <a:bodyPr/>
              <a:lstStyle/>
              <a:p>
                <a:endParaRPr lang="en-US"/>
              </a:p>
            </p:txBody>
          </p:sp>
          <p:sp>
            <p:nvSpPr>
              <p:cNvPr id="3151" name="Freeform 24"/>
              <p:cNvSpPr>
                <a:spLocks/>
              </p:cNvSpPr>
              <p:nvPr/>
            </p:nvSpPr>
            <p:spPr bwMode="auto">
              <a:xfrm>
                <a:off x="8486" y="18438"/>
                <a:ext cx="411" cy="975"/>
              </a:xfrm>
              <a:custGeom>
                <a:avLst/>
                <a:gdLst>
                  <a:gd name="T0" fmla="*/ 11 w 411"/>
                  <a:gd name="T1" fmla="*/ 902 h 975"/>
                  <a:gd name="T2" fmla="*/ 22 w 411"/>
                  <a:gd name="T3" fmla="*/ 902 h 975"/>
                  <a:gd name="T4" fmla="*/ 22 w 411"/>
                  <a:gd name="T5" fmla="*/ 907 h 975"/>
                  <a:gd name="T6" fmla="*/ 33 w 411"/>
                  <a:gd name="T7" fmla="*/ 913 h 975"/>
                  <a:gd name="T8" fmla="*/ 45 w 411"/>
                  <a:gd name="T9" fmla="*/ 919 h 975"/>
                  <a:gd name="T10" fmla="*/ 62 w 411"/>
                  <a:gd name="T11" fmla="*/ 924 h 975"/>
                  <a:gd name="T12" fmla="*/ 78 w 411"/>
                  <a:gd name="T13" fmla="*/ 919 h 975"/>
                  <a:gd name="T14" fmla="*/ 95 w 411"/>
                  <a:gd name="T15" fmla="*/ 902 h 975"/>
                  <a:gd name="T16" fmla="*/ 107 w 411"/>
                  <a:gd name="T17" fmla="*/ 874 h 975"/>
                  <a:gd name="T18" fmla="*/ 118 w 411"/>
                  <a:gd name="T19" fmla="*/ 823 h 975"/>
                  <a:gd name="T20" fmla="*/ 129 w 411"/>
                  <a:gd name="T21" fmla="*/ 756 h 975"/>
                  <a:gd name="T22" fmla="*/ 140 w 411"/>
                  <a:gd name="T23" fmla="*/ 666 h 975"/>
                  <a:gd name="T24" fmla="*/ 152 w 411"/>
                  <a:gd name="T25" fmla="*/ 571 h 975"/>
                  <a:gd name="T26" fmla="*/ 163 w 411"/>
                  <a:gd name="T27" fmla="*/ 476 h 975"/>
                  <a:gd name="T28" fmla="*/ 174 w 411"/>
                  <a:gd name="T29" fmla="*/ 392 h 975"/>
                  <a:gd name="T30" fmla="*/ 146 w 411"/>
                  <a:gd name="T31" fmla="*/ 392 h 975"/>
                  <a:gd name="T32" fmla="*/ 124 w 411"/>
                  <a:gd name="T33" fmla="*/ 392 h 975"/>
                  <a:gd name="T34" fmla="*/ 101 w 411"/>
                  <a:gd name="T35" fmla="*/ 392 h 975"/>
                  <a:gd name="T36" fmla="*/ 101 w 411"/>
                  <a:gd name="T37" fmla="*/ 375 h 975"/>
                  <a:gd name="T38" fmla="*/ 129 w 411"/>
                  <a:gd name="T39" fmla="*/ 370 h 975"/>
                  <a:gd name="T40" fmla="*/ 152 w 411"/>
                  <a:gd name="T41" fmla="*/ 358 h 975"/>
                  <a:gd name="T42" fmla="*/ 180 w 411"/>
                  <a:gd name="T43" fmla="*/ 347 h 975"/>
                  <a:gd name="T44" fmla="*/ 191 w 411"/>
                  <a:gd name="T45" fmla="*/ 241 h 975"/>
                  <a:gd name="T46" fmla="*/ 208 w 411"/>
                  <a:gd name="T47" fmla="*/ 168 h 975"/>
                  <a:gd name="T48" fmla="*/ 231 w 411"/>
                  <a:gd name="T49" fmla="*/ 123 h 975"/>
                  <a:gd name="T50" fmla="*/ 264 w 411"/>
                  <a:gd name="T51" fmla="*/ 78 h 975"/>
                  <a:gd name="T52" fmla="*/ 304 w 411"/>
                  <a:gd name="T53" fmla="*/ 45 h 975"/>
                  <a:gd name="T54" fmla="*/ 326 w 411"/>
                  <a:gd name="T55" fmla="*/ 22 h 975"/>
                  <a:gd name="T56" fmla="*/ 349 w 411"/>
                  <a:gd name="T57" fmla="*/ 5 h 975"/>
                  <a:gd name="T58" fmla="*/ 360 w 411"/>
                  <a:gd name="T59" fmla="*/ 0 h 975"/>
                  <a:gd name="T60" fmla="*/ 377 w 411"/>
                  <a:gd name="T61" fmla="*/ 0 h 975"/>
                  <a:gd name="T62" fmla="*/ 388 w 411"/>
                  <a:gd name="T63" fmla="*/ 0 h 975"/>
                  <a:gd name="T64" fmla="*/ 399 w 411"/>
                  <a:gd name="T65" fmla="*/ 5 h 975"/>
                  <a:gd name="T66" fmla="*/ 411 w 411"/>
                  <a:gd name="T67" fmla="*/ 11 h 975"/>
                  <a:gd name="T68" fmla="*/ 394 w 411"/>
                  <a:gd name="T69" fmla="*/ 95 h 975"/>
                  <a:gd name="T70" fmla="*/ 383 w 411"/>
                  <a:gd name="T71" fmla="*/ 95 h 975"/>
                  <a:gd name="T72" fmla="*/ 371 w 411"/>
                  <a:gd name="T73" fmla="*/ 78 h 975"/>
                  <a:gd name="T74" fmla="*/ 354 w 411"/>
                  <a:gd name="T75" fmla="*/ 73 h 975"/>
                  <a:gd name="T76" fmla="*/ 338 w 411"/>
                  <a:gd name="T77" fmla="*/ 73 h 975"/>
                  <a:gd name="T78" fmla="*/ 321 w 411"/>
                  <a:gd name="T79" fmla="*/ 73 h 975"/>
                  <a:gd name="T80" fmla="*/ 304 w 411"/>
                  <a:gd name="T81" fmla="*/ 89 h 975"/>
                  <a:gd name="T82" fmla="*/ 287 w 411"/>
                  <a:gd name="T83" fmla="*/ 117 h 975"/>
                  <a:gd name="T84" fmla="*/ 276 w 411"/>
                  <a:gd name="T85" fmla="*/ 168 h 975"/>
                  <a:gd name="T86" fmla="*/ 259 w 411"/>
                  <a:gd name="T87" fmla="*/ 246 h 975"/>
                  <a:gd name="T88" fmla="*/ 242 w 411"/>
                  <a:gd name="T89" fmla="*/ 353 h 975"/>
                  <a:gd name="T90" fmla="*/ 281 w 411"/>
                  <a:gd name="T91" fmla="*/ 353 h 975"/>
                  <a:gd name="T92" fmla="*/ 298 w 411"/>
                  <a:gd name="T93" fmla="*/ 353 h 975"/>
                  <a:gd name="T94" fmla="*/ 321 w 411"/>
                  <a:gd name="T95" fmla="*/ 347 h 975"/>
                  <a:gd name="T96" fmla="*/ 332 w 411"/>
                  <a:gd name="T97" fmla="*/ 347 h 975"/>
                  <a:gd name="T98" fmla="*/ 349 w 411"/>
                  <a:gd name="T99" fmla="*/ 347 h 975"/>
                  <a:gd name="T100" fmla="*/ 354 w 411"/>
                  <a:gd name="T101" fmla="*/ 342 h 975"/>
                  <a:gd name="T102" fmla="*/ 360 w 411"/>
                  <a:gd name="T103" fmla="*/ 347 h 975"/>
                  <a:gd name="T104" fmla="*/ 349 w 411"/>
                  <a:gd name="T105" fmla="*/ 392 h 975"/>
                  <a:gd name="T106" fmla="*/ 236 w 411"/>
                  <a:gd name="T107" fmla="*/ 392 h 975"/>
                  <a:gd name="T108" fmla="*/ 214 w 411"/>
                  <a:gd name="T109" fmla="*/ 543 h 975"/>
                  <a:gd name="T110" fmla="*/ 191 w 411"/>
                  <a:gd name="T111" fmla="*/ 678 h 975"/>
                  <a:gd name="T112" fmla="*/ 169 w 411"/>
                  <a:gd name="T113" fmla="*/ 784 h 975"/>
                  <a:gd name="T114" fmla="*/ 135 w 411"/>
                  <a:gd name="T115" fmla="*/ 874 h 975"/>
                  <a:gd name="T116" fmla="*/ 95 w 411"/>
                  <a:gd name="T117" fmla="*/ 935 h 975"/>
                  <a:gd name="T118" fmla="*/ 62 w 411"/>
                  <a:gd name="T119" fmla="*/ 958 h 975"/>
                  <a:gd name="T120" fmla="*/ 28 w 411"/>
                  <a:gd name="T121" fmla="*/ 969 h 975"/>
                  <a:gd name="T122" fmla="*/ 0 w 411"/>
                  <a:gd name="T123" fmla="*/ 975 h 975"/>
                  <a:gd name="T124" fmla="*/ 11 w 411"/>
                  <a:gd name="T125" fmla="*/ 902 h 9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1"/>
                  <a:gd name="T190" fmla="*/ 0 h 975"/>
                  <a:gd name="T191" fmla="*/ 411 w 411"/>
                  <a:gd name="T192" fmla="*/ 975 h 9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1" h="975">
                    <a:moveTo>
                      <a:pt x="11" y="902"/>
                    </a:moveTo>
                    <a:lnTo>
                      <a:pt x="22" y="902"/>
                    </a:lnTo>
                    <a:lnTo>
                      <a:pt x="22" y="907"/>
                    </a:lnTo>
                    <a:lnTo>
                      <a:pt x="33" y="913"/>
                    </a:lnTo>
                    <a:lnTo>
                      <a:pt x="45" y="919"/>
                    </a:lnTo>
                    <a:lnTo>
                      <a:pt x="62" y="924"/>
                    </a:lnTo>
                    <a:lnTo>
                      <a:pt x="78" y="919"/>
                    </a:lnTo>
                    <a:lnTo>
                      <a:pt x="95" y="902"/>
                    </a:lnTo>
                    <a:lnTo>
                      <a:pt x="107" y="874"/>
                    </a:lnTo>
                    <a:lnTo>
                      <a:pt x="118" y="823"/>
                    </a:lnTo>
                    <a:lnTo>
                      <a:pt x="129" y="756"/>
                    </a:lnTo>
                    <a:lnTo>
                      <a:pt x="140" y="666"/>
                    </a:lnTo>
                    <a:lnTo>
                      <a:pt x="152" y="571"/>
                    </a:lnTo>
                    <a:lnTo>
                      <a:pt x="163" y="476"/>
                    </a:lnTo>
                    <a:lnTo>
                      <a:pt x="174" y="392"/>
                    </a:lnTo>
                    <a:lnTo>
                      <a:pt x="146" y="392"/>
                    </a:lnTo>
                    <a:lnTo>
                      <a:pt x="124" y="392"/>
                    </a:lnTo>
                    <a:lnTo>
                      <a:pt x="101" y="392"/>
                    </a:lnTo>
                    <a:lnTo>
                      <a:pt x="101" y="375"/>
                    </a:lnTo>
                    <a:lnTo>
                      <a:pt x="129" y="370"/>
                    </a:lnTo>
                    <a:lnTo>
                      <a:pt x="152" y="358"/>
                    </a:lnTo>
                    <a:lnTo>
                      <a:pt x="180" y="347"/>
                    </a:lnTo>
                    <a:lnTo>
                      <a:pt x="191" y="241"/>
                    </a:lnTo>
                    <a:lnTo>
                      <a:pt x="208" y="168"/>
                    </a:lnTo>
                    <a:lnTo>
                      <a:pt x="231" y="123"/>
                    </a:lnTo>
                    <a:lnTo>
                      <a:pt x="264" y="78"/>
                    </a:lnTo>
                    <a:lnTo>
                      <a:pt x="304" y="45"/>
                    </a:lnTo>
                    <a:lnTo>
                      <a:pt x="326" y="22"/>
                    </a:lnTo>
                    <a:lnTo>
                      <a:pt x="349" y="5"/>
                    </a:lnTo>
                    <a:lnTo>
                      <a:pt x="360" y="0"/>
                    </a:lnTo>
                    <a:lnTo>
                      <a:pt x="377" y="0"/>
                    </a:lnTo>
                    <a:lnTo>
                      <a:pt x="388" y="0"/>
                    </a:lnTo>
                    <a:lnTo>
                      <a:pt x="399" y="5"/>
                    </a:lnTo>
                    <a:lnTo>
                      <a:pt x="411" y="11"/>
                    </a:lnTo>
                    <a:lnTo>
                      <a:pt x="394" y="95"/>
                    </a:lnTo>
                    <a:lnTo>
                      <a:pt x="383" y="95"/>
                    </a:lnTo>
                    <a:lnTo>
                      <a:pt x="371" y="78"/>
                    </a:lnTo>
                    <a:lnTo>
                      <a:pt x="354" y="73"/>
                    </a:lnTo>
                    <a:lnTo>
                      <a:pt x="338" y="73"/>
                    </a:lnTo>
                    <a:lnTo>
                      <a:pt x="321" y="73"/>
                    </a:lnTo>
                    <a:lnTo>
                      <a:pt x="304" y="89"/>
                    </a:lnTo>
                    <a:lnTo>
                      <a:pt x="287" y="117"/>
                    </a:lnTo>
                    <a:lnTo>
                      <a:pt x="276" y="168"/>
                    </a:lnTo>
                    <a:lnTo>
                      <a:pt x="259" y="246"/>
                    </a:lnTo>
                    <a:lnTo>
                      <a:pt x="242" y="353"/>
                    </a:lnTo>
                    <a:lnTo>
                      <a:pt x="281" y="353"/>
                    </a:lnTo>
                    <a:lnTo>
                      <a:pt x="298" y="353"/>
                    </a:lnTo>
                    <a:lnTo>
                      <a:pt x="321" y="347"/>
                    </a:lnTo>
                    <a:lnTo>
                      <a:pt x="332" y="347"/>
                    </a:lnTo>
                    <a:lnTo>
                      <a:pt x="349" y="347"/>
                    </a:lnTo>
                    <a:lnTo>
                      <a:pt x="354" y="342"/>
                    </a:lnTo>
                    <a:lnTo>
                      <a:pt x="360" y="347"/>
                    </a:lnTo>
                    <a:lnTo>
                      <a:pt x="349" y="392"/>
                    </a:lnTo>
                    <a:lnTo>
                      <a:pt x="236" y="392"/>
                    </a:lnTo>
                    <a:lnTo>
                      <a:pt x="214" y="543"/>
                    </a:lnTo>
                    <a:lnTo>
                      <a:pt x="191" y="678"/>
                    </a:lnTo>
                    <a:lnTo>
                      <a:pt x="169" y="784"/>
                    </a:lnTo>
                    <a:lnTo>
                      <a:pt x="135" y="874"/>
                    </a:lnTo>
                    <a:lnTo>
                      <a:pt x="95" y="935"/>
                    </a:lnTo>
                    <a:lnTo>
                      <a:pt x="62" y="958"/>
                    </a:lnTo>
                    <a:lnTo>
                      <a:pt x="28" y="969"/>
                    </a:lnTo>
                    <a:lnTo>
                      <a:pt x="0" y="975"/>
                    </a:lnTo>
                    <a:lnTo>
                      <a:pt x="11" y="902"/>
                    </a:lnTo>
                    <a:close/>
                  </a:path>
                </a:pathLst>
              </a:custGeom>
              <a:solidFill>
                <a:schemeClr val="tx1"/>
              </a:solidFill>
              <a:ln w="9525">
                <a:noFill/>
                <a:round/>
                <a:headEnd/>
                <a:tailEnd/>
              </a:ln>
            </p:spPr>
            <p:txBody>
              <a:bodyPr/>
              <a:lstStyle/>
              <a:p>
                <a:endParaRPr lang="en-US"/>
              </a:p>
            </p:txBody>
          </p:sp>
          <p:sp>
            <p:nvSpPr>
              <p:cNvPr id="3152" name="Freeform 25"/>
              <p:cNvSpPr>
                <a:spLocks/>
              </p:cNvSpPr>
              <p:nvPr/>
            </p:nvSpPr>
            <p:spPr bwMode="auto">
              <a:xfrm>
                <a:off x="9336" y="18432"/>
                <a:ext cx="777" cy="757"/>
              </a:xfrm>
              <a:custGeom>
                <a:avLst/>
                <a:gdLst>
                  <a:gd name="T0" fmla="*/ 135 w 777"/>
                  <a:gd name="T1" fmla="*/ 678 h 757"/>
                  <a:gd name="T2" fmla="*/ 169 w 777"/>
                  <a:gd name="T3" fmla="*/ 728 h 757"/>
                  <a:gd name="T4" fmla="*/ 208 w 777"/>
                  <a:gd name="T5" fmla="*/ 734 h 757"/>
                  <a:gd name="T6" fmla="*/ 225 w 777"/>
                  <a:gd name="T7" fmla="*/ 734 h 757"/>
                  <a:gd name="T8" fmla="*/ 225 w 777"/>
                  <a:gd name="T9" fmla="*/ 745 h 757"/>
                  <a:gd name="T10" fmla="*/ 208 w 777"/>
                  <a:gd name="T11" fmla="*/ 745 h 757"/>
                  <a:gd name="T12" fmla="*/ 124 w 777"/>
                  <a:gd name="T13" fmla="*/ 745 h 757"/>
                  <a:gd name="T14" fmla="*/ 90 w 777"/>
                  <a:gd name="T15" fmla="*/ 745 h 757"/>
                  <a:gd name="T16" fmla="*/ 11 w 777"/>
                  <a:gd name="T17" fmla="*/ 745 h 757"/>
                  <a:gd name="T18" fmla="*/ 0 w 777"/>
                  <a:gd name="T19" fmla="*/ 745 h 757"/>
                  <a:gd name="T20" fmla="*/ 0 w 777"/>
                  <a:gd name="T21" fmla="*/ 734 h 757"/>
                  <a:gd name="T22" fmla="*/ 17 w 777"/>
                  <a:gd name="T23" fmla="*/ 734 h 757"/>
                  <a:gd name="T24" fmla="*/ 45 w 777"/>
                  <a:gd name="T25" fmla="*/ 728 h 757"/>
                  <a:gd name="T26" fmla="*/ 73 w 777"/>
                  <a:gd name="T27" fmla="*/ 672 h 757"/>
                  <a:gd name="T28" fmla="*/ 73 w 777"/>
                  <a:gd name="T29" fmla="*/ 51 h 757"/>
                  <a:gd name="T30" fmla="*/ 79 w 777"/>
                  <a:gd name="T31" fmla="*/ 17 h 757"/>
                  <a:gd name="T32" fmla="*/ 84 w 777"/>
                  <a:gd name="T33" fmla="*/ 6 h 757"/>
                  <a:gd name="T34" fmla="*/ 90 w 777"/>
                  <a:gd name="T35" fmla="*/ 6 h 757"/>
                  <a:gd name="T36" fmla="*/ 107 w 777"/>
                  <a:gd name="T37" fmla="*/ 17 h 757"/>
                  <a:gd name="T38" fmla="*/ 118 w 777"/>
                  <a:gd name="T39" fmla="*/ 34 h 757"/>
                  <a:gd name="T40" fmla="*/ 163 w 777"/>
                  <a:gd name="T41" fmla="*/ 79 h 757"/>
                  <a:gd name="T42" fmla="*/ 248 w 777"/>
                  <a:gd name="T43" fmla="*/ 174 h 757"/>
                  <a:gd name="T44" fmla="*/ 366 w 777"/>
                  <a:gd name="T45" fmla="*/ 297 h 757"/>
                  <a:gd name="T46" fmla="*/ 490 w 777"/>
                  <a:gd name="T47" fmla="*/ 426 h 757"/>
                  <a:gd name="T48" fmla="*/ 597 w 777"/>
                  <a:gd name="T49" fmla="*/ 544 h 757"/>
                  <a:gd name="T50" fmla="*/ 664 w 777"/>
                  <a:gd name="T51" fmla="*/ 616 h 757"/>
                  <a:gd name="T52" fmla="*/ 648 w 777"/>
                  <a:gd name="T53" fmla="*/ 73 h 757"/>
                  <a:gd name="T54" fmla="*/ 614 w 777"/>
                  <a:gd name="T55" fmla="*/ 34 h 757"/>
                  <a:gd name="T56" fmla="*/ 580 w 777"/>
                  <a:gd name="T57" fmla="*/ 28 h 757"/>
                  <a:gd name="T58" fmla="*/ 563 w 777"/>
                  <a:gd name="T59" fmla="*/ 28 h 757"/>
                  <a:gd name="T60" fmla="*/ 557 w 777"/>
                  <a:gd name="T61" fmla="*/ 23 h 757"/>
                  <a:gd name="T62" fmla="*/ 569 w 777"/>
                  <a:gd name="T63" fmla="*/ 17 h 757"/>
                  <a:gd name="T64" fmla="*/ 619 w 777"/>
                  <a:gd name="T65" fmla="*/ 17 h 757"/>
                  <a:gd name="T66" fmla="*/ 681 w 777"/>
                  <a:gd name="T67" fmla="*/ 17 h 757"/>
                  <a:gd name="T68" fmla="*/ 710 w 777"/>
                  <a:gd name="T69" fmla="*/ 17 h 757"/>
                  <a:gd name="T70" fmla="*/ 760 w 777"/>
                  <a:gd name="T71" fmla="*/ 17 h 757"/>
                  <a:gd name="T72" fmla="*/ 777 w 777"/>
                  <a:gd name="T73" fmla="*/ 17 h 757"/>
                  <a:gd name="T74" fmla="*/ 777 w 777"/>
                  <a:gd name="T75" fmla="*/ 28 h 757"/>
                  <a:gd name="T76" fmla="*/ 766 w 777"/>
                  <a:gd name="T77" fmla="*/ 28 h 757"/>
                  <a:gd name="T78" fmla="*/ 743 w 777"/>
                  <a:gd name="T79" fmla="*/ 34 h 757"/>
                  <a:gd name="T80" fmla="*/ 721 w 777"/>
                  <a:gd name="T81" fmla="*/ 51 h 757"/>
                  <a:gd name="T82" fmla="*/ 710 w 777"/>
                  <a:gd name="T83" fmla="*/ 90 h 757"/>
                  <a:gd name="T84" fmla="*/ 710 w 777"/>
                  <a:gd name="T85" fmla="*/ 684 h 757"/>
                  <a:gd name="T86" fmla="*/ 710 w 777"/>
                  <a:gd name="T87" fmla="*/ 734 h 757"/>
                  <a:gd name="T88" fmla="*/ 704 w 777"/>
                  <a:gd name="T89" fmla="*/ 751 h 757"/>
                  <a:gd name="T90" fmla="*/ 693 w 777"/>
                  <a:gd name="T91" fmla="*/ 751 h 757"/>
                  <a:gd name="T92" fmla="*/ 676 w 777"/>
                  <a:gd name="T93" fmla="*/ 740 h 757"/>
                  <a:gd name="T94" fmla="*/ 648 w 777"/>
                  <a:gd name="T95" fmla="*/ 712 h 757"/>
                  <a:gd name="T96" fmla="*/ 614 w 777"/>
                  <a:gd name="T97" fmla="*/ 678 h 757"/>
                  <a:gd name="T98" fmla="*/ 535 w 777"/>
                  <a:gd name="T99" fmla="*/ 600 h 757"/>
                  <a:gd name="T100" fmla="*/ 428 w 777"/>
                  <a:gd name="T101" fmla="*/ 488 h 757"/>
                  <a:gd name="T102" fmla="*/ 310 w 777"/>
                  <a:gd name="T103" fmla="*/ 359 h 757"/>
                  <a:gd name="T104" fmla="*/ 191 w 777"/>
                  <a:gd name="T105" fmla="*/ 230 h 757"/>
                  <a:gd name="T106" fmla="*/ 118 w 777"/>
                  <a:gd name="T107" fmla="*/ 151 h 7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7"/>
                  <a:gd name="T163" fmla="*/ 0 h 757"/>
                  <a:gd name="T164" fmla="*/ 777 w 777"/>
                  <a:gd name="T165" fmla="*/ 757 h 7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7" h="757">
                    <a:moveTo>
                      <a:pt x="135" y="616"/>
                    </a:moveTo>
                    <a:lnTo>
                      <a:pt x="135" y="678"/>
                    </a:lnTo>
                    <a:lnTo>
                      <a:pt x="152" y="712"/>
                    </a:lnTo>
                    <a:lnTo>
                      <a:pt x="169" y="728"/>
                    </a:lnTo>
                    <a:lnTo>
                      <a:pt x="191" y="734"/>
                    </a:lnTo>
                    <a:lnTo>
                      <a:pt x="208" y="734"/>
                    </a:lnTo>
                    <a:lnTo>
                      <a:pt x="220" y="734"/>
                    </a:lnTo>
                    <a:lnTo>
                      <a:pt x="225" y="734"/>
                    </a:lnTo>
                    <a:lnTo>
                      <a:pt x="225" y="740"/>
                    </a:lnTo>
                    <a:lnTo>
                      <a:pt x="225" y="745"/>
                    </a:lnTo>
                    <a:lnTo>
                      <a:pt x="220" y="745"/>
                    </a:lnTo>
                    <a:lnTo>
                      <a:pt x="208" y="745"/>
                    </a:lnTo>
                    <a:lnTo>
                      <a:pt x="158" y="745"/>
                    </a:lnTo>
                    <a:lnTo>
                      <a:pt x="124" y="745"/>
                    </a:lnTo>
                    <a:lnTo>
                      <a:pt x="107" y="745"/>
                    </a:lnTo>
                    <a:lnTo>
                      <a:pt x="90" y="745"/>
                    </a:lnTo>
                    <a:lnTo>
                      <a:pt x="56" y="745"/>
                    </a:lnTo>
                    <a:lnTo>
                      <a:pt x="11" y="745"/>
                    </a:lnTo>
                    <a:lnTo>
                      <a:pt x="6" y="745"/>
                    </a:lnTo>
                    <a:lnTo>
                      <a:pt x="0" y="745"/>
                    </a:lnTo>
                    <a:lnTo>
                      <a:pt x="0" y="740"/>
                    </a:lnTo>
                    <a:lnTo>
                      <a:pt x="0" y="734"/>
                    </a:lnTo>
                    <a:lnTo>
                      <a:pt x="6" y="734"/>
                    </a:lnTo>
                    <a:lnTo>
                      <a:pt x="17" y="734"/>
                    </a:lnTo>
                    <a:lnTo>
                      <a:pt x="28" y="734"/>
                    </a:lnTo>
                    <a:lnTo>
                      <a:pt x="45" y="728"/>
                    </a:lnTo>
                    <a:lnTo>
                      <a:pt x="62" y="712"/>
                    </a:lnTo>
                    <a:lnTo>
                      <a:pt x="73" y="672"/>
                    </a:lnTo>
                    <a:lnTo>
                      <a:pt x="73" y="605"/>
                    </a:lnTo>
                    <a:lnTo>
                      <a:pt x="73" y="51"/>
                    </a:lnTo>
                    <a:lnTo>
                      <a:pt x="73" y="28"/>
                    </a:lnTo>
                    <a:lnTo>
                      <a:pt x="79" y="17"/>
                    </a:lnTo>
                    <a:lnTo>
                      <a:pt x="79" y="6"/>
                    </a:lnTo>
                    <a:lnTo>
                      <a:pt x="84" y="6"/>
                    </a:lnTo>
                    <a:lnTo>
                      <a:pt x="84" y="0"/>
                    </a:lnTo>
                    <a:lnTo>
                      <a:pt x="90" y="6"/>
                    </a:lnTo>
                    <a:lnTo>
                      <a:pt x="101" y="11"/>
                    </a:lnTo>
                    <a:lnTo>
                      <a:pt x="107" y="17"/>
                    </a:lnTo>
                    <a:lnTo>
                      <a:pt x="113" y="28"/>
                    </a:lnTo>
                    <a:lnTo>
                      <a:pt x="118" y="34"/>
                    </a:lnTo>
                    <a:lnTo>
                      <a:pt x="135" y="51"/>
                    </a:lnTo>
                    <a:lnTo>
                      <a:pt x="163" y="79"/>
                    </a:lnTo>
                    <a:lnTo>
                      <a:pt x="203" y="118"/>
                    </a:lnTo>
                    <a:lnTo>
                      <a:pt x="248" y="174"/>
                    </a:lnTo>
                    <a:lnTo>
                      <a:pt x="304" y="230"/>
                    </a:lnTo>
                    <a:lnTo>
                      <a:pt x="366" y="297"/>
                    </a:lnTo>
                    <a:lnTo>
                      <a:pt x="428" y="364"/>
                    </a:lnTo>
                    <a:lnTo>
                      <a:pt x="490" y="426"/>
                    </a:lnTo>
                    <a:lnTo>
                      <a:pt x="546" y="488"/>
                    </a:lnTo>
                    <a:lnTo>
                      <a:pt x="597" y="544"/>
                    </a:lnTo>
                    <a:lnTo>
                      <a:pt x="636" y="588"/>
                    </a:lnTo>
                    <a:lnTo>
                      <a:pt x="664" y="616"/>
                    </a:lnTo>
                    <a:lnTo>
                      <a:pt x="653" y="123"/>
                    </a:lnTo>
                    <a:lnTo>
                      <a:pt x="648" y="73"/>
                    </a:lnTo>
                    <a:lnTo>
                      <a:pt x="636" y="45"/>
                    </a:lnTo>
                    <a:lnTo>
                      <a:pt x="614" y="34"/>
                    </a:lnTo>
                    <a:lnTo>
                      <a:pt x="597" y="28"/>
                    </a:lnTo>
                    <a:lnTo>
                      <a:pt x="580" y="28"/>
                    </a:lnTo>
                    <a:lnTo>
                      <a:pt x="569" y="28"/>
                    </a:lnTo>
                    <a:lnTo>
                      <a:pt x="563" y="28"/>
                    </a:lnTo>
                    <a:lnTo>
                      <a:pt x="557" y="28"/>
                    </a:lnTo>
                    <a:lnTo>
                      <a:pt x="557" y="23"/>
                    </a:lnTo>
                    <a:lnTo>
                      <a:pt x="563" y="17"/>
                    </a:lnTo>
                    <a:lnTo>
                      <a:pt x="569" y="17"/>
                    </a:lnTo>
                    <a:lnTo>
                      <a:pt x="580" y="17"/>
                    </a:lnTo>
                    <a:lnTo>
                      <a:pt x="619" y="17"/>
                    </a:lnTo>
                    <a:lnTo>
                      <a:pt x="659" y="17"/>
                    </a:lnTo>
                    <a:lnTo>
                      <a:pt x="681" y="17"/>
                    </a:lnTo>
                    <a:lnTo>
                      <a:pt x="693" y="17"/>
                    </a:lnTo>
                    <a:lnTo>
                      <a:pt x="710" y="17"/>
                    </a:lnTo>
                    <a:lnTo>
                      <a:pt x="732" y="17"/>
                    </a:lnTo>
                    <a:lnTo>
                      <a:pt x="760" y="17"/>
                    </a:lnTo>
                    <a:lnTo>
                      <a:pt x="771" y="17"/>
                    </a:lnTo>
                    <a:lnTo>
                      <a:pt x="777" y="17"/>
                    </a:lnTo>
                    <a:lnTo>
                      <a:pt x="777" y="23"/>
                    </a:lnTo>
                    <a:lnTo>
                      <a:pt x="777" y="28"/>
                    </a:lnTo>
                    <a:lnTo>
                      <a:pt x="771" y="28"/>
                    </a:lnTo>
                    <a:lnTo>
                      <a:pt x="766" y="28"/>
                    </a:lnTo>
                    <a:lnTo>
                      <a:pt x="755" y="28"/>
                    </a:lnTo>
                    <a:lnTo>
                      <a:pt x="743" y="34"/>
                    </a:lnTo>
                    <a:lnTo>
                      <a:pt x="732" y="39"/>
                    </a:lnTo>
                    <a:lnTo>
                      <a:pt x="721" y="51"/>
                    </a:lnTo>
                    <a:lnTo>
                      <a:pt x="715" y="62"/>
                    </a:lnTo>
                    <a:lnTo>
                      <a:pt x="710" y="90"/>
                    </a:lnTo>
                    <a:lnTo>
                      <a:pt x="710" y="118"/>
                    </a:lnTo>
                    <a:lnTo>
                      <a:pt x="710" y="684"/>
                    </a:lnTo>
                    <a:lnTo>
                      <a:pt x="710" y="712"/>
                    </a:lnTo>
                    <a:lnTo>
                      <a:pt x="710" y="734"/>
                    </a:lnTo>
                    <a:lnTo>
                      <a:pt x="704" y="745"/>
                    </a:lnTo>
                    <a:lnTo>
                      <a:pt x="704" y="751"/>
                    </a:lnTo>
                    <a:lnTo>
                      <a:pt x="698" y="757"/>
                    </a:lnTo>
                    <a:lnTo>
                      <a:pt x="693" y="751"/>
                    </a:lnTo>
                    <a:lnTo>
                      <a:pt x="681" y="745"/>
                    </a:lnTo>
                    <a:lnTo>
                      <a:pt x="676" y="740"/>
                    </a:lnTo>
                    <a:lnTo>
                      <a:pt x="664" y="728"/>
                    </a:lnTo>
                    <a:lnTo>
                      <a:pt x="648" y="712"/>
                    </a:lnTo>
                    <a:lnTo>
                      <a:pt x="631" y="689"/>
                    </a:lnTo>
                    <a:lnTo>
                      <a:pt x="614" y="678"/>
                    </a:lnTo>
                    <a:lnTo>
                      <a:pt x="580" y="644"/>
                    </a:lnTo>
                    <a:lnTo>
                      <a:pt x="535" y="600"/>
                    </a:lnTo>
                    <a:lnTo>
                      <a:pt x="484" y="544"/>
                    </a:lnTo>
                    <a:lnTo>
                      <a:pt x="428" y="488"/>
                    </a:lnTo>
                    <a:lnTo>
                      <a:pt x="372" y="432"/>
                    </a:lnTo>
                    <a:lnTo>
                      <a:pt x="310" y="359"/>
                    </a:lnTo>
                    <a:lnTo>
                      <a:pt x="242" y="292"/>
                    </a:lnTo>
                    <a:lnTo>
                      <a:pt x="191" y="230"/>
                    </a:lnTo>
                    <a:lnTo>
                      <a:pt x="146" y="185"/>
                    </a:lnTo>
                    <a:lnTo>
                      <a:pt x="118" y="151"/>
                    </a:lnTo>
                    <a:lnTo>
                      <a:pt x="135" y="616"/>
                    </a:lnTo>
                    <a:close/>
                  </a:path>
                </a:pathLst>
              </a:custGeom>
              <a:solidFill>
                <a:schemeClr val="tx1"/>
              </a:solidFill>
              <a:ln w="9525">
                <a:noFill/>
                <a:round/>
                <a:headEnd/>
                <a:tailEnd/>
              </a:ln>
            </p:spPr>
            <p:txBody>
              <a:bodyPr/>
              <a:lstStyle/>
              <a:p>
                <a:endParaRPr lang="en-US"/>
              </a:p>
            </p:txBody>
          </p:sp>
          <p:sp>
            <p:nvSpPr>
              <p:cNvPr id="3153" name="Freeform 26"/>
              <p:cNvSpPr>
                <a:spLocks/>
              </p:cNvSpPr>
              <p:nvPr/>
            </p:nvSpPr>
            <p:spPr bwMode="auto">
              <a:xfrm>
                <a:off x="10321" y="18589"/>
                <a:ext cx="344" cy="594"/>
              </a:xfrm>
              <a:custGeom>
                <a:avLst/>
                <a:gdLst>
                  <a:gd name="T0" fmla="*/ 68 w 344"/>
                  <a:gd name="T1" fmla="*/ 107 h 594"/>
                  <a:gd name="T2" fmla="*/ 62 w 344"/>
                  <a:gd name="T3" fmla="*/ 45 h 594"/>
                  <a:gd name="T4" fmla="*/ 34 w 344"/>
                  <a:gd name="T5" fmla="*/ 17 h 594"/>
                  <a:gd name="T6" fmla="*/ 6 w 344"/>
                  <a:gd name="T7" fmla="*/ 17 h 594"/>
                  <a:gd name="T8" fmla="*/ 12 w 344"/>
                  <a:gd name="T9" fmla="*/ 6 h 594"/>
                  <a:gd name="T10" fmla="*/ 68 w 344"/>
                  <a:gd name="T11" fmla="*/ 6 h 594"/>
                  <a:gd name="T12" fmla="*/ 102 w 344"/>
                  <a:gd name="T13" fmla="*/ 6 h 594"/>
                  <a:gd name="T14" fmla="*/ 209 w 344"/>
                  <a:gd name="T15" fmla="*/ 6 h 594"/>
                  <a:gd name="T16" fmla="*/ 299 w 344"/>
                  <a:gd name="T17" fmla="*/ 6 h 594"/>
                  <a:gd name="T18" fmla="*/ 321 w 344"/>
                  <a:gd name="T19" fmla="*/ 0 h 594"/>
                  <a:gd name="T20" fmla="*/ 327 w 344"/>
                  <a:gd name="T21" fmla="*/ 11 h 594"/>
                  <a:gd name="T22" fmla="*/ 321 w 344"/>
                  <a:gd name="T23" fmla="*/ 50 h 594"/>
                  <a:gd name="T24" fmla="*/ 316 w 344"/>
                  <a:gd name="T25" fmla="*/ 90 h 594"/>
                  <a:gd name="T26" fmla="*/ 305 w 344"/>
                  <a:gd name="T27" fmla="*/ 101 h 594"/>
                  <a:gd name="T28" fmla="*/ 305 w 344"/>
                  <a:gd name="T29" fmla="*/ 73 h 594"/>
                  <a:gd name="T30" fmla="*/ 288 w 344"/>
                  <a:gd name="T31" fmla="*/ 50 h 594"/>
                  <a:gd name="T32" fmla="*/ 243 w 344"/>
                  <a:gd name="T33" fmla="*/ 39 h 594"/>
                  <a:gd name="T34" fmla="*/ 158 w 344"/>
                  <a:gd name="T35" fmla="*/ 34 h 594"/>
                  <a:gd name="T36" fmla="*/ 136 w 344"/>
                  <a:gd name="T37" fmla="*/ 258 h 594"/>
                  <a:gd name="T38" fmla="*/ 198 w 344"/>
                  <a:gd name="T39" fmla="*/ 263 h 594"/>
                  <a:gd name="T40" fmla="*/ 276 w 344"/>
                  <a:gd name="T41" fmla="*/ 258 h 594"/>
                  <a:gd name="T42" fmla="*/ 305 w 344"/>
                  <a:gd name="T43" fmla="*/ 247 h 594"/>
                  <a:gd name="T44" fmla="*/ 310 w 344"/>
                  <a:gd name="T45" fmla="*/ 252 h 594"/>
                  <a:gd name="T46" fmla="*/ 305 w 344"/>
                  <a:gd name="T47" fmla="*/ 303 h 594"/>
                  <a:gd name="T48" fmla="*/ 305 w 344"/>
                  <a:gd name="T49" fmla="*/ 342 h 594"/>
                  <a:gd name="T50" fmla="*/ 299 w 344"/>
                  <a:gd name="T51" fmla="*/ 353 h 594"/>
                  <a:gd name="T52" fmla="*/ 293 w 344"/>
                  <a:gd name="T53" fmla="*/ 336 h 594"/>
                  <a:gd name="T54" fmla="*/ 282 w 344"/>
                  <a:gd name="T55" fmla="*/ 308 h 594"/>
                  <a:gd name="T56" fmla="*/ 248 w 344"/>
                  <a:gd name="T57" fmla="*/ 297 h 594"/>
                  <a:gd name="T58" fmla="*/ 141 w 344"/>
                  <a:gd name="T59" fmla="*/ 291 h 594"/>
                  <a:gd name="T60" fmla="*/ 136 w 344"/>
                  <a:gd name="T61" fmla="*/ 364 h 594"/>
                  <a:gd name="T62" fmla="*/ 136 w 344"/>
                  <a:gd name="T63" fmla="*/ 476 h 594"/>
                  <a:gd name="T64" fmla="*/ 153 w 344"/>
                  <a:gd name="T65" fmla="*/ 549 h 594"/>
                  <a:gd name="T66" fmla="*/ 243 w 344"/>
                  <a:gd name="T67" fmla="*/ 560 h 594"/>
                  <a:gd name="T68" fmla="*/ 299 w 344"/>
                  <a:gd name="T69" fmla="*/ 555 h 594"/>
                  <a:gd name="T70" fmla="*/ 327 w 344"/>
                  <a:gd name="T71" fmla="*/ 515 h 594"/>
                  <a:gd name="T72" fmla="*/ 344 w 344"/>
                  <a:gd name="T73" fmla="*/ 487 h 594"/>
                  <a:gd name="T74" fmla="*/ 344 w 344"/>
                  <a:gd name="T75" fmla="*/ 504 h 594"/>
                  <a:gd name="T76" fmla="*/ 338 w 344"/>
                  <a:gd name="T77" fmla="*/ 549 h 594"/>
                  <a:gd name="T78" fmla="*/ 333 w 344"/>
                  <a:gd name="T79" fmla="*/ 583 h 594"/>
                  <a:gd name="T80" fmla="*/ 293 w 344"/>
                  <a:gd name="T81" fmla="*/ 594 h 594"/>
                  <a:gd name="T82" fmla="*/ 124 w 344"/>
                  <a:gd name="T83" fmla="*/ 588 h 594"/>
                  <a:gd name="T84" fmla="*/ 85 w 344"/>
                  <a:gd name="T85" fmla="*/ 588 h 594"/>
                  <a:gd name="T86" fmla="*/ 40 w 344"/>
                  <a:gd name="T87" fmla="*/ 588 h 594"/>
                  <a:gd name="T88" fmla="*/ 12 w 344"/>
                  <a:gd name="T89" fmla="*/ 583 h 594"/>
                  <a:gd name="T90" fmla="*/ 40 w 344"/>
                  <a:gd name="T91" fmla="*/ 577 h 594"/>
                  <a:gd name="T92" fmla="*/ 62 w 344"/>
                  <a:gd name="T93" fmla="*/ 549 h 594"/>
                  <a:gd name="T94" fmla="*/ 68 w 344"/>
                  <a:gd name="T95" fmla="*/ 437 h 5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594"/>
                  <a:gd name="T146" fmla="*/ 344 w 344"/>
                  <a:gd name="T147" fmla="*/ 594 h 5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594">
                    <a:moveTo>
                      <a:pt x="68" y="230"/>
                    </a:moveTo>
                    <a:lnTo>
                      <a:pt x="68" y="157"/>
                    </a:lnTo>
                    <a:lnTo>
                      <a:pt x="68" y="107"/>
                    </a:lnTo>
                    <a:lnTo>
                      <a:pt x="68" y="78"/>
                    </a:lnTo>
                    <a:lnTo>
                      <a:pt x="68" y="62"/>
                    </a:lnTo>
                    <a:lnTo>
                      <a:pt x="62" y="45"/>
                    </a:lnTo>
                    <a:lnTo>
                      <a:pt x="57" y="34"/>
                    </a:lnTo>
                    <a:lnTo>
                      <a:pt x="51" y="22"/>
                    </a:lnTo>
                    <a:lnTo>
                      <a:pt x="34" y="17"/>
                    </a:lnTo>
                    <a:lnTo>
                      <a:pt x="23" y="17"/>
                    </a:lnTo>
                    <a:lnTo>
                      <a:pt x="17" y="17"/>
                    </a:lnTo>
                    <a:lnTo>
                      <a:pt x="6" y="17"/>
                    </a:lnTo>
                    <a:lnTo>
                      <a:pt x="0" y="11"/>
                    </a:lnTo>
                    <a:lnTo>
                      <a:pt x="0" y="6"/>
                    </a:lnTo>
                    <a:lnTo>
                      <a:pt x="12" y="6"/>
                    </a:lnTo>
                    <a:lnTo>
                      <a:pt x="29" y="6"/>
                    </a:lnTo>
                    <a:lnTo>
                      <a:pt x="51" y="6"/>
                    </a:lnTo>
                    <a:lnTo>
                      <a:pt x="68" y="6"/>
                    </a:lnTo>
                    <a:lnTo>
                      <a:pt x="85" y="6"/>
                    </a:lnTo>
                    <a:lnTo>
                      <a:pt x="96" y="6"/>
                    </a:lnTo>
                    <a:lnTo>
                      <a:pt x="102" y="6"/>
                    </a:lnTo>
                    <a:lnTo>
                      <a:pt x="119" y="6"/>
                    </a:lnTo>
                    <a:lnTo>
                      <a:pt x="158" y="6"/>
                    </a:lnTo>
                    <a:lnTo>
                      <a:pt x="209" y="6"/>
                    </a:lnTo>
                    <a:lnTo>
                      <a:pt x="254" y="6"/>
                    </a:lnTo>
                    <a:lnTo>
                      <a:pt x="276" y="6"/>
                    </a:lnTo>
                    <a:lnTo>
                      <a:pt x="299" y="6"/>
                    </a:lnTo>
                    <a:lnTo>
                      <a:pt x="310" y="0"/>
                    </a:lnTo>
                    <a:lnTo>
                      <a:pt x="316" y="0"/>
                    </a:lnTo>
                    <a:lnTo>
                      <a:pt x="321" y="0"/>
                    </a:lnTo>
                    <a:lnTo>
                      <a:pt x="327" y="0"/>
                    </a:lnTo>
                    <a:lnTo>
                      <a:pt x="327" y="6"/>
                    </a:lnTo>
                    <a:lnTo>
                      <a:pt x="327" y="11"/>
                    </a:lnTo>
                    <a:lnTo>
                      <a:pt x="321" y="22"/>
                    </a:lnTo>
                    <a:lnTo>
                      <a:pt x="321" y="39"/>
                    </a:lnTo>
                    <a:lnTo>
                      <a:pt x="321" y="50"/>
                    </a:lnTo>
                    <a:lnTo>
                      <a:pt x="316" y="67"/>
                    </a:lnTo>
                    <a:lnTo>
                      <a:pt x="316" y="84"/>
                    </a:lnTo>
                    <a:lnTo>
                      <a:pt x="316" y="90"/>
                    </a:lnTo>
                    <a:lnTo>
                      <a:pt x="316" y="101"/>
                    </a:lnTo>
                    <a:lnTo>
                      <a:pt x="310" y="101"/>
                    </a:lnTo>
                    <a:lnTo>
                      <a:pt x="305" y="101"/>
                    </a:lnTo>
                    <a:lnTo>
                      <a:pt x="305" y="90"/>
                    </a:lnTo>
                    <a:lnTo>
                      <a:pt x="305" y="84"/>
                    </a:lnTo>
                    <a:lnTo>
                      <a:pt x="305" y="73"/>
                    </a:lnTo>
                    <a:lnTo>
                      <a:pt x="299" y="62"/>
                    </a:lnTo>
                    <a:lnTo>
                      <a:pt x="293" y="56"/>
                    </a:lnTo>
                    <a:lnTo>
                      <a:pt x="288" y="50"/>
                    </a:lnTo>
                    <a:lnTo>
                      <a:pt x="282" y="45"/>
                    </a:lnTo>
                    <a:lnTo>
                      <a:pt x="265" y="39"/>
                    </a:lnTo>
                    <a:lnTo>
                      <a:pt x="243" y="39"/>
                    </a:lnTo>
                    <a:lnTo>
                      <a:pt x="226" y="34"/>
                    </a:lnTo>
                    <a:lnTo>
                      <a:pt x="192" y="34"/>
                    </a:lnTo>
                    <a:lnTo>
                      <a:pt x="158" y="34"/>
                    </a:lnTo>
                    <a:lnTo>
                      <a:pt x="136" y="34"/>
                    </a:lnTo>
                    <a:lnTo>
                      <a:pt x="136" y="39"/>
                    </a:lnTo>
                    <a:lnTo>
                      <a:pt x="136" y="258"/>
                    </a:lnTo>
                    <a:lnTo>
                      <a:pt x="136" y="263"/>
                    </a:lnTo>
                    <a:lnTo>
                      <a:pt x="158" y="263"/>
                    </a:lnTo>
                    <a:lnTo>
                      <a:pt x="198" y="263"/>
                    </a:lnTo>
                    <a:lnTo>
                      <a:pt x="237" y="263"/>
                    </a:lnTo>
                    <a:lnTo>
                      <a:pt x="260" y="263"/>
                    </a:lnTo>
                    <a:lnTo>
                      <a:pt x="276" y="258"/>
                    </a:lnTo>
                    <a:lnTo>
                      <a:pt x="288" y="258"/>
                    </a:lnTo>
                    <a:lnTo>
                      <a:pt x="299" y="252"/>
                    </a:lnTo>
                    <a:lnTo>
                      <a:pt x="305" y="247"/>
                    </a:lnTo>
                    <a:lnTo>
                      <a:pt x="310" y="241"/>
                    </a:lnTo>
                    <a:lnTo>
                      <a:pt x="316" y="247"/>
                    </a:lnTo>
                    <a:lnTo>
                      <a:pt x="310" y="252"/>
                    </a:lnTo>
                    <a:lnTo>
                      <a:pt x="310" y="269"/>
                    </a:lnTo>
                    <a:lnTo>
                      <a:pt x="310" y="291"/>
                    </a:lnTo>
                    <a:lnTo>
                      <a:pt x="305" y="303"/>
                    </a:lnTo>
                    <a:lnTo>
                      <a:pt x="305" y="319"/>
                    </a:lnTo>
                    <a:lnTo>
                      <a:pt x="305" y="331"/>
                    </a:lnTo>
                    <a:lnTo>
                      <a:pt x="305" y="342"/>
                    </a:lnTo>
                    <a:lnTo>
                      <a:pt x="305" y="347"/>
                    </a:lnTo>
                    <a:lnTo>
                      <a:pt x="305" y="353"/>
                    </a:lnTo>
                    <a:lnTo>
                      <a:pt x="299" y="353"/>
                    </a:lnTo>
                    <a:lnTo>
                      <a:pt x="293" y="353"/>
                    </a:lnTo>
                    <a:lnTo>
                      <a:pt x="293" y="347"/>
                    </a:lnTo>
                    <a:lnTo>
                      <a:pt x="293" y="336"/>
                    </a:lnTo>
                    <a:lnTo>
                      <a:pt x="288" y="325"/>
                    </a:lnTo>
                    <a:lnTo>
                      <a:pt x="288" y="314"/>
                    </a:lnTo>
                    <a:lnTo>
                      <a:pt x="282" y="308"/>
                    </a:lnTo>
                    <a:lnTo>
                      <a:pt x="276" y="303"/>
                    </a:lnTo>
                    <a:lnTo>
                      <a:pt x="265" y="297"/>
                    </a:lnTo>
                    <a:lnTo>
                      <a:pt x="248" y="297"/>
                    </a:lnTo>
                    <a:lnTo>
                      <a:pt x="214" y="291"/>
                    </a:lnTo>
                    <a:lnTo>
                      <a:pt x="169" y="291"/>
                    </a:lnTo>
                    <a:lnTo>
                      <a:pt x="141" y="291"/>
                    </a:lnTo>
                    <a:lnTo>
                      <a:pt x="136" y="291"/>
                    </a:lnTo>
                    <a:lnTo>
                      <a:pt x="136" y="297"/>
                    </a:lnTo>
                    <a:lnTo>
                      <a:pt x="136" y="364"/>
                    </a:lnTo>
                    <a:lnTo>
                      <a:pt x="136" y="392"/>
                    </a:lnTo>
                    <a:lnTo>
                      <a:pt x="136" y="437"/>
                    </a:lnTo>
                    <a:lnTo>
                      <a:pt x="136" y="476"/>
                    </a:lnTo>
                    <a:lnTo>
                      <a:pt x="136" y="499"/>
                    </a:lnTo>
                    <a:lnTo>
                      <a:pt x="136" y="532"/>
                    </a:lnTo>
                    <a:lnTo>
                      <a:pt x="153" y="549"/>
                    </a:lnTo>
                    <a:lnTo>
                      <a:pt x="175" y="560"/>
                    </a:lnTo>
                    <a:lnTo>
                      <a:pt x="226" y="560"/>
                    </a:lnTo>
                    <a:lnTo>
                      <a:pt x="243" y="560"/>
                    </a:lnTo>
                    <a:lnTo>
                      <a:pt x="260" y="560"/>
                    </a:lnTo>
                    <a:lnTo>
                      <a:pt x="282" y="555"/>
                    </a:lnTo>
                    <a:lnTo>
                      <a:pt x="299" y="555"/>
                    </a:lnTo>
                    <a:lnTo>
                      <a:pt x="310" y="543"/>
                    </a:lnTo>
                    <a:lnTo>
                      <a:pt x="321" y="532"/>
                    </a:lnTo>
                    <a:lnTo>
                      <a:pt x="327" y="515"/>
                    </a:lnTo>
                    <a:lnTo>
                      <a:pt x="333" y="499"/>
                    </a:lnTo>
                    <a:lnTo>
                      <a:pt x="338" y="487"/>
                    </a:lnTo>
                    <a:lnTo>
                      <a:pt x="344" y="487"/>
                    </a:lnTo>
                    <a:lnTo>
                      <a:pt x="344" y="493"/>
                    </a:lnTo>
                    <a:lnTo>
                      <a:pt x="344" y="499"/>
                    </a:lnTo>
                    <a:lnTo>
                      <a:pt x="344" y="504"/>
                    </a:lnTo>
                    <a:lnTo>
                      <a:pt x="344" y="515"/>
                    </a:lnTo>
                    <a:lnTo>
                      <a:pt x="344" y="532"/>
                    </a:lnTo>
                    <a:lnTo>
                      <a:pt x="338" y="549"/>
                    </a:lnTo>
                    <a:lnTo>
                      <a:pt x="338" y="560"/>
                    </a:lnTo>
                    <a:lnTo>
                      <a:pt x="333" y="571"/>
                    </a:lnTo>
                    <a:lnTo>
                      <a:pt x="333" y="583"/>
                    </a:lnTo>
                    <a:lnTo>
                      <a:pt x="321" y="588"/>
                    </a:lnTo>
                    <a:lnTo>
                      <a:pt x="310" y="594"/>
                    </a:lnTo>
                    <a:lnTo>
                      <a:pt x="293" y="594"/>
                    </a:lnTo>
                    <a:lnTo>
                      <a:pt x="214" y="594"/>
                    </a:lnTo>
                    <a:lnTo>
                      <a:pt x="164" y="588"/>
                    </a:lnTo>
                    <a:lnTo>
                      <a:pt x="124" y="588"/>
                    </a:lnTo>
                    <a:lnTo>
                      <a:pt x="102" y="588"/>
                    </a:lnTo>
                    <a:lnTo>
                      <a:pt x="96" y="588"/>
                    </a:lnTo>
                    <a:lnTo>
                      <a:pt x="85" y="588"/>
                    </a:lnTo>
                    <a:lnTo>
                      <a:pt x="68" y="588"/>
                    </a:lnTo>
                    <a:lnTo>
                      <a:pt x="51" y="588"/>
                    </a:lnTo>
                    <a:lnTo>
                      <a:pt x="40" y="588"/>
                    </a:lnTo>
                    <a:lnTo>
                      <a:pt x="23" y="588"/>
                    </a:lnTo>
                    <a:lnTo>
                      <a:pt x="17" y="588"/>
                    </a:lnTo>
                    <a:lnTo>
                      <a:pt x="12" y="583"/>
                    </a:lnTo>
                    <a:lnTo>
                      <a:pt x="17" y="577"/>
                    </a:lnTo>
                    <a:lnTo>
                      <a:pt x="29" y="577"/>
                    </a:lnTo>
                    <a:lnTo>
                      <a:pt x="40" y="577"/>
                    </a:lnTo>
                    <a:lnTo>
                      <a:pt x="51" y="571"/>
                    </a:lnTo>
                    <a:lnTo>
                      <a:pt x="57" y="560"/>
                    </a:lnTo>
                    <a:lnTo>
                      <a:pt x="62" y="549"/>
                    </a:lnTo>
                    <a:lnTo>
                      <a:pt x="62" y="532"/>
                    </a:lnTo>
                    <a:lnTo>
                      <a:pt x="68" y="493"/>
                    </a:lnTo>
                    <a:lnTo>
                      <a:pt x="68" y="437"/>
                    </a:lnTo>
                    <a:lnTo>
                      <a:pt x="68" y="364"/>
                    </a:lnTo>
                    <a:lnTo>
                      <a:pt x="68" y="230"/>
                    </a:lnTo>
                    <a:close/>
                  </a:path>
                </a:pathLst>
              </a:custGeom>
              <a:solidFill>
                <a:schemeClr val="tx1"/>
              </a:solidFill>
              <a:ln w="9525">
                <a:noFill/>
                <a:round/>
                <a:headEnd/>
                <a:tailEnd/>
              </a:ln>
            </p:spPr>
            <p:txBody>
              <a:bodyPr/>
              <a:lstStyle/>
              <a:p>
                <a:endParaRPr lang="en-US"/>
              </a:p>
            </p:txBody>
          </p:sp>
          <p:sp>
            <p:nvSpPr>
              <p:cNvPr id="3154" name="Freeform 27"/>
              <p:cNvSpPr>
                <a:spLocks/>
              </p:cNvSpPr>
              <p:nvPr/>
            </p:nvSpPr>
            <p:spPr bwMode="auto">
              <a:xfrm>
                <a:off x="10795" y="18595"/>
                <a:ext cx="878" cy="594"/>
              </a:xfrm>
              <a:custGeom>
                <a:avLst/>
                <a:gdLst>
                  <a:gd name="T0" fmla="*/ 647 w 878"/>
                  <a:gd name="T1" fmla="*/ 431 h 594"/>
                  <a:gd name="T2" fmla="*/ 715 w 878"/>
                  <a:gd name="T3" fmla="*/ 213 h 594"/>
                  <a:gd name="T4" fmla="*/ 760 w 878"/>
                  <a:gd name="T5" fmla="*/ 61 h 594"/>
                  <a:gd name="T6" fmla="*/ 765 w 878"/>
                  <a:gd name="T7" fmla="*/ 33 h 594"/>
                  <a:gd name="T8" fmla="*/ 748 w 878"/>
                  <a:gd name="T9" fmla="*/ 11 h 594"/>
                  <a:gd name="T10" fmla="*/ 715 w 878"/>
                  <a:gd name="T11" fmla="*/ 5 h 594"/>
                  <a:gd name="T12" fmla="*/ 726 w 878"/>
                  <a:gd name="T13" fmla="*/ 0 h 594"/>
                  <a:gd name="T14" fmla="*/ 794 w 878"/>
                  <a:gd name="T15" fmla="*/ 0 h 594"/>
                  <a:gd name="T16" fmla="*/ 822 w 878"/>
                  <a:gd name="T17" fmla="*/ 0 h 594"/>
                  <a:gd name="T18" fmla="*/ 867 w 878"/>
                  <a:gd name="T19" fmla="*/ 0 h 594"/>
                  <a:gd name="T20" fmla="*/ 872 w 878"/>
                  <a:gd name="T21" fmla="*/ 11 h 594"/>
                  <a:gd name="T22" fmla="*/ 844 w 878"/>
                  <a:gd name="T23" fmla="*/ 11 h 594"/>
                  <a:gd name="T24" fmla="*/ 810 w 878"/>
                  <a:gd name="T25" fmla="*/ 50 h 594"/>
                  <a:gd name="T26" fmla="*/ 771 w 878"/>
                  <a:gd name="T27" fmla="*/ 157 h 594"/>
                  <a:gd name="T28" fmla="*/ 692 w 878"/>
                  <a:gd name="T29" fmla="*/ 397 h 594"/>
                  <a:gd name="T30" fmla="*/ 641 w 878"/>
                  <a:gd name="T31" fmla="*/ 554 h 594"/>
                  <a:gd name="T32" fmla="*/ 625 w 878"/>
                  <a:gd name="T33" fmla="*/ 588 h 594"/>
                  <a:gd name="T34" fmla="*/ 613 w 878"/>
                  <a:gd name="T35" fmla="*/ 594 h 594"/>
                  <a:gd name="T36" fmla="*/ 596 w 878"/>
                  <a:gd name="T37" fmla="*/ 554 h 594"/>
                  <a:gd name="T38" fmla="*/ 422 w 878"/>
                  <a:gd name="T39" fmla="*/ 168 h 594"/>
                  <a:gd name="T40" fmla="*/ 343 w 878"/>
                  <a:gd name="T41" fmla="*/ 375 h 594"/>
                  <a:gd name="T42" fmla="*/ 275 w 878"/>
                  <a:gd name="T43" fmla="*/ 554 h 594"/>
                  <a:gd name="T44" fmla="*/ 264 w 878"/>
                  <a:gd name="T45" fmla="*/ 588 h 594"/>
                  <a:gd name="T46" fmla="*/ 247 w 878"/>
                  <a:gd name="T47" fmla="*/ 594 h 594"/>
                  <a:gd name="T48" fmla="*/ 236 w 878"/>
                  <a:gd name="T49" fmla="*/ 571 h 594"/>
                  <a:gd name="T50" fmla="*/ 84 w 878"/>
                  <a:gd name="T51" fmla="*/ 72 h 594"/>
                  <a:gd name="T52" fmla="*/ 61 w 878"/>
                  <a:gd name="T53" fmla="*/ 28 h 594"/>
                  <a:gd name="T54" fmla="*/ 33 w 878"/>
                  <a:gd name="T55" fmla="*/ 11 h 594"/>
                  <a:gd name="T56" fmla="*/ 5 w 878"/>
                  <a:gd name="T57" fmla="*/ 5 h 594"/>
                  <a:gd name="T58" fmla="*/ 16 w 878"/>
                  <a:gd name="T59" fmla="*/ 0 h 594"/>
                  <a:gd name="T60" fmla="*/ 107 w 878"/>
                  <a:gd name="T61" fmla="*/ 0 h 594"/>
                  <a:gd name="T62" fmla="*/ 157 w 878"/>
                  <a:gd name="T63" fmla="*/ 0 h 594"/>
                  <a:gd name="T64" fmla="*/ 202 w 878"/>
                  <a:gd name="T65" fmla="*/ 5 h 594"/>
                  <a:gd name="T66" fmla="*/ 191 w 878"/>
                  <a:gd name="T67" fmla="*/ 11 h 594"/>
                  <a:gd name="T68" fmla="*/ 163 w 878"/>
                  <a:gd name="T69" fmla="*/ 11 h 594"/>
                  <a:gd name="T70" fmla="*/ 152 w 878"/>
                  <a:gd name="T71" fmla="*/ 33 h 594"/>
                  <a:gd name="T72" fmla="*/ 163 w 878"/>
                  <a:gd name="T73" fmla="*/ 78 h 594"/>
                  <a:gd name="T74" fmla="*/ 191 w 878"/>
                  <a:gd name="T75" fmla="*/ 190 h 594"/>
                  <a:gd name="T76" fmla="*/ 247 w 878"/>
                  <a:gd name="T77" fmla="*/ 397 h 594"/>
                  <a:gd name="T78" fmla="*/ 439 w 878"/>
                  <a:gd name="T79" fmla="*/ 39 h 594"/>
                  <a:gd name="T80" fmla="*/ 450 w 878"/>
                  <a:gd name="T81" fmla="*/ 5 h 594"/>
                  <a:gd name="T82" fmla="*/ 467 w 878"/>
                  <a:gd name="T83" fmla="*/ 11 h 594"/>
                  <a:gd name="T84" fmla="*/ 630 w 878"/>
                  <a:gd name="T85" fmla="*/ 476 h 5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78"/>
                  <a:gd name="T130" fmla="*/ 0 h 594"/>
                  <a:gd name="T131" fmla="*/ 878 w 878"/>
                  <a:gd name="T132" fmla="*/ 594 h 5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78" h="594">
                    <a:moveTo>
                      <a:pt x="630" y="476"/>
                    </a:moveTo>
                    <a:lnTo>
                      <a:pt x="636" y="476"/>
                    </a:lnTo>
                    <a:lnTo>
                      <a:pt x="647" y="431"/>
                    </a:lnTo>
                    <a:lnTo>
                      <a:pt x="670" y="364"/>
                    </a:lnTo>
                    <a:lnTo>
                      <a:pt x="692" y="291"/>
                    </a:lnTo>
                    <a:lnTo>
                      <a:pt x="715" y="213"/>
                    </a:lnTo>
                    <a:lnTo>
                      <a:pt x="737" y="140"/>
                    </a:lnTo>
                    <a:lnTo>
                      <a:pt x="754" y="84"/>
                    </a:lnTo>
                    <a:lnTo>
                      <a:pt x="760" y="61"/>
                    </a:lnTo>
                    <a:lnTo>
                      <a:pt x="760" y="50"/>
                    </a:lnTo>
                    <a:lnTo>
                      <a:pt x="760" y="39"/>
                    </a:lnTo>
                    <a:lnTo>
                      <a:pt x="765" y="33"/>
                    </a:lnTo>
                    <a:lnTo>
                      <a:pt x="760" y="22"/>
                    </a:lnTo>
                    <a:lnTo>
                      <a:pt x="760" y="16"/>
                    </a:lnTo>
                    <a:lnTo>
                      <a:pt x="748" y="11"/>
                    </a:lnTo>
                    <a:lnTo>
                      <a:pt x="737" y="11"/>
                    </a:lnTo>
                    <a:lnTo>
                      <a:pt x="720" y="11"/>
                    </a:lnTo>
                    <a:lnTo>
                      <a:pt x="715" y="5"/>
                    </a:lnTo>
                    <a:lnTo>
                      <a:pt x="709" y="5"/>
                    </a:lnTo>
                    <a:lnTo>
                      <a:pt x="715" y="0"/>
                    </a:lnTo>
                    <a:lnTo>
                      <a:pt x="726" y="0"/>
                    </a:lnTo>
                    <a:lnTo>
                      <a:pt x="754" y="0"/>
                    </a:lnTo>
                    <a:lnTo>
                      <a:pt x="777" y="0"/>
                    </a:lnTo>
                    <a:lnTo>
                      <a:pt x="794" y="0"/>
                    </a:lnTo>
                    <a:lnTo>
                      <a:pt x="805" y="0"/>
                    </a:lnTo>
                    <a:lnTo>
                      <a:pt x="810" y="0"/>
                    </a:lnTo>
                    <a:lnTo>
                      <a:pt x="822" y="0"/>
                    </a:lnTo>
                    <a:lnTo>
                      <a:pt x="839" y="0"/>
                    </a:lnTo>
                    <a:lnTo>
                      <a:pt x="850" y="0"/>
                    </a:lnTo>
                    <a:lnTo>
                      <a:pt x="867" y="0"/>
                    </a:lnTo>
                    <a:lnTo>
                      <a:pt x="872" y="0"/>
                    </a:lnTo>
                    <a:lnTo>
                      <a:pt x="878" y="5"/>
                    </a:lnTo>
                    <a:lnTo>
                      <a:pt x="872" y="11"/>
                    </a:lnTo>
                    <a:lnTo>
                      <a:pt x="867" y="11"/>
                    </a:lnTo>
                    <a:lnTo>
                      <a:pt x="855" y="11"/>
                    </a:lnTo>
                    <a:lnTo>
                      <a:pt x="844" y="11"/>
                    </a:lnTo>
                    <a:lnTo>
                      <a:pt x="833" y="22"/>
                    </a:lnTo>
                    <a:lnTo>
                      <a:pt x="822" y="33"/>
                    </a:lnTo>
                    <a:lnTo>
                      <a:pt x="810" y="50"/>
                    </a:lnTo>
                    <a:lnTo>
                      <a:pt x="805" y="72"/>
                    </a:lnTo>
                    <a:lnTo>
                      <a:pt x="794" y="95"/>
                    </a:lnTo>
                    <a:lnTo>
                      <a:pt x="771" y="157"/>
                    </a:lnTo>
                    <a:lnTo>
                      <a:pt x="748" y="235"/>
                    </a:lnTo>
                    <a:lnTo>
                      <a:pt x="720" y="319"/>
                    </a:lnTo>
                    <a:lnTo>
                      <a:pt x="692" y="397"/>
                    </a:lnTo>
                    <a:lnTo>
                      <a:pt x="670" y="470"/>
                    </a:lnTo>
                    <a:lnTo>
                      <a:pt x="653" y="526"/>
                    </a:lnTo>
                    <a:lnTo>
                      <a:pt x="641" y="554"/>
                    </a:lnTo>
                    <a:lnTo>
                      <a:pt x="636" y="571"/>
                    </a:lnTo>
                    <a:lnTo>
                      <a:pt x="630" y="582"/>
                    </a:lnTo>
                    <a:lnTo>
                      <a:pt x="625" y="588"/>
                    </a:lnTo>
                    <a:lnTo>
                      <a:pt x="625" y="594"/>
                    </a:lnTo>
                    <a:lnTo>
                      <a:pt x="619" y="594"/>
                    </a:lnTo>
                    <a:lnTo>
                      <a:pt x="613" y="594"/>
                    </a:lnTo>
                    <a:lnTo>
                      <a:pt x="608" y="588"/>
                    </a:lnTo>
                    <a:lnTo>
                      <a:pt x="602" y="571"/>
                    </a:lnTo>
                    <a:lnTo>
                      <a:pt x="596" y="554"/>
                    </a:lnTo>
                    <a:lnTo>
                      <a:pt x="444" y="123"/>
                    </a:lnTo>
                    <a:lnTo>
                      <a:pt x="439" y="123"/>
                    </a:lnTo>
                    <a:lnTo>
                      <a:pt x="422" y="168"/>
                    </a:lnTo>
                    <a:lnTo>
                      <a:pt x="399" y="229"/>
                    </a:lnTo>
                    <a:lnTo>
                      <a:pt x="371" y="302"/>
                    </a:lnTo>
                    <a:lnTo>
                      <a:pt x="343" y="375"/>
                    </a:lnTo>
                    <a:lnTo>
                      <a:pt x="315" y="448"/>
                    </a:lnTo>
                    <a:lnTo>
                      <a:pt x="292" y="509"/>
                    </a:lnTo>
                    <a:lnTo>
                      <a:pt x="275" y="554"/>
                    </a:lnTo>
                    <a:lnTo>
                      <a:pt x="270" y="571"/>
                    </a:lnTo>
                    <a:lnTo>
                      <a:pt x="264" y="582"/>
                    </a:lnTo>
                    <a:lnTo>
                      <a:pt x="264" y="588"/>
                    </a:lnTo>
                    <a:lnTo>
                      <a:pt x="259" y="594"/>
                    </a:lnTo>
                    <a:lnTo>
                      <a:pt x="253" y="594"/>
                    </a:lnTo>
                    <a:lnTo>
                      <a:pt x="247" y="594"/>
                    </a:lnTo>
                    <a:lnTo>
                      <a:pt x="247" y="588"/>
                    </a:lnTo>
                    <a:lnTo>
                      <a:pt x="242" y="582"/>
                    </a:lnTo>
                    <a:lnTo>
                      <a:pt x="236" y="571"/>
                    </a:lnTo>
                    <a:lnTo>
                      <a:pt x="230" y="554"/>
                    </a:lnTo>
                    <a:lnTo>
                      <a:pt x="225" y="532"/>
                    </a:lnTo>
                    <a:lnTo>
                      <a:pt x="84" y="72"/>
                    </a:lnTo>
                    <a:lnTo>
                      <a:pt x="78" y="50"/>
                    </a:lnTo>
                    <a:lnTo>
                      <a:pt x="73" y="39"/>
                    </a:lnTo>
                    <a:lnTo>
                      <a:pt x="61" y="28"/>
                    </a:lnTo>
                    <a:lnTo>
                      <a:pt x="56" y="16"/>
                    </a:lnTo>
                    <a:lnTo>
                      <a:pt x="45" y="11"/>
                    </a:lnTo>
                    <a:lnTo>
                      <a:pt x="33" y="11"/>
                    </a:lnTo>
                    <a:lnTo>
                      <a:pt x="16" y="11"/>
                    </a:lnTo>
                    <a:lnTo>
                      <a:pt x="11" y="11"/>
                    </a:lnTo>
                    <a:lnTo>
                      <a:pt x="5" y="5"/>
                    </a:lnTo>
                    <a:lnTo>
                      <a:pt x="0" y="5"/>
                    </a:lnTo>
                    <a:lnTo>
                      <a:pt x="5" y="0"/>
                    </a:lnTo>
                    <a:lnTo>
                      <a:pt x="16" y="0"/>
                    </a:lnTo>
                    <a:lnTo>
                      <a:pt x="56" y="0"/>
                    </a:lnTo>
                    <a:lnTo>
                      <a:pt x="90" y="0"/>
                    </a:lnTo>
                    <a:lnTo>
                      <a:pt x="107" y="0"/>
                    </a:lnTo>
                    <a:lnTo>
                      <a:pt x="118" y="0"/>
                    </a:lnTo>
                    <a:lnTo>
                      <a:pt x="135" y="0"/>
                    </a:lnTo>
                    <a:lnTo>
                      <a:pt x="157" y="0"/>
                    </a:lnTo>
                    <a:lnTo>
                      <a:pt x="185" y="0"/>
                    </a:lnTo>
                    <a:lnTo>
                      <a:pt x="197" y="0"/>
                    </a:lnTo>
                    <a:lnTo>
                      <a:pt x="202" y="5"/>
                    </a:lnTo>
                    <a:lnTo>
                      <a:pt x="197" y="5"/>
                    </a:lnTo>
                    <a:lnTo>
                      <a:pt x="197" y="11"/>
                    </a:lnTo>
                    <a:lnTo>
                      <a:pt x="191" y="11"/>
                    </a:lnTo>
                    <a:lnTo>
                      <a:pt x="185" y="11"/>
                    </a:lnTo>
                    <a:lnTo>
                      <a:pt x="174" y="11"/>
                    </a:lnTo>
                    <a:lnTo>
                      <a:pt x="163" y="11"/>
                    </a:lnTo>
                    <a:lnTo>
                      <a:pt x="157" y="16"/>
                    </a:lnTo>
                    <a:lnTo>
                      <a:pt x="152" y="22"/>
                    </a:lnTo>
                    <a:lnTo>
                      <a:pt x="152" y="33"/>
                    </a:lnTo>
                    <a:lnTo>
                      <a:pt x="152" y="44"/>
                    </a:lnTo>
                    <a:lnTo>
                      <a:pt x="157" y="61"/>
                    </a:lnTo>
                    <a:lnTo>
                      <a:pt x="163" y="78"/>
                    </a:lnTo>
                    <a:lnTo>
                      <a:pt x="168" y="106"/>
                    </a:lnTo>
                    <a:lnTo>
                      <a:pt x="174" y="140"/>
                    </a:lnTo>
                    <a:lnTo>
                      <a:pt x="191" y="190"/>
                    </a:lnTo>
                    <a:lnTo>
                      <a:pt x="208" y="257"/>
                    </a:lnTo>
                    <a:lnTo>
                      <a:pt x="230" y="330"/>
                    </a:lnTo>
                    <a:lnTo>
                      <a:pt x="247" y="397"/>
                    </a:lnTo>
                    <a:lnTo>
                      <a:pt x="264" y="448"/>
                    </a:lnTo>
                    <a:lnTo>
                      <a:pt x="270" y="476"/>
                    </a:lnTo>
                    <a:lnTo>
                      <a:pt x="439" y="39"/>
                    </a:lnTo>
                    <a:lnTo>
                      <a:pt x="444" y="22"/>
                    </a:lnTo>
                    <a:lnTo>
                      <a:pt x="450" y="11"/>
                    </a:lnTo>
                    <a:lnTo>
                      <a:pt x="450" y="5"/>
                    </a:lnTo>
                    <a:lnTo>
                      <a:pt x="456" y="0"/>
                    </a:lnTo>
                    <a:lnTo>
                      <a:pt x="461" y="5"/>
                    </a:lnTo>
                    <a:lnTo>
                      <a:pt x="467" y="11"/>
                    </a:lnTo>
                    <a:lnTo>
                      <a:pt x="473" y="22"/>
                    </a:lnTo>
                    <a:lnTo>
                      <a:pt x="478" y="39"/>
                    </a:lnTo>
                    <a:lnTo>
                      <a:pt x="630" y="476"/>
                    </a:lnTo>
                    <a:close/>
                  </a:path>
                </a:pathLst>
              </a:custGeom>
              <a:solidFill>
                <a:schemeClr val="tx1"/>
              </a:solidFill>
              <a:ln w="9525">
                <a:noFill/>
                <a:round/>
                <a:headEnd/>
                <a:tailEnd/>
              </a:ln>
            </p:spPr>
            <p:txBody>
              <a:bodyPr/>
              <a:lstStyle/>
              <a:p>
                <a:endParaRPr lang="en-US"/>
              </a:p>
            </p:txBody>
          </p:sp>
          <p:sp>
            <p:nvSpPr>
              <p:cNvPr id="3155" name="Freeform 28"/>
              <p:cNvSpPr>
                <a:spLocks/>
              </p:cNvSpPr>
              <p:nvPr/>
            </p:nvSpPr>
            <p:spPr bwMode="auto">
              <a:xfrm>
                <a:off x="12185" y="18449"/>
                <a:ext cx="766" cy="728"/>
              </a:xfrm>
              <a:custGeom>
                <a:avLst/>
                <a:gdLst>
                  <a:gd name="T0" fmla="*/ 676 w 766"/>
                  <a:gd name="T1" fmla="*/ 605 h 728"/>
                  <a:gd name="T2" fmla="*/ 682 w 766"/>
                  <a:gd name="T3" fmla="*/ 689 h 728"/>
                  <a:gd name="T4" fmla="*/ 716 w 766"/>
                  <a:gd name="T5" fmla="*/ 711 h 728"/>
                  <a:gd name="T6" fmla="*/ 761 w 766"/>
                  <a:gd name="T7" fmla="*/ 717 h 728"/>
                  <a:gd name="T8" fmla="*/ 766 w 766"/>
                  <a:gd name="T9" fmla="*/ 728 h 728"/>
                  <a:gd name="T10" fmla="*/ 699 w 766"/>
                  <a:gd name="T11" fmla="*/ 728 h 728"/>
                  <a:gd name="T12" fmla="*/ 609 w 766"/>
                  <a:gd name="T13" fmla="*/ 728 h 728"/>
                  <a:gd name="T14" fmla="*/ 524 w 766"/>
                  <a:gd name="T15" fmla="*/ 728 h 728"/>
                  <a:gd name="T16" fmla="*/ 530 w 766"/>
                  <a:gd name="T17" fmla="*/ 717 h 728"/>
                  <a:gd name="T18" fmla="*/ 569 w 766"/>
                  <a:gd name="T19" fmla="*/ 706 h 728"/>
                  <a:gd name="T20" fmla="*/ 581 w 766"/>
                  <a:gd name="T21" fmla="*/ 678 h 728"/>
                  <a:gd name="T22" fmla="*/ 592 w 766"/>
                  <a:gd name="T23" fmla="*/ 538 h 728"/>
                  <a:gd name="T24" fmla="*/ 586 w 766"/>
                  <a:gd name="T25" fmla="*/ 342 h 728"/>
                  <a:gd name="T26" fmla="*/ 164 w 766"/>
                  <a:gd name="T27" fmla="*/ 448 h 728"/>
                  <a:gd name="T28" fmla="*/ 169 w 766"/>
                  <a:gd name="T29" fmla="*/ 661 h 728"/>
                  <a:gd name="T30" fmla="*/ 186 w 766"/>
                  <a:gd name="T31" fmla="*/ 700 h 728"/>
                  <a:gd name="T32" fmla="*/ 226 w 766"/>
                  <a:gd name="T33" fmla="*/ 717 h 728"/>
                  <a:gd name="T34" fmla="*/ 260 w 766"/>
                  <a:gd name="T35" fmla="*/ 717 h 728"/>
                  <a:gd name="T36" fmla="*/ 254 w 766"/>
                  <a:gd name="T37" fmla="*/ 728 h 728"/>
                  <a:gd name="T38" fmla="*/ 147 w 766"/>
                  <a:gd name="T39" fmla="*/ 728 h 728"/>
                  <a:gd name="T40" fmla="*/ 68 w 766"/>
                  <a:gd name="T41" fmla="*/ 728 h 728"/>
                  <a:gd name="T42" fmla="*/ 17 w 766"/>
                  <a:gd name="T43" fmla="*/ 728 h 728"/>
                  <a:gd name="T44" fmla="*/ 23 w 766"/>
                  <a:gd name="T45" fmla="*/ 717 h 728"/>
                  <a:gd name="T46" fmla="*/ 62 w 766"/>
                  <a:gd name="T47" fmla="*/ 706 h 728"/>
                  <a:gd name="T48" fmla="*/ 79 w 766"/>
                  <a:gd name="T49" fmla="*/ 678 h 728"/>
                  <a:gd name="T50" fmla="*/ 85 w 766"/>
                  <a:gd name="T51" fmla="*/ 538 h 728"/>
                  <a:gd name="T52" fmla="*/ 85 w 766"/>
                  <a:gd name="T53" fmla="*/ 202 h 728"/>
                  <a:gd name="T54" fmla="*/ 85 w 766"/>
                  <a:gd name="T55" fmla="*/ 90 h 728"/>
                  <a:gd name="T56" fmla="*/ 74 w 766"/>
                  <a:gd name="T57" fmla="*/ 39 h 728"/>
                  <a:gd name="T58" fmla="*/ 40 w 766"/>
                  <a:gd name="T59" fmla="*/ 17 h 728"/>
                  <a:gd name="T60" fmla="*/ 6 w 766"/>
                  <a:gd name="T61" fmla="*/ 11 h 728"/>
                  <a:gd name="T62" fmla="*/ 0 w 766"/>
                  <a:gd name="T63" fmla="*/ 0 h 728"/>
                  <a:gd name="T64" fmla="*/ 62 w 766"/>
                  <a:gd name="T65" fmla="*/ 0 h 728"/>
                  <a:gd name="T66" fmla="*/ 147 w 766"/>
                  <a:gd name="T67" fmla="*/ 0 h 728"/>
                  <a:gd name="T68" fmla="*/ 231 w 766"/>
                  <a:gd name="T69" fmla="*/ 0 h 728"/>
                  <a:gd name="T70" fmla="*/ 231 w 766"/>
                  <a:gd name="T71" fmla="*/ 11 h 728"/>
                  <a:gd name="T72" fmla="*/ 203 w 766"/>
                  <a:gd name="T73" fmla="*/ 17 h 728"/>
                  <a:gd name="T74" fmla="*/ 175 w 766"/>
                  <a:gd name="T75" fmla="*/ 39 h 728"/>
                  <a:gd name="T76" fmla="*/ 169 w 766"/>
                  <a:gd name="T77" fmla="*/ 90 h 728"/>
                  <a:gd name="T78" fmla="*/ 164 w 766"/>
                  <a:gd name="T79" fmla="*/ 202 h 728"/>
                  <a:gd name="T80" fmla="*/ 169 w 766"/>
                  <a:gd name="T81" fmla="*/ 303 h 728"/>
                  <a:gd name="T82" fmla="*/ 592 w 766"/>
                  <a:gd name="T83" fmla="*/ 280 h 728"/>
                  <a:gd name="T84" fmla="*/ 592 w 766"/>
                  <a:gd name="T85" fmla="*/ 112 h 728"/>
                  <a:gd name="T86" fmla="*/ 586 w 766"/>
                  <a:gd name="T87" fmla="*/ 50 h 728"/>
                  <a:gd name="T88" fmla="*/ 564 w 766"/>
                  <a:gd name="T89" fmla="*/ 22 h 728"/>
                  <a:gd name="T90" fmla="*/ 524 w 766"/>
                  <a:gd name="T91" fmla="*/ 11 h 728"/>
                  <a:gd name="T92" fmla="*/ 507 w 766"/>
                  <a:gd name="T93" fmla="*/ 6 h 728"/>
                  <a:gd name="T94" fmla="*/ 519 w 766"/>
                  <a:gd name="T95" fmla="*/ 0 h 728"/>
                  <a:gd name="T96" fmla="*/ 631 w 766"/>
                  <a:gd name="T97" fmla="*/ 0 h 728"/>
                  <a:gd name="T98" fmla="*/ 727 w 766"/>
                  <a:gd name="T99" fmla="*/ 0 h 728"/>
                  <a:gd name="T100" fmla="*/ 744 w 766"/>
                  <a:gd name="T101" fmla="*/ 6 h 728"/>
                  <a:gd name="T102" fmla="*/ 721 w 766"/>
                  <a:gd name="T103" fmla="*/ 11 h 728"/>
                  <a:gd name="T104" fmla="*/ 687 w 766"/>
                  <a:gd name="T105" fmla="*/ 28 h 728"/>
                  <a:gd name="T106" fmla="*/ 676 w 766"/>
                  <a:gd name="T107" fmla="*/ 67 h 728"/>
                  <a:gd name="T108" fmla="*/ 671 w 766"/>
                  <a:gd name="T109" fmla="*/ 151 h 728"/>
                  <a:gd name="T110" fmla="*/ 671 w 766"/>
                  <a:gd name="T111" fmla="*/ 448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6"/>
                  <a:gd name="T169" fmla="*/ 0 h 728"/>
                  <a:gd name="T170" fmla="*/ 766 w 766"/>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6" h="728">
                    <a:moveTo>
                      <a:pt x="671" y="448"/>
                    </a:moveTo>
                    <a:lnTo>
                      <a:pt x="671" y="538"/>
                    </a:lnTo>
                    <a:lnTo>
                      <a:pt x="676" y="605"/>
                    </a:lnTo>
                    <a:lnTo>
                      <a:pt x="676" y="661"/>
                    </a:lnTo>
                    <a:lnTo>
                      <a:pt x="682" y="678"/>
                    </a:lnTo>
                    <a:lnTo>
                      <a:pt x="682" y="689"/>
                    </a:lnTo>
                    <a:lnTo>
                      <a:pt x="687" y="700"/>
                    </a:lnTo>
                    <a:lnTo>
                      <a:pt x="699" y="706"/>
                    </a:lnTo>
                    <a:lnTo>
                      <a:pt x="716" y="711"/>
                    </a:lnTo>
                    <a:lnTo>
                      <a:pt x="733" y="717"/>
                    </a:lnTo>
                    <a:lnTo>
                      <a:pt x="744" y="717"/>
                    </a:lnTo>
                    <a:lnTo>
                      <a:pt x="761" y="717"/>
                    </a:lnTo>
                    <a:lnTo>
                      <a:pt x="766" y="717"/>
                    </a:lnTo>
                    <a:lnTo>
                      <a:pt x="766" y="723"/>
                    </a:lnTo>
                    <a:lnTo>
                      <a:pt x="766" y="728"/>
                    </a:lnTo>
                    <a:lnTo>
                      <a:pt x="761" y="728"/>
                    </a:lnTo>
                    <a:lnTo>
                      <a:pt x="749" y="728"/>
                    </a:lnTo>
                    <a:lnTo>
                      <a:pt x="699" y="728"/>
                    </a:lnTo>
                    <a:lnTo>
                      <a:pt x="654" y="728"/>
                    </a:lnTo>
                    <a:lnTo>
                      <a:pt x="631" y="728"/>
                    </a:lnTo>
                    <a:lnTo>
                      <a:pt x="609" y="728"/>
                    </a:lnTo>
                    <a:lnTo>
                      <a:pt x="575" y="728"/>
                    </a:lnTo>
                    <a:lnTo>
                      <a:pt x="535" y="728"/>
                    </a:lnTo>
                    <a:lnTo>
                      <a:pt x="524" y="728"/>
                    </a:lnTo>
                    <a:lnTo>
                      <a:pt x="519" y="723"/>
                    </a:lnTo>
                    <a:lnTo>
                      <a:pt x="524" y="717"/>
                    </a:lnTo>
                    <a:lnTo>
                      <a:pt x="530" y="717"/>
                    </a:lnTo>
                    <a:lnTo>
                      <a:pt x="541" y="717"/>
                    </a:lnTo>
                    <a:lnTo>
                      <a:pt x="558" y="711"/>
                    </a:lnTo>
                    <a:lnTo>
                      <a:pt x="569" y="706"/>
                    </a:lnTo>
                    <a:lnTo>
                      <a:pt x="575" y="700"/>
                    </a:lnTo>
                    <a:lnTo>
                      <a:pt x="581" y="689"/>
                    </a:lnTo>
                    <a:lnTo>
                      <a:pt x="581" y="678"/>
                    </a:lnTo>
                    <a:lnTo>
                      <a:pt x="586" y="661"/>
                    </a:lnTo>
                    <a:lnTo>
                      <a:pt x="586" y="605"/>
                    </a:lnTo>
                    <a:lnTo>
                      <a:pt x="592" y="538"/>
                    </a:lnTo>
                    <a:lnTo>
                      <a:pt x="592" y="448"/>
                    </a:lnTo>
                    <a:lnTo>
                      <a:pt x="592" y="347"/>
                    </a:lnTo>
                    <a:lnTo>
                      <a:pt x="586" y="342"/>
                    </a:lnTo>
                    <a:lnTo>
                      <a:pt x="169" y="342"/>
                    </a:lnTo>
                    <a:lnTo>
                      <a:pt x="164" y="347"/>
                    </a:lnTo>
                    <a:lnTo>
                      <a:pt x="164" y="448"/>
                    </a:lnTo>
                    <a:lnTo>
                      <a:pt x="164" y="538"/>
                    </a:lnTo>
                    <a:lnTo>
                      <a:pt x="169" y="605"/>
                    </a:lnTo>
                    <a:lnTo>
                      <a:pt x="169" y="661"/>
                    </a:lnTo>
                    <a:lnTo>
                      <a:pt x="175" y="678"/>
                    </a:lnTo>
                    <a:lnTo>
                      <a:pt x="175" y="689"/>
                    </a:lnTo>
                    <a:lnTo>
                      <a:pt x="186" y="700"/>
                    </a:lnTo>
                    <a:lnTo>
                      <a:pt x="192" y="706"/>
                    </a:lnTo>
                    <a:lnTo>
                      <a:pt x="209" y="711"/>
                    </a:lnTo>
                    <a:lnTo>
                      <a:pt x="226" y="717"/>
                    </a:lnTo>
                    <a:lnTo>
                      <a:pt x="243" y="717"/>
                    </a:lnTo>
                    <a:lnTo>
                      <a:pt x="254" y="717"/>
                    </a:lnTo>
                    <a:lnTo>
                      <a:pt x="260" y="717"/>
                    </a:lnTo>
                    <a:lnTo>
                      <a:pt x="260" y="723"/>
                    </a:lnTo>
                    <a:lnTo>
                      <a:pt x="260" y="728"/>
                    </a:lnTo>
                    <a:lnTo>
                      <a:pt x="254" y="728"/>
                    </a:lnTo>
                    <a:lnTo>
                      <a:pt x="243" y="728"/>
                    </a:lnTo>
                    <a:lnTo>
                      <a:pt x="192" y="728"/>
                    </a:lnTo>
                    <a:lnTo>
                      <a:pt x="147" y="728"/>
                    </a:lnTo>
                    <a:lnTo>
                      <a:pt x="124" y="728"/>
                    </a:lnTo>
                    <a:lnTo>
                      <a:pt x="107" y="728"/>
                    </a:lnTo>
                    <a:lnTo>
                      <a:pt x="68" y="728"/>
                    </a:lnTo>
                    <a:lnTo>
                      <a:pt x="29" y="728"/>
                    </a:lnTo>
                    <a:lnTo>
                      <a:pt x="23" y="728"/>
                    </a:lnTo>
                    <a:lnTo>
                      <a:pt x="17" y="728"/>
                    </a:lnTo>
                    <a:lnTo>
                      <a:pt x="12" y="723"/>
                    </a:lnTo>
                    <a:lnTo>
                      <a:pt x="17" y="717"/>
                    </a:lnTo>
                    <a:lnTo>
                      <a:pt x="23" y="717"/>
                    </a:lnTo>
                    <a:lnTo>
                      <a:pt x="34" y="717"/>
                    </a:lnTo>
                    <a:lnTo>
                      <a:pt x="51" y="711"/>
                    </a:lnTo>
                    <a:lnTo>
                      <a:pt x="62" y="706"/>
                    </a:lnTo>
                    <a:lnTo>
                      <a:pt x="68" y="700"/>
                    </a:lnTo>
                    <a:lnTo>
                      <a:pt x="74" y="689"/>
                    </a:lnTo>
                    <a:lnTo>
                      <a:pt x="79" y="678"/>
                    </a:lnTo>
                    <a:lnTo>
                      <a:pt x="79" y="661"/>
                    </a:lnTo>
                    <a:lnTo>
                      <a:pt x="85" y="605"/>
                    </a:lnTo>
                    <a:lnTo>
                      <a:pt x="85" y="538"/>
                    </a:lnTo>
                    <a:lnTo>
                      <a:pt x="85" y="448"/>
                    </a:lnTo>
                    <a:lnTo>
                      <a:pt x="85" y="280"/>
                    </a:lnTo>
                    <a:lnTo>
                      <a:pt x="85" y="202"/>
                    </a:lnTo>
                    <a:lnTo>
                      <a:pt x="85" y="151"/>
                    </a:lnTo>
                    <a:lnTo>
                      <a:pt x="85" y="112"/>
                    </a:lnTo>
                    <a:lnTo>
                      <a:pt x="85" y="90"/>
                    </a:lnTo>
                    <a:lnTo>
                      <a:pt x="85" y="67"/>
                    </a:lnTo>
                    <a:lnTo>
                      <a:pt x="79" y="50"/>
                    </a:lnTo>
                    <a:lnTo>
                      <a:pt x="74" y="39"/>
                    </a:lnTo>
                    <a:lnTo>
                      <a:pt x="68" y="28"/>
                    </a:lnTo>
                    <a:lnTo>
                      <a:pt x="57" y="22"/>
                    </a:lnTo>
                    <a:lnTo>
                      <a:pt x="40" y="17"/>
                    </a:lnTo>
                    <a:lnTo>
                      <a:pt x="29" y="11"/>
                    </a:lnTo>
                    <a:lnTo>
                      <a:pt x="17" y="11"/>
                    </a:lnTo>
                    <a:lnTo>
                      <a:pt x="6" y="11"/>
                    </a:lnTo>
                    <a:lnTo>
                      <a:pt x="0" y="11"/>
                    </a:lnTo>
                    <a:lnTo>
                      <a:pt x="0" y="6"/>
                    </a:lnTo>
                    <a:lnTo>
                      <a:pt x="0" y="0"/>
                    </a:lnTo>
                    <a:lnTo>
                      <a:pt x="6" y="0"/>
                    </a:lnTo>
                    <a:lnTo>
                      <a:pt x="17" y="0"/>
                    </a:lnTo>
                    <a:lnTo>
                      <a:pt x="62" y="0"/>
                    </a:lnTo>
                    <a:lnTo>
                      <a:pt x="102" y="0"/>
                    </a:lnTo>
                    <a:lnTo>
                      <a:pt x="124" y="0"/>
                    </a:lnTo>
                    <a:lnTo>
                      <a:pt x="147" y="0"/>
                    </a:lnTo>
                    <a:lnTo>
                      <a:pt x="186" y="0"/>
                    </a:lnTo>
                    <a:lnTo>
                      <a:pt x="220" y="0"/>
                    </a:lnTo>
                    <a:lnTo>
                      <a:pt x="231" y="0"/>
                    </a:lnTo>
                    <a:lnTo>
                      <a:pt x="237" y="0"/>
                    </a:lnTo>
                    <a:lnTo>
                      <a:pt x="237" y="6"/>
                    </a:lnTo>
                    <a:lnTo>
                      <a:pt x="231" y="11"/>
                    </a:lnTo>
                    <a:lnTo>
                      <a:pt x="226" y="11"/>
                    </a:lnTo>
                    <a:lnTo>
                      <a:pt x="220" y="11"/>
                    </a:lnTo>
                    <a:lnTo>
                      <a:pt x="203" y="17"/>
                    </a:lnTo>
                    <a:lnTo>
                      <a:pt x="192" y="17"/>
                    </a:lnTo>
                    <a:lnTo>
                      <a:pt x="181" y="28"/>
                    </a:lnTo>
                    <a:lnTo>
                      <a:pt x="175" y="39"/>
                    </a:lnTo>
                    <a:lnTo>
                      <a:pt x="169" y="50"/>
                    </a:lnTo>
                    <a:lnTo>
                      <a:pt x="169" y="67"/>
                    </a:lnTo>
                    <a:lnTo>
                      <a:pt x="169" y="90"/>
                    </a:lnTo>
                    <a:lnTo>
                      <a:pt x="164" y="112"/>
                    </a:lnTo>
                    <a:lnTo>
                      <a:pt x="164" y="151"/>
                    </a:lnTo>
                    <a:lnTo>
                      <a:pt x="164" y="202"/>
                    </a:lnTo>
                    <a:lnTo>
                      <a:pt x="164" y="280"/>
                    </a:lnTo>
                    <a:lnTo>
                      <a:pt x="164" y="297"/>
                    </a:lnTo>
                    <a:lnTo>
                      <a:pt x="169" y="303"/>
                    </a:lnTo>
                    <a:lnTo>
                      <a:pt x="586" y="303"/>
                    </a:lnTo>
                    <a:lnTo>
                      <a:pt x="592" y="297"/>
                    </a:lnTo>
                    <a:lnTo>
                      <a:pt x="592" y="280"/>
                    </a:lnTo>
                    <a:lnTo>
                      <a:pt x="592" y="202"/>
                    </a:lnTo>
                    <a:lnTo>
                      <a:pt x="592" y="151"/>
                    </a:lnTo>
                    <a:lnTo>
                      <a:pt x="592" y="112"/>
                    </a:lnTo>
                    <a:lnTo>
                      <a:pt x="592" y="90"/>
                    </a:lnTo>
                    <a:lnTo>
                      <a:pt x="586" y="67"/>
                    </a:lnTo>
                    <a:lnTo>
                      <a:pt x="586" y="50"/>
                    </a:lnTo>
                    <a:lnTo>
                      <a:pt x="581" y="39"/>
                    </a:lnTo>
                    <a:lnTo>
                      <a:pt x="575" y="28"/>
                    </a:lnTo>
                    <a:lnTo>
                      <a:pt x="564" y="22"/>
                    </a:lnTo>
                    <a:lnTo>
                      <a:pt x="547" y="17"/>
                    </a:lnTo>
                    <a:lnTo>
                      <a:pt x="535" y="11"/>
                    </a:lnTo>
                    <a:lnTo>
                      <a:pt x="524" y="11"/>
                    </a:lnTo>
                    <a:lnTo>
                      <a:pt x="513" y="11"/>
                    </a:lnTo>
                    <a:lnTo>
                      <a:pt x="507" y="11"/>
                    </a:lnTo>
                    <a:lnTo>
                      <a:pt x="507" y="6"/>
                    </a:lnTo>
                    <a:lnTo>
                      <a:pt x="507" y="0"/>
                    </a:lnTo>
                    <a:lnTo>
                      <a:pt x="513" y="0"/>
                    </a:lnTo>
                    <a:lnTo>
                      <a:pt x="519" y="0"/>
                    </a:lnTo>
                    <a:lnTo>
                      <a:pt x="569" y="0"/>
                    </a:lnTo>
                    <a:lnTo>
                      <a:pt x="609" y="0"/>
                    </a:lnTo>
                    <a:lnTo>
                      <a:pt x="631" y="0"/>
                    </a:lnTo>
                    <a:lnTo>
                      <a:pt x="654" y="0"/>
                    </a:lnTo>
                    <a:lnTo>
                      <a:pt x="687" y="0"/>
                    </a:lnTo>
                    <a:lnTo>
                      <a:pt x="727" y="0"/>
                    </a:lnTo>
                    <a:lnTo>
                      <a:pt x="733" y="0"/>
                    </a:lnTo>
                    <a:lnTo>
                      <a:pt x="738" y="0"/>
                    </a:lnTo>
                    <a:lnTo>
                      <a:pt x="744" y="6"/>
                    </a:lnTo>
                    <a:lnTo>
                      <a:pt x="738" y="11"/>
                    </a:lnTo>
                    <a:lnTo>
                      <a:pt x="733" y="11"/>
                    </a:lnTo>
                    <a:lnTo>
                      <a:pt x="721" y="11"/>
                    </a:lnTo>
                    <a:lnTo>
                      <a:pt x="710" y="17"/>
                    </a:lnTo>
                    <a:lnTo>
                      <a:pt x="699" y="17"/>
                    </a:lnTo>
                    <a:lnTo>
                      <a:pt x="687" y="28"/>
                    </a:lnTo>
                    <a:lnTo>
                      <a:pt x="682" y="39"/>
                    </a:lnTo>
                    <a:lnTo>
                      <a:pt x="676" y="50"/>
                    </a:lnTo>
                    <a:lnTo>
                      <a:pt x="676" y="67"/>
                    </a:lnTo>
                    <a:lnTo>
                      <a:pt x="671" y="90"/>
                    </a:lnTo>
                    <a:lnTo>
                      <a:pt x="671" y="112"/>
                    </a:lnTo>
                    <a:lnTo>
                      <a:pt x="671" y="151"/>
                    </a:lnTo>
                    <a:lnTo>
                      <a:pt x="671" y="202"/>
                    </a:lnTo>
                    <a:lnTo>
                      <a:pt x="671" y="280"/>
                    </a:lnTo>
                    <a:lnTo>
                      <a:pt x="671" y="448"/>
                    </a:lnTo>
                    <a:close/>
                  </a:path>
                </a:pathLst>
              </a:custGeom>
              <a:solidFill>
                <a:schemeClr val="tx1"/>
              </a:solidFill>
              <a:ln w="9525">
                <a:noFill/>
                <a:round/>
                <a:headEnd/>
                <a:tailEnd/>
              </a:ln>
            </p:spPr>
            <p:txBody>
              <a:bodyPr/>
              <a:lstStyle/>
              <a:p>
                <a:endParaRPr lang="en-US"/>
              </a:p>
            </p:txBody>
          </p:sp>
          <p:sp>
            <p:nvSpPr>
              <p:cNvPr id="3156" name="Freeform 29"/>
              <p:cNvSpPr>
                <a:spLocks/>
              </p:cNvSpPr>
              <p:nvPr/>
            </p:nvSpPr>
            <p:spPr bwMode="auto">
              <a:xfrm>
                <a:off x="13070" y="18583"/>
                <a:ext cx="597" cy="594"/>
              </a:xfrm>
              <a:custGeom>
                <a:avLst/>
                <a:gdLst>
                  <a:gd name="T0" fmla="*/ 270 w 597"/>
                  <a:gd name="T1" fmla="*/ 124 h 594"/>
                  <a:gd name="T2" fmla="*/ 281 w 597"/>
                  <a:gd name="T3" fmla="*/ 118 h 594"/>
                  <a:gd name="T4" fmla="*/ 354 w 597"/>
                  <a:gd name="T5" fmla="*/ 337 h 594"/>
                  <a:gd name="T6" fmla="*/ 95 w 597"/>
                  <a:gd name="T7" fmla="*/ 510 h 594"/>
                  <a:gd name="T8" fmla="*/ 78 w 597"/>
                  <a:gd name="T9" fmla="*/ 549 h 594"/>
                  <a:gd name="T10" fmla="*/ 50 w 597"/>
                  <a:gd name="T11" fmla="*/ 577 h 594"/>
                  <a:gd name="T12" fmla="*/ 16 w 597"/>
                  <a:gd name="T13" fmla="*/ 583 h 594"/>
                  <a:gd name="T14" fmla="*/ 5 w 597"/>
                  <a:gd name="T15" fmla="*/ 589 h 594"/>
                  <a:gd name="T16" fmla="*/ 0 w 597"/>
                  <a:gd name="T17" fmla="*/ 594 h 594"/>
                  <a:gd name="T18" fmla="*/ 16 w 597"/>
                  <a:gd name="T19" fmla="*/ 594 h 594"/>
                  <a:gd name="T20" fmla="*/ 62 w 597"/>
                  <a:gd name="T21" fmla="*/ 594 h 594"/>
                  <a:gd name="T22" fmla="*/ 95 w 597"/>
                  <a:gd name="T23" fmla="*/ 594 h 594"/>
                  <a:gd name="T24" fmla="*/ 112 w 597"/>
                  <a:gd name="T25" fmla="*/ 594 h 594"/>
                  <a:gd name="T26" fmla="*/ 146 w 597"/>
                  <a:gd name="T27" fmla="*/ 594 h 594"/>
                  <a:gd name="T28" fmla="*/ 169 w 597"/>
                  <a:gd name="T29" fmla="*/ 594 h 594"/>
                  <a:gd name="T30" fmla="*/ 174 w 597"/>
                  <a:gd name="T31" fmla="*/ 589 h 594"/>
                  <a:gd name="T32" fmla="*/ 163 w 597"/>
                  <a:gd name="T33" fmla="*/ 583 h 594"/>
                  <a:gd name="T34" fmla="*/ 140 w 597"/>
                  <a:gd name="T35" fmla="*/ 577 h 594"/>
                  <a:gd name="T36" fmla="*/ 129 w 597"/>
                  <a:gd name="T37" fmla="*/ 561 h 594"/>
                  <a:gd name="T38" fmla="*/ 135 w 597"/>
                  <a:gd name="T39" fmla="*/ 527 h 594"/>
                  <a:gd name="T40" fmla="*/ 191 w 597"/>
                  <a:gd name="T41" fmla="*/ 376 h 594"/>
                  <a:gd name="T42" fmla="*/ 197 w 597"/>
                  <a:gd name="T43" fmla="*/ 365 h 594"/>
                  <a:gd name="T44" fmla="*/ 366 w 597"/>
                  <a:gd name="T45" fmla="*/ 370 h 594"/>
                  <a:gd name="T46" fmla="*/ 444 w 597"/>
                  <a:gd name="T47" fmla="*/ 561 h 594"/>
                  <a:gd name="T48" fmla="*/ 444 w 597"/>
                  <a:gd name="T49" fmla="*/ 577 h 594"/>
                  <a:gd name="T50" fmla="*/ 433 w 597"/>
                  <a:gd name="T51" fmla="*/ 583 h 594"/>
                  <a:gd name="T52" fmla="*/ 433 w 597"/>
                  <a:gd name="T53" fmla="*/ 594 h 594"/>
                  <a:gd name="T54" fmla="*/ 456 w 597"/>
                  <a:gd name="T55" fmla="*/ 594 h 594"/>
                  <a:gd name="T56" fmla="*/ 551 w 597"/>
                  <a:gd name="T57" fmla="*/ 594 h 594"/>
                  <a:gd name="T58" fmla="*/ 585 w 597"/>
                  <a:gd name="T59" fmla="*/ 594 h 594"/>
                  <a:gd name="T60" fmla="*/ 597 w 597"/>
                  <a:gd name="T61" fmla="*/ 589 h 594"/>
                  <a:gd name="T62" fmla="*/ 585 w 597"/>
                  <a:gd name="T63" fmla="*/ 583 h 594"/>
                  <a:gd name="T64" fmla="*/ 557 w 597"/>
                  <a:gd name="T65" fmla="*/ 577 h 594"/>
                  <a:gd name="T66" fmla="*/ 535 w 597"/>
                  <a:gd name="T67" fmla="*/ 572 h 594"/>
                  <a:gd name="T68" fmla="*/ 512 w 597"/>
                  <a:gd name="T69" fmla="*/ 544 h 594"/>
                  <a:gd name="T70" fmla="*/ 490 w 597"/>
                  <a:gd name="T71" fmla="*/ 493 h 594"/>
                  <a:gd name="T72" fmla="*/ 439 w 597"/>
                  <a:gd name="T73" fmla="*/ 376 h 594"/>
                  <a:gd name="T74" fmla="*/ 383 w 597"/>
                  <a:gd name="T75" fmla="*/ 230 h 594"/>
                  <a:gd name="T76" fmla="*/ 332 w 597"/>
                  <a:gd name="T77" fmla="*/ 96 h 594"/>
                  <a:gd name="T78" fmla="*/ 309 w 597"/>
                  <a:gd name="T79" fmla="*/ 28 h 594"/>
                  <a:gd name="T80" fmla="*/ 298 w 597"/>
                  <a:gd name="T81" fmla="*/ 6 h 594"/>
                  <a:gd name="T82" fmla="*/ 287 w 597"/>
                  <a:gd name="T83" fmla="*/ 0 h 594"/>
                  <a:gd name="T84" fmla="*/ 276 w 597"/>
                  <a:gd name="T85" fmla="*/ 12 h 594"/>
                  <a:gd name="T86" fmla="*/ 95 w 597"/>
                  <a:gd name="T87" fmla="*/ 510 h 5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97"/>
                  <a:gd name="T133" fmla="*/ 0 h 594"/>
                  <a:gd name="T134" fmla="*/ 597 w 597"/>
                  <a:gd name="T135" fmla="*/ 594 h 5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97" h="594">
                    <a:moveTo>
                      <a:pt x="202" y="337"/>
                    </a:moveTo>
                    <a:lnTo>
                      <a:pt x="270" y="124"/>
                    </a:lnTo>
                    <a:lnTo>
                      <a:pt x="276" y="118"/>
                    </a:lnTo>
                    <a:lnTo>
                      <a:pt x="281" y="118"/>
                    </a:lnTo>
                    <a:lnTo>
                      <a:pt x="281" y="124"/>
                    </a:lnTo>
                    <a:lnTo>
                      <a:pt x="354" y="337"/>
                    </a:lnTo>
                    <a:lnTo>
                      <a:pt x="202" y="337"/>
                    </a:lnTo>
                    <a:lnTo>
                      <a:pt x="95" y="510"/>
                    </a:lnTo>
                    <a:lnTo>
                      <a:pt x="90" y="533"/>
                    </a:lnTo>
                    <a:lnTo>
                      <a:pt x="78" y="549"/>
                    </a:lnTo>
                    <a:lnTo>
                      <a:pt x="67" y="566"/>
                    </a:lnTo>
                    <a:lnTo>
                      <a:pt x="50" y="577"/>
                    </a:lnTo>
                    <a:lnTo>
                      <a:pt x="28" y="583"/>
                    </a:lnTo>
                    <a:lnTo>
                      <a:pt x="16" y="583"/>
                    </a:lnTo>
                    <a:lnTo>
                      <a:pt x="5" y="583"/>
                    </a:lnTo>
                    <a:lnTo>
                      <a:pt x="5" y="589"/>
                    </a:lnTo>
                    <a:lnTo>
                      <a:pt x="0" y="589"/>
                    </a:lnTo>
                    <a:lnTo>
                      <a:pt x="0" y="594"/>
                    </a:lnTo>
                    <a:lnTo>
                      <a:pt x="5" y="594"/>
                    </a:lnTo>
                    <a:lnTo>
                      <a:pt x="16" y="594"/>
                    </a:lnTo>
                    <a:lnTo>
                      <a:pt x="39" y="594"/>
                    </a:lnTo>
                    <a:lnTo>
                      <a:pt x="62" y="594"/>
                    </a:lnTo>
                    <a:lnTo>
                      <a:pt x="78" y="594"/>
                    </a:lnTo>
                    <a:lnTo>
                      <a:pt x="95" y="594"/>
                    </a:lnTo>
                    <a:lnTo>
                      <a:pt x="101" y="594"/>
                    </a:lnTo>
                    <a:lnTo>
                      <a:pt x="112" y="594"/>
                    </a:lnTo>
                    <a:lnTo>
                      <a:pt x="129" y="594"/>
                    </a:lnTo>
                    <a:lnTo>
                      <a:pt x="146" y="594"/>
                    </a:lnTo>
                    <a:lnTo>
                      <a:pt x="163" y="594"/>
                    </a:lnTo>
                    <a:lnTo>
                      <a:pt x="169" y="594"/>
                    </a:lnTo>
                    <a:lnTo>
                      <a:pt x="174" y="594"/>
                    </a:lnTo>
                    <a:lnTo>
                      <a:pt x="174" y="589"/>
                    </a:lnTo>
                    <a:lnTo>
                      <a:pt x="169" y="583"/>
                    </a:lnTo>
                    <a:lnTo>
                      <a:pt x="163" y="583"/>
                    </a:lnTo>
                    <a:lnTo>
                      <a:pt x="152" y="583"/>
                    </a:lnTo>
                    <a:lnTo>
                      <a:pt x="140" y="577"/>
                    </a:lnTo>
                    <a:lnTo>
                      <a:pt x="135" y="572"/>
                    </a:lnTo>
                    <a:lnTo>
                      <a:pt x="129" y="561"/>
                    </a:lnTo>
                    <a:lnTo>
                      <a:pt x="129" y="549"/>
                    </a:lnTo>
                    <a:lnTo>
                      <a:pt x="135" y="527"/>
                    </a:lnTo>
                    <a:lnTo>
                      <a:pt x="140" y="510"/>
                    </a:lnTo>
                    <a:lnTo>
                      <a:pt x="191" y="376"/>
                    </a:lnTo>
                    <a:lnTo>
                      <a:pt x="191" y="370"/>
                    </a:lnTo>
                    <a:lnTo>
                      <a:pt x="197" y="365"/>
                    </a:lnTo>
                    <a:lnTo>
                      <a:pt x="366" y="365"/>
                    </a:lnTo>
                    <a:lnTo>
                      <a:pt x="366" y="370"/>
                    </a:lnTo>
                    <a:lnTo>
                      <a:pt x="371" y="370"/>
                    </a:lnTo>
                    <a:lnTo>
                      <a:pt x="444" y="561"/>
                    </a:lnTo>
                    <a:lnTo>
                      <a:pt x="444" y="572"/>
                    </a:lnTo>
                    <a:lnTo>
                      <a:pt x="444" y="577"/>
                    </a:lnTo>
                    <a:lnTo>
                      <a:pt x="439" y="583"/>
                    </a:lnTo>
                    <a:lnTo>
                      <a:pt x="433" y="583"/>
                    </a:lnTo>
                    <a:lnTo>
                      <a:pt x="433" y="589"/>
                    </a:lnTo>
                    <a:lnTo>
                      <a:pt x="433" y="594"/>
                    </a:lnTo>
                    <a:lnTo>
                      <a:pt x="444" y="594"/>
                    </a:lnTo>
                    <a:lnTo>
                      <a:pt x="456" y="594"/>
                    </a:lnTo>
                    <a:lnTo>
                      <a:pt x="506" y="594"/>
                    </a:lnTo>
                    <a:lnTo>
                      <a:pt x="551" y="594"/>
                    </a:lnTo>
                    <a:lnTo>
                      <a:pt x="580" y="594"/>
                    </a:lnTo>
                    <a:lnTo>
                      <a:pt x="585" y="594"/>
                    </a:lnTo>
                    <a:lnTo>
                      <a:pt x="591" y="594"/>
                    </a:lnTo>
                    <a:lnTo>
                      <a:pt x="597" y="589"/>
                    </a:lnTo>
                    <a:lnTo>
                      <a:pt x="591" y="583"/>
                    </a:lnTo>
                    <a:lnTo>
                      <a:pt x="585" y="583"/>
                    </a:lnTo>
                    <a:lnTo>
                      <a:pt x="574" y="583"/>
                    </a:lnTo>
                    <a:lnTo>
                      <a:pt x="557" y="577"/>
                    </a:lnTo>
                    <a:lnTo>
                      <a:pt x="546" y="577"/>
                    </a:lnTo>
                    <a:lnTo>
                      <a:pt x="535" y="572"/>
                    </a:lnTo>
                    <a:lnTo>
                      <a:pt x="523" y="561"/>
                    </a:lnTo>
                    <a:lnTo>
                      <a:pt x="512" y="544"/>
                    </a:lnTo>
                    <a:lnTo>
                      <a:pt x="501" y="521"/>
                    </a:lnTo>
                    <a:lnTo>
                      <a:pt x="490" y="493"/>
                    </a:lnTo>
                    <a:lnTo>
                      <a:pt x="467" y="443"/>
                    </a:lnTo>
                    <a:lnTo>
                      <a:pt x="439" y="376"/>
                    </a:lnTo>
                    <a:lnTo>
                      <a:pt x="411" y="303"/>
                    </a:lnTo>
                    <a:lnTo>
                      <a:pt x="383" y="230"/>
                    </a:lnTo>
                    <a:lnTo>
                      <a:pt x="354" y="157"/>
                    </a:lnTo>
                    <a:lnTo>
                      <a:pt x="332" y="96"/>
                    </a:lnTo>
                    <a:lnTo>
                      <a:pt x="315" y="51"/>
                    </a:lnTo>
                    <a:lnTo>
                      <a:pt x="309" y="28"/>
                    </a:lnTo>
                    <a:lnTo>
                      <a:pt x="298" y="12"/>
                    </a:lnTo>
                    <a:lnTo>
                      <a:pt x="298" y="6"/>
                    </a:lnTo>
                    <a:lnTo>
                      <a:pt x="292" y="0"/>
                    </a:lnTo>
                    <a:lnTo>
                      <a:pt x="287" y="0"/>
                    </a:lnTo>
                    <a:lnTo>
                      <a:pt x="281" y="6"/>
                    </a:lnTo>
                    <a:lnTo>
                      <a:pt x="276" y="12"/>
                    </a:lnTo>
                    <a:lnTo>
                      <a:pt x="270" y="28"/>
                    </a:lnTo>
                    <a:lnTo>
                      <a:pt x="95" y="510"/>
                    </a:lnTo>
                    <a:lnTo>
                      <a:pt x="202" y="337"/>
                    </a:lnTo>
                    <a:close/>
                  </a:path>
                </a:pathLst>
              </a:custGeom>
              <a:solidFill>
                <a:schemeClr val="tx1"/>
              </a:solidFill>
              <a:ln w="9525">
                <a:noFill/>
                <a:round/>
                <a:headEnd/>
                <a:tailEnd/>
              </a:ln>
            </p:spPr>
            <p:txBody>
              <a:bodyPr/>
              <a:lstStyle/>
              <a:p>
                <a:endParaRPr lang="en-US"/>
              </a:p>
            </p:txBody>
          </p:sp>
          <p:sp>
            <p:nvSpPr>
              <p:cNvPr id="3157" name="Freeform 30"/>
              <p:cNvSpPr>
                <a:spLocks/>
              </p:cNvSpPr>
              <p:nvPr/>
            </p:nvSpPr>
            <p:spPr bwMode="auto">
              <a:xfrm>
                <a:off x="13751" y="18583"/>
                <a:ext cx="783" cy="594"/>
              </a:xfrm>
              <a:custGeom>
                <a:avLst/>
                <a:gdLst>
                  <a:gd name="T0" fmla="*/ 681 w 783"/>
                  <a:gd name="T1" fmla="*/ 510 h 594"/>
                  <a:gd name="T2" fmla="*/ 693 w 783"/>
                  <a:gd name="T3" fmla="*/ 544 h 594"/>
                  <a:gd name="T4" fmla="*/ 710 w 783"/>
                  <a:gd name="T5" fmla="*/ 572 h 594"/>
                  <a:gd name="T6" fmla="*/ 743 w 783"/>
                  <a:gd name="T7" fmla="*/ 583 h 594"/>
                  <a:gd name="T8" fmla="*/ 771 w 783"/>
                  <a:gd name="T9" fmla="*/ 583 h 594"/>
                  <a:gd name="T10" fmla="*/ 783 w 783"/>
                  <a:gd name="T11" fmla="*/ 589 h 594"/>
                  <a:gd name="T12" fmla="*/ 771 w 783"/>
                  <a:gd name="T13" fmla="*/ 594 h 594"/>
                  <a:gd name="T14" fmla="*/ 738 w 783"/>
                  <a:gd name="T15" fmla="*/ 594 h 594"/>
                  <a:gd name="T16" fmla="*/ 664 w 783"/>
                  <a:gd name="T17" fmla="*/ 594 h 594"/>
                  <a:gd name="T18" fmla="*/ 619 w 783"/>
                  <a:gd name="T19" fmla="*/ 589 h 594"/>
                  <a:gd name="T20" fmla="*/ 614 w 783"/>
                  <a:gd name="T21" fmla="*/ 583 h 594"/>
                  <a:gd name="T22" fmla="*/ 619 w 783"/>
                  <a:gd name="T23" fmla="*/ 577 h 594"/>
                  <a:gd name="T24" fmla="*/ 619 w 783"/>
                  <a:gd name="T25" fmla="*/ 561 h 594"/>
                  <a:gd name="T26" fmla="*/ 586 w 783"/>
                  <a:gd name="T27" fmla="*/ 152 h 594"/>
                  <a:gd name="T28" fmla="*/ 389 w 783"/>
                  <a:gd name="T29" fmla="*/ 555 h 594"/>
                  <a:gd name="T30" fmla="*/ 377 w 783"/>
                  <a:gd name="T31" fmla="*/ 583 h 594"/>
                  <a:gd name="T32" fmla="*/ 366 w 783"/>
                  <a:gd name="T33" fmla="*/ 594 h 594"/>
                  <a:gd name="T34" fmla="*/ 360 w 783"/>
                  <a:gd name="T35" fmla="*/ 589 h 594"/>
                  <a:gd name="T36" fmla="*/ 349 w 783"/>
                  <a:gd name="T37" fmla="*/ 572 h 594"/>
                  <a:gd name="T38" fmla="*/ 327 w 783"/>
                  <a:gd name="T39" fmla="*/ 533 h 594"/>
                  <a:gd name="T40" fmla="*/ 287 w 783"/>
                  <a:gd name="T41" fmla="*/ 460 h 594"/>
                  <a:gd name="T42" fmla="*/ 253 w 783"/>
                  <a:gd name="T43" fmla="*/ 393 h 594"/>
                  <a:gd name="T44" fmla="*/ 242 w 783"/>
                  <a:gd name="T45" fmla="*/ 359 h 594"/>
                  <a:gd name="T46" fmla="*/ 197 w 783"/>
                  <a:gd name="T47" fmla="*/ 269 h 594"/>
                  <a:gd name="T48" fmla="*/ 158 w 783"/>
                  <a:gd name="T49" fmla="*/ 180 h 594"/>
                  <a:gd name="T50" fmla="*/ 141 w 783"/>
                  <a:gd name="T51" fmla="*/ 157 h 594"/>
                  <a:gd name="T52" fmla="*/ 113 w 783"/>
                  <a:gd name="T53" fmla="*/ 538 h 594"/>
                  <a:gd name="T54" fmla="*/ 113 w 783"/>
                  <a:gd name="T55" fmla="*/ 566 h 594"/>
                  <a:gd name="T56" fmla="*/ 130 w 783"/>
                  <a:gd name="T57" fmla="*/ 583 h 594"/>
                  <a:gd name="T58" fmla="*/ 152 w 783"/>
                  <a:gd name="T59" fmla="*/ 583 h 594"/>
                  <a:gd name="T60" fmla="*/ 169 w 783"/>
                  <a:gd name="T61" fmla="*/ 589 h 594"/>
                  <a:gd name="T62" fmla="*/ 152 w 783"/>
                  <a:gd name="T63" fmla="*/ 594 h 594"/>
                  <a:gd name="T64" fmla="*/ 118 w 783"/>
                  <a:gd name="T65" fmla="*/ 594 h 594"/>
                  <a:gd name="T66" fmla="*/ 90 w 783"/>
                  <a:gd name="T67" fmla="*/ 594 h 594"/>
                  <a:gd name="T68" fmla="*/ 73 w 783"/>
                  <a:gd name="T69" fmla="*/ 594 h 594"/>
                  <a:gd name="T70" fmla="*/ 45 w 783"/>
                  <a:gd name="T71" fmla="*/ 594 h 594"/>
                  <a:gd name="T72" fmla="*/ 17 w 783"/>
                  <a:gd name="T73" fmla="*/ 594 h 594"/>
                  <a:gd name="T74" fmla="*/ 6 w 783"/>
                  <a:gd name="T75" fmla="*/ 594 h 594"/>
                  <a:gd name="T76" fmla="*/ 6 w 783"/>
                  <a:gd name="T77" fmla="*/ 583 h 594"/>
                  <a:gd name="T78" fmla="*/ 17 w 783"/>
                  <a:gd name="T79" fmla="*/ 583 h 594"/>
                  <a:gd name="T80" fmla="*/ 34 w 783"/>
                  <a:gd name="T81" fmla="*/ 583 h 594"/>
                  <a:gd name="T82" fmla="*/ 51 w 783"/>
                  <a:gd name="T83" fmla="*/ 572 h 594"/>
                  <a:gd name="T84" fmla="*/ 62 w 783"/>
                  <a:gd name="T85" fmla="*/ 549 h 594"/>
                  <a:gd name="T86" fmla="*/ 62 w 783"/>
                  <a:gd name="T87" fmla="*/ 516 h 594"/>
                  <a:gd name="T88" fmla="*/ 124 w 783"/>
                  <a:gd name="T89" fmla="*/ 6 h 594"/>
                  <a:gd name="T90" fmla="*/ 130 w 783"/>
                  <a:gd name="T91" fmla="*/ 0 h 594"/>
                  <a:gd name="T92" fmla="*/ 141 w 783"/>
                  <a:gd name="T93" fmla="*/ 12 h 594"/>
                  <a:gd name="T94" fmla="*/ 608 w 783"/>
                  <a:gd name="T95" fmla="*/ 12 h 594"/>
                  <a:gd name="T96" fmla="*/ 614 w 783"/>
                  <a:gd name="T97" fmla="*/ 0 h 594"/>
                  <a:gd name="T98" fmla="*/ 625 w 783"/>
                  <a:gd name="T99" fmla="*/ 0 h 594"/>
                  <a:gd name="T100" fmla="*/ 631 w 783"/>
                  <a:gd name="T101" fmla="*/ 23 h 5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83"/>
                  <a:gd name="T154" fmla="*/ 0 h 594"/>
                  <a:gd name="T155" fmla="*/ 783 w 783"/>
                  <a:gd name="T156" fmla="*/ 594 h 5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83" h="594">
                    <a:moveTo>
                      <a:pt x="681" y="493"/>
                    </a:moveTo>
                    <a:lnTo>
                      <a:pt x="681" y="510"/>
                    </a:lnTo>
                    <a:lnTo>
                      <a:pt x="687" y="527"/>
                    </a:lnTo>
                    <a:lnTo>
                      <a:pt x="693" y="544"/>
                    </a:lnTo>
                    <a:lnTo>
                      <a:pt x="698" y="561"/>
                    </a:lnTo>
                    <a:lnTo>
                      <a:pt x="710" y="572"/>
                    </a:lnTo>
                    <a:lnTo>
                      <a:pt x="721" y="577"/>
                    </a:lnTo>
                    <a:lnTo>
                      <a:pt x="743" y="583"/>
                    </a:lnTo>
                    <a:lnTo>
                      <a:pt x="760" y="583"/>
                    </a:lnTo>
                    <a:lnTo>
                      <a:pt x="771" y="583"/>
                    </a:lnTo>
                    <a:lnTo>
                      <a:pt x="777" y="583"/>
                    </a:lnTo>
                    <a:lnTo>
                      <a:pt x="783" y="589"/>
                    </a:lnTo>
                    <a:lnTo>
                      <a:pt x="777" y="594"/>
                    </a:lnTo>
                    <a:lnTo>
                      <a:pt x="771" y="594"/>
                    </a:lnTo>
                    <a:lnTo>
                      <a:pt x="766" y="594"/>
                    </a:lnTo>
                    <a:lnTo>
                      <a:pt x="738" y="594"/>
                    </a:lnTo>
                    <a:lnTo>
                      <a:pt x="704" y="594"/>
                    </a:lnTo>
                    <a:lnTo>
                      <a:pt x="664" y="594"/>
                    </a:lnTo>
                    <a:lnTo>
                      <a:pt x="636" y="589"/>
                    </a:lnTo>
                    <a:lnTo>
                      <a:pt x="619" y="589"/>
                    </a:lnTo>
                    <a:lnTo>
                      <a:pt x="614" y="589"/>
                    </a:lnTo>
                    <a:lnTo>
                      <a:pt x="614" y="583"/>
                    </a:lnTo>
                    <a:lnTo>
                      <a:pt x="614" y="577"/>
                    </a:lnTo>
                    <a:lnTo>
                      <a:pt x="619" y="577"/>
                    </a:lnTo>
                    <a:lnTo>
                      <a:pt x="619" y="572"/>
                    </a:lnTo>
                    <a:lnTo>
                      <a:pt x="619" y="561"/>
                    </a:lnTo>
                    <a:lnTo>
                      <a:pt x="619" y="549"/>
                    </a:lnTo>
                    <a:lnTo>
                      <a:pt x="586" y="152"/>
                    </a:lnTo>
                    <a:lnTo>
                      <a:pt x="580" y="152"/>
                    </a:lnTo>
                    <a:lnTo>
                      <a:pt x="389" y="555"/>
                    </a:lnTo>
                    <a:lnTo>
                      <a:pt x="383" y="572"/>
                    </a:lnTo>
                    <a:lnTo>
                      <a:pt x="377" y="583"/>
                    </a:lnTo>
                    <a:lnTo>
                      <a:pt x="372" y="589"/>
                    </a:lnTo>
                    <a:lnTo>
                      <a:pt x="366" y="594"/>
                    </a:lnTo>
                    <a:lnTo>
                      <a:pt x="360" y="594"/>
                    </a:lnTo>
                    <a:lnTo>
                      <a:pt x="360" y="589"/>
                    </a:lnTo>
                    <a:lnTo>
                      <a:pt x="355" y="583"/>
                    </a:lnTo>
                    <a:lnTo>
                      <a:pt x="349" y="572"/>
                    </a:lnTo>
                    <a:lnTo>
                      <a:pt x="338" y="561"/>
                    </a:lnTo>
                    <a:lnTo>
                      <a:pt x="327" y="533"/>
                    </a:lnTo>
                    <a:lnTo>
                      <a:pt x="310" y="499"/>
                    </a:lnTo>
                    <a:lnTo>
                      <a:pt x="287" y="460"/>
                    </a:lnTo>
                    <a:lnTo>
                      <a:pt x="270" y="421"/>
                    </a:lnTo>
                    <a:lnTo>
                      <a:pt x="253" y="393"/>
                    </a:lnTo>
                    <a:lnTo>
                      <a:pt x="248" y="381"/>
                    </a:lnTo>
                    <a:lnTo>
                      <a:pt x="242" y="359"/>
                    </a:lnTo>
                    <a:lnTo>
                      <a:pt x="220" y="320"/>
                    </a:lnTo>
                    <a:lnTo>
                      <a:pt x="197" y="269"/>
                    </a:lnTo>
                    <a:lnTo>
                      <a:pt x="175" y="219"/>
                    </a:lnTo>
                    <a:lnTo>
                      <a:pt x="158" y="180"/>
                    </a:lnTo>
                    <a:lnTo>
                      <a:pt x="146" y="157"/>
                    </a:lnTo>
                    <a:lnTo>
                      <a:pt x="141" y="157"/>
                    </a:lnTo>
                    <a:lnTo>
                      <a:pt x="113" y="516"/>
                    </a:lnTo>
                    <a:lnTo>
                      <a:pt x="113" y="538"/>
                    </a:lnTo>
                    <a:lnTo>
                      <a:pt x="113" y="555"/>
                    </a:lnTo>
                    <a:lnTo>
                      <a:pt x="113" y="566"/>
                    </a:lnTo>
                    <a:lnTo>
                      <a:pt x="124" y="577"/>
                    </a:lnTo>
                    <a:lnTo>
                      <a:pt x="130" y="583"/>
                    </a:lnTo>
                    <a:lnTo>
                      <a:pt x="146" y="583"/>
                    </a:lnTo>
                    <a:lnTo>
                      <a:pt x="152" y="583"/>
                    </a:lnTo>
                    <a:lnTo>
                      <a:pt x="163" y="583"/>
                    </a:lnTo>
                    <a:lnTo>
                      <a:pt x="169" y="589"/>
                    </a:lnTo>
                    <a:lnTo>
                      <a:pt x="163" y="594"/>
                    </a:lnTo>
                    <a:lnTo>
                      <a:pt x="152" y="594"/>
                    </a:lnTo>
                    <a:lnTo>
                      <a:pt x="135" y="594"/>
                    </a:lnTo>
                    <a:lnTo>
                      <a:pt x="118" y="594"/>
                    </a:lnTo>
                    <a:lnTo>
                      <a:pt x="101" y="594"/>
                    </a:lnTo>
                    <a:lnTo>
                      <a:pt x="90" y="594"/>
                    </a:lnTo>
                    <a:lnTo>
                      <a:pt x="79" y="594"/>
                    </a:lnTo>
                    <a:lnTo>
                      <a:pt x="73" y="594"/>
                    </a:lnTo>
                    <a:lnTo>
                      <a:pt x="62" y="594"/>
                    </a:lnTo>
                    <a:lnTo>
                      <a:pt x="45" y="594"/>
                    </a:lnTo>
                    <a:lnTo>
                      <a:pt x="28" y="594"/>
                    </a:lnTo>
                    <a:lnTo>
                      <a:pt x="17" y="594"/>
                    </a:lnTo>
                    <a:lnTo>
                      <a:pt x="11" y="594"/>
                    </a:lnTo>
                    <a:lnTo>
                      <a:pt x="6" y="594"/>
                    </a:lnTo>
                    <a:lnTo>
                      <a:pt x="0" y="589"/>
                    </a:lnTo>
                    <a:lnTo>
                      <a:pt x="6" y="583"/>
                    </a:lnTo>
                    <a:lnTo>
                      <a:pt x="11" y="583"/>
                    </a:lnTo>
                    <a:lnTo>
                      <a:pt x="17" y="583"/>
                    </a:lnTo>
                    <a:lnTo>
                      <a:pt x="23" y="583"/>
                    </a:lnTo>
                    <a:lnTo>
                      <a:pt x="34" y="583"/>
                    </a:lnTo>
                    <a:lnTo>
                      <a:pt x="45" y="577"/>
                    </a:lnTo>
                    <a:lnTo>
                      <a:pt x="51" y="572"/>
                    </a:lnTo>
                    <a:lnTo>
                      <a:pt x="56" y="561"/>
                    </a:lnTo>
                    <a:lnTo>
                      <a:pt x="62" y="549"/>
                    </a:lnTo>
                    <a:lnTo>
                      <a:pt x="62" y="533"/>
                    </a:lnTo>
                    <a:lnTo>
                      <a:pt x="62" y="516"/>
                    </a:lnTo>
                    <a:lnTo>
                      <a:pt x="118" y="12"/>
                    </a:lnTo>
                    <a:lnTo>
                      <a:pt x="124" y="6"/>
                    </a:lnTo>
                    <a:lnTo>
                      <a:pt x="124" y="0"/>
                    </a:lnTo>
                    <a:lnTo>
                      <a:pt x="130" y="0"/>
                    </a:lnTo>
                    <a:lnTo>
                      <a:pt x="135" y="0"/>
                    </a:lnTo>
                    <a:lnTo>
                      <a:pt x="141" y="12"/>
                    </a:lnTo>
                    <a:lnTo>
                      <a:pt x="377" y="499"/>
                    </a:lnTo>
                    <a:lnTo>
                      <a:pt x="608" y="12"/>
                    </a:lnTo>
                    <a:lnTo>
                      <a:pt x="614" y="6"/>
                    </a:lnTo>
                    <a:lnTo>
                      <a:pt x="614" y="0"/>
                    </a:lnTo>
                    <a:lnTo>
                      <a:pt x="619" y="0"/>
                    </a:lnTo>
                    <a:lnTo>
                      <a:pt x="625" y="0"/>
                    </a:lnTo>
                    <a:lnTo>
                      <a:pt x="625" y="6"/>
                    </a:lnTo>
                    <a:lnTo>
                      <a:pt x="631" y="23"/>
                    </a:lnTo>
                    <a:lnTo>
                      <a:pt x="681" y="493"/>
                    </a:lnTo>
                    <a:close/>
                  </a:path>
                </a:pathLst>
              </a:custGeom>
              <a:solidFill>
                <a:schemeClr val="tx1"/>
              </a:solidFill>
              <a:ln w="9525">
                <a:noFill/>
                <a:round/>
                <a:headEnd/>
                <a:tailEnd/>
              </a:ln>
            </p:spPr>
            <p:txBody>
              <a:bodyPr/>
              <a:lstStyle/>
              <a:p>
                <a:endParaRPr lang="en-US"/>
              </a:p>
            </p:txBody>
          </p:sp>
          <p:sp>
            <p:nvSpPr>
              <p:cNvPr id="3158" name="Freeform 31"/>
              <p:cNvSpPr>
                <a:spLocks/>
              </p:cNvSpPr>
              <p:nvPr/>
            </p:nvSpPr>
            <p:spPr bwMode="auto">
              <a:xfrm>
                <a:off x="14663" y="18595"/>
                <a:ext cx="383" cy="582"/>
              </a:xfrm>
              <a:custGeom>
                <a:avLst/>
                <a:gdLst>
                  <a:gd name="T0" fmla="*/ 68 w 383"/>
                  <a:gd name="T1" fmla="*/ 151 h 582"/>
                  <a:gd name="T2" fmla="*/ 68 w 383"/>
                  <a:gd name="T3" fmla="*/ 72 h 582"/>
                  <a:gd name="T4" fmla="*/ 62 w 383"/>
                  <a:gd name="T5" fmla="*/ 39 h 582"/>
                  <a:gd name="T6" fmla="*/ 45 w 383"/>
                  <a:gd name="T7" fmla="*/ 16 h 582"/>
                  <a:gd name="T8" fmla="*/ 23 w 383"/>
                  <a:gd name="T9" fmla="*/ 11 h 582"/>
                  <a:gd name="T10" fmla="*/ 6 w 383"/>
                  <a:gd name="T11" fmla="*/ 11 h 582"/>
                  <a:gd name="T12" fmla="*/ 0 w 383"/>
                  <a:gd name="T13" fmla="*/ 0 h 582"/>
                  <a:gd name="T14" fmla="*/ 34 w 383"/>
                  <a:gd name="T15" fmla="*/ 0 h 582"/>
                  <a:gd name="T16" fmla="*/ 73 w 383"/>
                  <a:gd name="T17" fmla="*/ 0 h 582"/>
                  <a:gd name="T18" fmla="*/ 102 w 383"/>
                  <a:gd name="T19" fmla="*/ 0 h 582"/>
                  <a:gd name="T20" fmla="*/ 158 w 383"/>
                  <a:gd name="T21" fmla="*/ 0 h 582"/>
                  <a:gd name="T22" fmla="*/ 259 w 383"/>
                  <a:gd name="T23" fmla="*/ 5 h 582"/>
                  <a:gd name="T24" fmla="*/ 327 w 383"/>
                  <a:gd name="T25" fmla="*/ 28 h 582"/>
                  <a:gd name="T26" fmla="*/ 366 w 383"/>
                  <a:gd name="T27" fmla="*/ 78 h 582"/>
                  <a:gd name="T28" fmla="*/ 366 w 383"/>
                  <a:gd name="T29" fmla="*/ 207 h 582"/>
                  <a:gd name="T30" fmla="*/ 265 w 383"/>
                  <a:gd name="T31" fmla="*/ 308 h 582"/>
                  <a:gd name="T32" fmla="*/ 180 w 383"/>
                  <a:gd name="T33" fmla="*/ 319 h 582"/>
                  <a:gd name="T34" fmla="*/ 169 w 383"/>
                  <a:gd name="T35" fmla="*/ 319 h 582"/>
                  <a:gd name="T36" fmla="*/ 169 w 383"/>
                  <a:gd name="T37" fmla="*/ 308 h 582"/>
                  <a:gd name="T38" fmla="*/ 186 w 383"/>
                  <a:gd name="T39" fmla="*/ 308 h 582"/>
                  <a:gd name="T40" fmla="*/ 282 w 383"/>
                  <a:gd name="T41" fmla="*/ 269 h 582"/>
                  <a:gd name="T42" fmla="*/ 321 w 383"/>
                  <a:gd name="T43" fmla="*/ 179 h 582"/>
                  <a:gd name="T44" fmla="*/ 304 w 383"/>
                  <a:gd name="T45" fmla="*/ 106 h 582"/>
                  <a:gd name="T46" fmla="*/ 237 w 383"/>
                  <a:gd name="T47" fmla="*/ 33 h 582"/>
                  <a:gd name="T48" fmla="*/ 169 w 383"/>
                  <a:gd name="T49" fmla="*/ 22 h 582"/>
                  <a:gd name="T50" fmla="*/ 147 w 383"/>
                  <a:gd name="T51" fmla="*/ 22 h 582"/>
                  <a:gd name="T52" fmla="*/ 130 w 383"/>
                  <a:gd name="T53" fmla="*/ 33 h 582"/>
                  <a:gd name="T54" fmla="*/ 130 w 383"/>
                  <a:gd name="T55" fmla="*/ 358 h 582"/>
                  <a:gd name="T56" fmla="*/ 130 w 383"/>
                  <a:gd name="T57" fmla="*/ 487 h 582"/>
                  <a:gd name="T58" fmla="*/ 135 w 383"/>
                  <a:gd name="T59" fmla="*/ 537 h 582"/>
                  <a:gd name="T60" fmla="*/ 147 w 383"/>
                  <a:gd name="T61" fmla="*/ 560 h 582"/>
                  <a:gd name="T62" fmla="*/ 164 w 383"/>
                  <a:gd name="T63" fmla="*/ 571 h 582"/>
                  <a:gd name="T64" fmla="*/ 192 w 383"/>
                  <a:gd name="T65" fmla="*/ 571 h 582"/>
                  <a:gd name="T66" fmla="*/ 203 w 383"/>
                  <a:gd name="T67" fmla="*/ 577 h 582"/>
                  <a:gd name="T68" fmla="*/ 203 w 383"/>
                  <a:gd name="T69" fmla="*/ 582 h 582"/>
                  <a:gd name="T70" fmla="*/ 152 w 383"/>
                  <a:gd name="T71" fmla="*/ 582 h 582"/>
                  <a:gd name="T72" fmla="*/ 96 w 383"/>
                  <a:gd name="T73" fmla="*/ 582 h 582"/>
                  <a:gd name="T74" fmla="*/ 85 w 383"/>
                  <a:gd name="T75" fmla="*/ 582 h 582"/>
                  <a:gd name="T76" fmla="*/ 51 w 383"/>
                  <a:gd name="T77" fmla="*/ 582 h 582"/>
                  <a:gd name="T78" fmla="*/ 23 w 383"/>
                  <a:gd name="T79" fmla="*/ 582 h 582"/>
                  <a:gd name="T80" fmla="*/ 12 w 383"/>
                  <a:gd name="T81" fmla="*/ 577 h 582"/>
                  <a:gd name="T82" fmla="*/ 28 w 383"/>
                  <a:gd name="T83" fmla="*/ 571 h 582"/>
                  <a:gd name="T84" fmla="*/ 51 w 383"/>
                  <a:gd name="T85" fmla="*/ 565 h 582"/>
                  <a:gd name="T86" fmla="*/ 62 w 383"/>
                  <a:gd name="T87" fmla="*/ 543 h 582"/>
                  <a:gd name="T88" fmla="*/ 68 w 383"/>
                  <a:gd name="T89" fmla="*/ 487 h 582"/>
                  <a:gd name="T90" fmla="*/ 68 w 383"/>
                  <a:gd name="T91" fmla="*/ 358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
                  <a:gd name="T139" fmla="*/ 0 h 582"/>
                  <a:gd name="T140" fmla="*/ 383 w 383"/>
                  <a:gd name="T141" fmla="*/ 582 h 5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 h="582">
                    <a:moveTo>
                      <a:pt x="68" y="224"/>
                    </a:moveTo>
                    <a:lnTo>
                      <a:pt x="68" y="151"/>
                    </a:lnTo>
                    <a:lnTo>
                      <a:pt x="68" y="101"/>
                    </a:lnTo>
                    <a:lnTo>
                      <a:pt x="68" y="72"/>
                    </a:lnTo>
                    <a:lnTo>
                      <a:pt x="62" y="56"/>
                    </a:lnTo>
                    <a:lnTo>
                      <a:pt x="62" y="39"/>
                    </a:lnTo>
                    <a:lnTo>
                      <a:pt x="57" y="28"/>
                    </a:lnTo>
                    <a:lnTo>
                      <a:pt x="45" y="16"/>
                    </a:lnTo>
                    <a:lnTo>
                      <a:pt x="34" y="11"/>
                    </a:lnTo>
                    <a:lnTo>
                      <a:pt x="23" y="11"/>
                    </a:lnTo>
                    <a:lnTo>
                      <a:pt x="12" y="11"/>
                    </a:lnTo>
                    <a:lnTo>
                      <a:pt x="6" y="11"/>
                    </a:lnTo>
                    <a:lnTo>
                      <a:pt x="0" y="5"/>
                    </a:lnTo>
                    <a:lnTo>
                      <a:pt x="0" y="0"/>
                    </a:lnTo>
                    <a:lnTo>
                      <a:pt x="12" y="0"/>
                    </a:lnTo>
                    <a:lnTo>
                      <a:pt x="34" y="0"/>
                    </a:lnTo>
                    <a:lnTo>
                      <a:pt x="57" y="0"/>
                    </a:lnTo>
                    <a:lnTo>
                      <a:pt x="73" y="0"/>
                    </a:lnTo>
                    <a:lnTo>
                      <a:pt x="90" y="0"/>
                    </a:lnTo>
                    <a:lnTo>
                      <a:pt x="102" y="0"/>
                    </a:lnTo>
                    <a:lnTo>
                      <a:pt x="124" y="0"/>
                    </a:lnTo>
                    <a:lnTo>
                      <a:pt x="158" y="0"/>
                    </a:lnTo>
                    <a:lnTo>
                      <a:pt x="197" y="0"/>
                    </a:lnTo>
                    <a:lnTo>
                      <a:pt x="259" y="5"/>
                    </a:lnTo>
                    <a:lnTo>
                      <a:pt x="304" y="16"/>
                    </a:lnTo>
                    <a:lnTo>
                      <a:pt x="327" y="28"/>
                    </a:lnTo>
                    <a:lnTo>
                      <a:pt x="344" y="44"/>
                    </a:lnTo>
                    <a:lnTo>
                      <a:pt x="366" y="78"/>
                    </a:lnTo>
                    <a:lnTo>
                      <a:pt x="383" y="134"/>
                    </a:lnTo>
                    <a:lnTo>
                      <a:pt x="366" y="207"/>
                    </a:lnTo>
                    <a:lnTo>
                      <a:pt x="327" y="269"/>
                    </a:lnTo>
                    <a:lnTo>
                      <a:pt x="265" y="308"/>
                    </a:lnTo>
                    <a:lnTo>
                      <a:pt x="192" y="319"/>
                    </a:lnTo>
                    <a:lnTo>
                      <a:pt x="180" y="319"/>
                    </a:lnTo>
                    <a:lnTo>
                      <a:pt x="175" y="319"/>
                    </a:lnTo>
                    <a:lnTo>
                      <a:pt x="169" y="319"/>
                    </a:lnTo>
                    <a:lnTo>
                      <a:pt x="164" y="313"/>
                    </a:lnTo>
                    <a:lnTo>
                      <a:pt x="169" y="308"/>
                    </a:lnTo>
                    <a:lnTo>
                      <a:pt x="175" y="308"/>
                    </a:lnTo>
                    <a:lnTo>
                      <a:pt x="186" y="308"/>
                    </a:lnTo>
                    <a:lnTo>
                      <a:pt x="237" y="297"/>
                    </a:lnTo>
                    <a:lnTo>
                      <a:pt x="282" y="269"/>
                    </a:lnTo>
                    <a:lnTo>
                      <a:pt x="310" y="229"/>
                    </a:lnTo>
                    <a:lnTo>
                      <a:pt x="321" y="179"/>
                    </a:lnTo>
                    <a:lnTo>
                      <a:pt x="316" y="145"/>
                    </a:lnTo>
                    <a:lnTo>
                      <a:pt x="304" y="106"/>
                    </a:lnTo>
                    <a:lnTo>
                      <a:pt x="276" y="61"/>
                    </a:lnTo>
                    <a:lnTo>
                      <a:pt x="237" y="33"/>
                    </a:lnTo>
                    <a:lnTo>
                      <a:pt x="197" y="22"/>
                    </a:lnTo>
                    <a:lnTo>
                      <a:pt x="169" y="22"/>
                    </a:lnTo>
                    <a:lnTo>
                      <a:pt x="158" y="22"/>
                    </a:lnTo>
                    <a:lnTo>
                      <a:pt x="147" y="22"/>
                    </a:lnTo>
                    <a:lnTo>
                      <a:pt x="135" y="28"/>
                    </a:lnTo>
                    <a:lnTo>
                      <a:pt x="130" y="33"/>
                    </a:lnTo>
                    <a:lnTo>
                      <a:pt x="130" y="39"/>
                    </a:lnTo>
                    <a:lnTo>
                      <a:pt x="130" y="358"/>
                    </a:lnTo>
                    <a:lnTo>
                      <a:pt x="130" y="431"/>
                    </a:lnTo>
                    <a:lnTo>
                      <a:pt x="130" y="487"/>
                    </a:lnTo>
                    <a:lnTo>
                      <a:pt x="135" y="526"/>
                    </a:lnTo>
                    <a:lnTo>
                      <a:pt x="135" y="537"/>
                    </a:lnTo>
                    <a:lnTo>
                      <a:pt x="141" y="549"/>
                    </a:lnTo>
                    <a:lnTo>
                      <a:pt x="147" y="560"/>
                    </a:lnTo>
                    <a:lnTo>
                      <a:pt x="152" y="565"/>
                    </a:lnTo>
                    <a:lnTo>
                      <a:pt x="164" y="571"/>
                    </a:lnTo>
                    <a:lnTo>
                      <a:pt x="175" y="571"/>
                    </a:lnTo>
                    <a:lnTo>
                      <a:pt x="192" y="571"/>
                    </a:lnTo>
                    <a:lnTo>
                      <a:pt x="197" y="571"/>
                    </a:lnTo>
                    <a:lnTo>
                      <a:pt x="203" y="577"/>
                    </a:lnTo>
                    <a:lnTo>
                      <a:pt x="209" y="577"/>
                    </a:lnTo>
                    <a:lnTo>
                      <a:pt x="203" y="582"/>
                    </a:lnTo>
                    <a:lnTo>
                      <a:pt x="192" y="582"/>
                    </a:lnTo>
                    <a:lnTo>
                      <a:pt x="152" y="582"/>
                    </a:lnTo>
                    <a:lnTo>
                      <a:pt x="113" y="582"/>
                    </a:lnTo>
                    <a:lnTo>
                      <a:pt x="96" y="582"/>
                    </a:lnTo>
                    <a:lnTo>
                      <a:pt x="90" y="582"/>
                    </a:lnTo>
                    <a:lnTo>
                      <a:pt x="85" y="582"/>
                    </a:lnTo>
                    <a:lnTo>
                      <a:pt x="68" y="582"/>
                    </a:lnTo>
                    <a:lnTo>
                      <a:pt x="51" y="582"/>
                    </a:lnTo>
                    <a:lnTo>
                      <a:pt x="34" y="582"/>
                    </a:lnTo>
                    <a:lnTo>
                      <a:pt x="23" y="582"/>
                    </a:lnTo>
                    <a:lnTo>
                      <a:pt x="12" y="582"/>
                    </a:lnTo>
                    <a:lnTo>
                      <a:pt x="12" y="577"/>
                    </a:lnTo>
                    <a:lnTo>
                      <a:pt x="17" y="571"/>
                    </a:lnTo>
                    <a:lnTo>
                      <a:pt x="28" y="571"/>
                    </a:lnTo>
                    <a:lnTo>
                      <a:pt x="40" y="571"/>
                    </a:lnTo>
                    <a:lnTo>
                      <a:pt x="51" y="565"/>
                    </a:lnTo>
                    <a:lnTo>
                      <a:pt x="57" y="554"/>
                    </a:lnTo>
                    <a:lnTo>
                      <a:pt x="62" y="543"/>
                    </a:lnTo>
                    <a:lnTo>
                      <a:pt x="62" y="526"/>
                    </a:lnTo>
                    <a:lnTo>
                      <a:pt x="68" y="487"/>
                    </a:lnTo>
                    <a:lnTo>
                      <a:pt x="68" y="431"/>
                    </a:lnTo>
                    <a:lnTo>
                      <a:pt x="68" y="358"/>
                    </a:lnTo>
                    <a:lnTo>
                      <a:pt x="68" y="224"/>
                    </a:lnTo>
                    <a:close/>
                  </a:path>
                </a:pathLst>
              </a:custGeom>
              <a:solidFill>
                <a:schemeClr val="tx1"/>
              </a:solidFill>
              <a:ln w="9525">
                <a:noFill/>
                <a:round/>
                <a:headEnd/>
                <a:tailEnd/>
              </a:ln>
            </p:spPr>
            <p:txBody>
              <a:bodyPr/>
              <a:lstStyle/>
              <a:p>
                <a:endParaRPr lang="en-US"/>
              </a:p>
            </p:txBody>
          </p:sp>
          <p:sp>
            <p:nvSpPr>
              <p:cNvPr id="3159" name="Freeform 32"/>
              <p:cNvSpPr>
                <a:spLocks/>
              </p:cNvSpPr>
              <p:nvPr/>
            </p:nvSpPr>
            <p:spPr bwMode="auto">
              <a:xfrm>
                <a:off x="15232" y="18583"/>
                <a:ext cx="299" cy="606"/>
              </a:xfrm>
              <a:custGeom>
                <a:avLst/>
                <a:gdLst>
                  <a:gd name="T0" fmla="*/ 6 w 299"/>
                  <a:gd name="T1" fmla="*/ 583 h 606"/>
                  <a:gd name="T2" fmla="*/ 0 w 299"/>
                  <a:gd name="T3" fmla="*/ 566 h 606"/>
                  <a:gd name="T4" fmla="*/ 0 w 299"/>
                  <a:gd name="T5" fmla="*/ 527 h 606"/>
                  <a:gd name="T6" fmla="*/ 0 w 299"/>
                  <a:gd name="T7" fmla="*/ 488 h 606"/>
                  <a:gd name="T8" fmla="*/ 6 w 299"/>
                  <a:gd name="T9" fmla="*/ 465 h 606"/>
                  <a:gd name="T10" fmla="*/ 17 w 299"/>
                  <a:gd name="T11" fmla="*/ 465 h 606"/>
                  <a:gd name="T12" fmla="*/ 17 w 299"/>
                  <a:gd name="T13" fmla="*/ 482 h 606"/>
                  <a:gd name="T14" fmla="*/ 34 w 299"/>
                  <a:gd name="T15" fmla="*/ 533 h 606"/>
                  <a:gd name="T16" fmla="*/ 96 w 299"/>
                  <a:gd name="T17" fmla="*/ 572 h 606"/>
                  <a:gd name="T18" fmla="*/ 180 w 299"/>
                  <a:gd name="T19" fmla="*/ 566 h 606"/>
                  <a:gd name="T20" fmla="*/ 237 w 299"/>
                  <a:gd name="T21" fmla="*/ 510 h 606"/>
                  <a:gd name="T22" fmla="*/ 242 w 299"/>
                  <a:gd name="T23" fmla="*/ 437 h 606"/>
                  <a:gd name="T24" fmla="*/ 197 w 299"/>
                  <a:gd name="T25" fmla="*/ 370 h 606"/>
                  <a:gd name="T26" fmla="*/ 118 w 299"/>
                  <a:gd name="T27" fmla="*/ 309 h 606"/>
                  <a:gd name="T28" fmla="*/ 39 w 299"/>
                  <a:gd name="T29" fmla="*/ 219 h 606"/>
                  <a:gd name="T30" fmla="*/ 17 w 299"/>
                  <a:gd name="T31" fmla="*/ 141 h 606"/>
                  <a:gd name="T32" fmla="*/ 62 w 299"/>
                  <a:gd name="T33" fmla="*/ 40 h 606"/>
                  <a:gd name="T34" fmla="*/ 180 w 299"/>
                  <a:gd name="T35" fmla="*/ 0 h 606"/>
                  <a:gd name="T36" fmla="*/ 231 w 299"/>
                  <a:gd name="T37" fmla="*/ 0 h 606"/>
                  <a:gd name="T38" fmla="*/ 265 w 299"/>
                  <a:gd name="T39" fmla="*/ 12 h 606"/>
                  <a:gd name="T40" fmla="*/ 282 w 299"/>
                  <a:gd name="T41" fmla="*/ 12 h 606"/>
                  <a:gd name="T42" fmla="*/ 287 w 299"/>
                  <a:gd name="T43" fmla="*/ 17 h 606"/>
                  <a:gd name="T44" fmla="*/ 287 w 299"/>
                  <a:gd name="T45" fmla="*/ 34 h 606"/>
                  <a:gd name="T46" fmla="*/ 282 w 299"/>
                  <a:gd name="T47" fmla="*/ 68 h 606"/>
                  <a:gd name="T48" fmla="*/ 282 w 299"/>
                  <a:gd name="T49" fmla="*/ 107 h 606"/>
                  <a:gd name="T50" fmla="*/ 276 w 299"/>
                  <a:gd name="T51" fmla="*/ 118 h 606"/>
                  <a:gd name="T52" fmla="*/ 270 w 299"/>
                  <a:gd name="T53" fmla="*/ 113 h 606"/>
                  <a:gd name="T54" fmla="*/ 270 w 299"/>
                  <a:gd name="T55" fmla="*/ 96 h 606"/>
                  <a:gd name="T56" fmla="*/ 265 w 299"/>
                  <a:gd name="T57" fmla="*/ 68 h 606"/>
                  <a:gd name="T58" fmla="*/ 237 w 299"/>
                  <a:gd name="T59" fmla="*/ 45 h 606"/>
                  <a:gd name="T60" fmla="*/ 163 w 299"/>
                  <a:gd name="T61" fmla="*/ 28 h 606"/>
                  <a:gd name="T62" fmla="*/ 85 w 299"/>
                  <a:gd name="T63" fmla="*/ 68 h 606"/>
                  <a:gd name="T64" fmla="*/ 73 w 299"/>
                  <a:gd name="T65" fmla="*/ 146 h 606"/>
                  <a:gd name="T66" fmla="*/ 118 w 299"/>
                  <a:gd name="T67" fmla="*/ 208 h 606"/>
                  <a:gd name="T68" fmla="*/ 186 w 299"/>
                  <a:gd name="T69" fmla="*/ 264 h 606"/>
                  <a:gd name="T70" fmla="*/ 276 w 299"/>
                  <a:gd name="T71" fmla="*/ 359 h 606"/>
                  <a:gd name="T72" fmla="*/ 299 w 299"/>
                  <a:gd name="T73" fmla="*/ 443 h 606"/>
                  <a:gd name="T74" fmla="*/ 276 w 299"/>
                  <a:gd name="T75" fmla="*/ 533 h 606"/>
                  <a:gd name="T76" fmla="*/ 180 w 299"/>
                  <a:gd name="T77" fmla="*/ 600 h 606"/>
                  <a:gd name="T78" fmla="*/ 62 w 299"/>
                  <a:gd name="T79" fmla="*/ 600 h 6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9"/>
                  <a:gd name="T121" fmla="*/ 0 h 606"/>
                  <a:gd name="T122" fmla="*/ 299 w 299"/>
                  <a:gd name="T123" fmla="*/ 606 h 6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9" h="606">
                    <a:moveTo>
                      <a:pt x="11" y="583"/>
                    </a:moveTo>
                    <a:lnTo>
                      <a:pt x="6" y="583"/>
                    </a:lnTo>
                    <a:lnTo>
                      <a:pt x="0" y="577"/>
                    </a:lnTo>
                    <a:lnTo>
                      <a:pt x="0" y="566"/>
                    </a:lnTo>
                    <a:lnTo>
                      <a:pt x="0" y="555"/>
                    </a:lnTo>
                    <a:lnTo>
                      <a:pt x="0" y="527"/>
                    </a:lnTo>
                    <a:lnTo>
                      <a:pt x="0" y="505"/>
                    </a:lnTo>
                    <a:lnTo>
                      <a:pt x="0" y="488"/>
                    </a:lnTo>
                    <a:lnTo>
                      <a:pt x="6" y="477"/>
                    </a:lnTo>
                    <a:lnTo>
                      <a:pt x="6" y="465"/>
                    </a:lnTo>
                    <a:lnTo>
                      <a:pt x="11" y="460"/>
                    </a:lnTo>
                    <a:lnTo>
                      <a:pt x="17" y="465"/>
                    </a:lnTo>
                    <a:lnTo>
                      <a:pt x="17" y="471"/>
                    </a:lnTo>
                    <a:lnTo>
                      <a:pt x="17" y="482"/>
                    </a:lnTo>
                    <a:lnTo>
                      <a:pt x="17" y="499"/>
                    </a:lnTo>
                    <a:lnTo>
                      <a:pt x="34" y="533"/>
                    </a:lnTo>
                    <a:lnTo>
                      <a:pt x="62" y="561"/>
                    </a:lnTo>
                    <a:lnTo>
                      <a:pt x="96" y="572"/>
                    </a:lnTo>
                    <a:lnTo>
                      <a:pt x="135" y="577"/>
                    </a:lnTo>
                    <a:lnTo>
                      <a:pt x="180" y="566"/>
                    </a:lnTo>
                    <a:lnTo>
                      <a:pt x="214" y="544"/>
                    </a:lnTo>
                    <a:lnTo>
                      <a:pt x="237" y="510"/>
                    </a:lnTo>
                    <a:lnTo>
                      <a:pt x="242" y="477"/>
                    </a:lnTo>
                    <a:lnTo>
                      <a:pt x="242" y="437"/>
                    </a:lnTo>
                    <a:lnTo>
                      <a:pt x="225" y="404"/>
                    </a:lnTo>
                    <a:lnTo>
                      <a:pt x="197" y="370"/>
                    </a:lnTo>
                    <a:lnTo>
                      <a:pt x="152" y="337"/>
                    </a:lnTo>
                    <a:lnTo>
                      <a:pt x="118" y="309"/>
                    </a:lnTo>
                    <a:lnTo>
                      <a:pt x="68" y="258"/>
                    </a:lnTo>
                    <a:lnTo>
                      <a:pt x="39" y="219"/>
                    </a:lnTo>
                    <a:lnTo>
                      <a:pt x="23" y="180"/>
                    </a:lnTo>
                    <a:lnTo>
                      <a:pt x="17" y="141"/>
                    </a:lnTo>
                    <a:lnTo>
                      <a:pt x="28" y="84"/>
                    </a:lnTo>
                    <a:lnTo>
                      <a:pt x="62" y="40"/>
                    </a:lnTo>
                    <a:lnTo>
                      <a:pt x="113" y="12"/>
                    </a:lnTo>
                    <a:lnTo>
                      <a:pt x="180" y="0"/>
                    </a:lnTo>
                    <a:lnTo>
                      <a:pt x="208" y="0"/>
                    </a:lnTo>
                    <a:lnTo>
                      <a:pt x="231" y="0"/>
                    </a:lnTo>
                    <a:lnTo>
                      <a:pt x="253" y="6"/>
                    </a:lnTo>
                    <a:lnTo>
                      <a:pt x="265" y="12"/>
                    </a:lnTo>
                    <a:lnTo>
                      <a:pt x="270" y="12"/>
                    </a:lnTo>
                    <a:lnTo>
                      <a:pt x="282" y="12"/>
                    </a:lnTo>
                    <a:lnTo>
                      <a:pt x="287" y="12"/>
                    </a:lnTo>
                    <a:lnTo>
                      <a:pt x="287" y="17"/>
                    </a:lnTo>
                    <a:lnTo>
                      <a:pt x="287" y="23"/>
                    </a:lnTo>
                    <a:lnTo>
                      <a:pt x="287" y="34"/>
                    </a:lnTo>
                    <a:lnTo>
                      <a:pt x="287" y="45"/>
                    </a:lnTo>
                    <a:lnTo>
                      <a:pt x="282" y="68"/>
                    </a:lnTo>
                    <a:lnTo>
                      <a:pt x="282" y="96"/>
                    </a:lnTo>
                    <a:lnTo>
                      <a:pt x="282" y="107"/>
                    </a:lnTo>
                    <a:lnTo>
                      <a:pt x="282" y="113"/>
                    </a:lnTo>
                    <a:lnTo>
                      <a:pt x="276" y="118"/>
                    </a:lnTo>
                    <a:lnTo>
                      <a:pt x="276" y="113"/>
                    </a:lnTo>
                    <a:lnTo>
                      <a:pt x="270" y="113"/>
                    </a:lnTo>
                    <a:lnTo>
                      <a:pt x="270" y="107"/>
                    </a:lnTo>
                    <a:lnTo>
                      <a:pt x="270" y="96"/>
                    </a:lnTo>
                    <a:lnTo>
                      <a:pt x="265" y="79"/>
                    </a:lnTo>
                    <a:lnTo>
                      <a:pt x="265" y="68"/>
                    </a:lnTo>
                    <a:lnTo>
                      <a:pt x="253" y="56"/>
                    </a:lnTo>
                    <a:lnTo>
                      <a:pt x="237" y="45"/>
                    </a:lnTo>
                    <a:lnTo>
                      <a:pt x="208" y="34"/>
                    </a:lnTo>
                    <a:lnTo>
                      <a:pt x="163" y="28"/>
                    </a:lnTo>
                    <a:lnTo>
                      <a:pt x="118" y="40"/>
                    </a:lnTo>
                    <a:lnTo>
                      <a:pt x="85" y="68"/>
                    </a:lnTo>
                    <a:lnTo>
                      <a:pt x="68" y="118"/>
                    </a:lnTo>
                    <a:lnTo>
                      <a:pt x="73" y="146"/>
                    </a:lnTo>
                    <a:lnTo>
                      <a:pt x="90" y="174"/>
                    </a:lnTo>
                    <a:lnTo>
                      <a:pt x="118" y="208"/>
                    </a:lnTo>
                    <a:lnTo>
                      <a:pt x="163" y="247"/>
                    </a:lnTo>
                    <a:lnTo>
                      <a:pt x="186" y="264"/>
                    </a:lnTo>
                    <a:lnTo>
                      <a:pt x="242" y="314"/>
                    </a:lnTo>
                    <a:lnTo>
                      <a:pt x="276" y="359"/>
                    </a:lnTo>
                    <a:lnTo>
                      <a:pt x="293" y="398"/>
                    </a:lnTo>
                    <a:lnTo>
                      <a:pt x="299" y="443"/>
                    </a:lnTo>
                    <a:lnTo>
                      <a:pt x="293" y="482"/>
                    </a:lnTo>
                    <a:lnTo>
                      <a:pt x="276" y="533"/>
                    </a:lnTo>
                    <a:lnTo>
                      <a:pt x="231" y="572"/>
                    </a:lnTo>
                    <a:lnTo>
                      <a:pt x="180" y="600"/>
                    </a:lnTo>
                    <a:lnTo>
                      <a:pt x="118" y="606"/>
                    </a:lnTo>
                    <a:lnTo>
                      <a:pt x="62" y="600"/>
                    </a:lnTo>
                    <a:lnTo>
                      <a:pt x="11" y="583"/>
                    </a:lnTo>
                    <a:close/>
                  </a:path>
                </a:pathLst>
              </a:custGeom>
              <a:solidFill>
                <a:schemeClr val="tx1"/>
              </a:solidFill>
              <a:ln w="9525">
                <a:noFill/>
                <a:round/>
                <a:headEnd/>
                <a:tailEnd/>
              </a:ln>
            </p:spPr>
            <p:txBody>
              <a:bodyPr/>
              <a:lstStyle/>
              <a:p>
                <a:endParaRPr lang="en-US"/>
              </a:p>
            </p:txBody>
          </p:sp>
          <p:sp>
            <p:nvSpPr>
              <p:cNvPr id="3160" name="Freeform 33"/>
              <p:cNvSpPr>
                <a:spLocks/>
              </p:cNvSpPr>
              <p:nvPr/>
            </p:nvSpPr>
            <p:spPr bwMode="auto">
              <a:xfrm>
                <a:off x="15728" y="18595"/>
                <a:ext cx="613" cy="582"/>
              </a:xfrm>
              <a:custGeom>
                <a:avLst/>
                <a:gdLst>
                  <a:gd name="T0" fmla="*/ 540 w 613"/>
                  <a:gd name="T1" fmla="*/ 487 h 582"/>
                  <a:gd name="T2" fmla="*/ 546 w 613"/>
                  <a:gd name="T3" fmla="*/ 549 h 582"/>
                  <a:gd name="T4" fmla="*/ 574 w 613"/>
                  <a:gd name="T5" fmla="*/ 571 h 582"/>
                  <a:gd name="T6" fmla="*/ 608 w 613"/>
                  <a:gd name="T7" fmla="*/ 571 h 582"/>
                  <a:gd name="T8" fmla="*/ 602 w 613"/>
                  <a:gd name="T9" fmla="*/ 582 h 582"/>
                  <a:gd name="T10" fmla="*/ 506 w 613"/>
                  <a:gd name="T11" fmla="*/ 582 h 582"/>
                  <a:gd name="T12" fmla="*/ 473 w 613"/>
                  <a:gd name="T13" fmla="*/ 582 h 582"/>
                  <a:gd name="T14" fmla="*/ 428 w 613"/>
                  <a:gd name="T15" fmla="*/ 582 h 582"/>
                  <a:gd name="T16" fmla="*/ 422 w 613"/>
                  <a:gd name="T17" fmla="*/ 571 h 582"/>
                  <a:gd name="T18" fmla="*/ 456 w 613"/>
                  <a:gd name="T19" fmla="*/ 565 h 582"/>
                  <a:gd name="T20" fmla="*/ 467 w 613"/>
                  <a:gd name="T21" fmla="*/ 526 h 582"/>
                  <a:gd name="T22" fmla="*/ 473 w 613"/>
                  <a:gd name="T23" fmla="*/ 358 h 582"/>
                  <a:gd name="T24" fmla="*/ 467 w 613"/>
                  <a:gd name="T25" fmla="*/ 274 h 582"/>
                  <a:gd name="T26" fmla="*/ 135 w 613"/>
                  <a:gd name="T27" fmla="*/ 280 h 582"/>
                  <a:gd name="T28" fmla="*/ 135 w 613"/>
                  <a:gd name="T29" fmla="*/ 487 h 582"/>
                  <a:gd name="T30" fmla="*/ 140 w 613"/>
                  <a:gd name="T31" fmla="*/ 549 h 582"/>
                  <a:gd name="T32" fmla="*/ 169 w 613"/>
                  <a:gd name="T33" fmla="*/ 571 h 582"/>
                  <a:gd name="T34" fmla="*/ 202 w 613"/>
                  <a:gd name="T35" fmla="*/ 571 h 582"/>
                  <a:gd name="T36" fmla="*/ 197 w 613"/>
                  <a:gd name="T37" fmla="*/ 582 h 582"/>
                  <a:gd name="T38" fmla="*/ 101 w 613"/>
                  <a:gd name="T39" fmla="*/ 582 h 582"/>
                  <a:gd name="T40" fmla="*/ 67 w 613"/>
                  <a:gd name="T41" fmla="*/ 582 h 582"/>
                  <a:gd name="T42" fmla="*/ 22 w 613"/>
                  <a:gd name="T43" fmla="*/ 582 h 582"/>
                  <a:gd name="T44" fmla="*/ 16 w 613"/>
                  <a:gd name="T45" fmla="*/ 571 h 582"/>
                  <a:gd name="T46" fmla="*/ 50 w 613"/>
                  <a:gd name="T47" fmla="*/ 565 h 582"/>
                  <a:gd name="T48" fmla="*/ 62 w 613"/>
                  <a:gd name="T49" fmla="*/ 526 h 582"/>
                  <a:gd name="T50" fmla="*/ 67 w 613"/>
                  <a:gd name="T51" fmla="*/ 358 h 582"/>
                  <a:gd name="T52" fmla="*/ 67 w 613"/>
                  <a:gd name="T53" fmla="*/ 101 h 582"/>
                  <a:gd name="T54" fmla="*/ 62 w 613"/>
                  <a:gd name="T55" fmla="*/ 39 h 582"/>
                  <a:gd name="T56" fmla="*/ 33 w 613"/>
                  <a:gd name="T57" fmla="*/ 11 h 582"/>
                  <a:gd name="T58" fmla="*/ 5 w 613"/>
                  <a:gd name="T59" fmla="*/ 11 h 582"/>
                  <a:gd name="T60" fmla="*/ 11 w 613"/>
                  <a:gd name="T61" fmla="*/ 0 h 582"/>
                  <a:gd name="T62" fmla="*/ 67 w 613"/>
                  <a:gd name="T63" fmla="*/ 0 h 582"/>
                  <a:gd name="T64" fmla="*/ 101 w 613"/>
                  <a:gd name="T65" fmla="*/ 0 h 582"/>
                  <a:gd name="T66" fmla="*/ 129 w 613"/>
                  <a:gd name="T67" fmla="*/ 0 h 582"/>
                  <a:gd name="T68" fmla="*/ 180 w 613"/>
                  <a:gd name="T69" fmla="*/ 0 h 582"/>
                  <a:gd name="T70" fmla="*/ 185 w 613"/>
                  <a:gd name="T71" fmla="*/ 5 h 582"/>
                  <a:gd name="T72" fmla="*/ 163 w 613"/>
                  <a:gd name="T73" fmla="*/ 11 h 582"/>
                  <a:gd name="T74" fmla="*/ 135 w 613"/>
                  <a:gd name="T75" fmla="*/ 39 h 582"/>
                  <a:gd name="T76" fmla="*/ 135 w 613"/>
                  <a:gd name="T77" fmla="*/ 101 h 582"/>
                  <a:gd name="T78" fmla="*/ 135 w 613"/>
                  <a:gd name="T79" fmla="*/ 241 h 582"/>
                  <a:gd name="T80" fmla="*/ 473 w 613"/>
                  <a:gd name="T81" fmla="*/ 241 h 582"/>
                  <a:gd name="T82" fmla="*/ 473 w 613"/>
                  <a:gd name="T83" fmla="*/ 101 h 582"/>
                  <a:gd name="T84" fmla="*/ 467 w 613"/>
                  <a:gd name="T85" fmla="*/ 39 h 582"/>
                  <a:gd name="T86" fmla="*/ 439 w 613"/>
                  <a:gd name="T87" fmla="*/ 11 h 582"/>
                  <a:gd name="T88" fmla="*/ 411 w 613"/>
                  <a:gd name="T89" fmla="*/ 11 h 582"/>
                  <a:gd name="T90" fmla="*/ 416 w 613"/>
                  <a:gd name="T91" fmla="*/ 0 h 582"/>
                  <a:gd name="T92" fmla="*/ 473 w 613"/>
                  <a:gd name="T93" fmla="*/ 0 h 582"/>
                  <a:gd name="T94" fmla="*/ 506 w 613"/>
                  <a:gd name="T95" fmla="*/ 0 h 582"/>
                  <a:gd name="T96" fmla="*/ 535 w 613"/>
                  <a:gd name="T97" fmla="*/ 0 h 582"/>
                  <a:gd name="T98" fmla="*/ 580 w 613"/>
                  <a:gd name="T99" fmla="*/ 0 h 582"/>
                  <a:gd name="T100" fmla="*/ 591 w 613"/>
                  <a:gd name="T101" fmla="*/ 5 h 582"/>
                  <a:gd name="T102" fmla="*/ 568 w 613"/>
                  <a:gd name="T103" fmla="*/ 11 h 582"/>
                  <a:gd name="T104" fmla="*/ 540 w 613"/>
                  <a:gd name="T105" fmla="*/ 39 h 582"/>
                  <a:gd name="T106" fmla="*/ 540 w 613"/>
                  <a:gd name="T107" fmla="*/ 101 h 582"/>
                  <a:gd name="T108" fmla="*/ 540 w 613"/>
                  <a:gd name="T109" fmla="*/ 358 h 5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3"/>
                  <a:gd name="T166" fmla="*/ 0 h 582"/>
                  <a:gd name="T167" fmla="*/ 613 w 613"/>
                  <a:gd name="T168" fmla="*/ 582 h 5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3" h="582">
                    <a:moveTo>
                      <a:pt x="540" y="358"/>
                    </a:moveTo>
                    <a:lnTo>
                      <a:pt x="540" y="431"/>
                    </a:lnTo>
                    <a:lnTo>
                      <a:pt x="540" y="487"/>
                    </a:lnTo>
                    <a:lnTo>
                      <a:pt x="540" y="526"/>
                    </a:lnTo>
                    <a:lnTo>
                      <a:pt x="546" y="537"/>
                    </a:lnTo>
                    <a:lnTo>
                      <a:pt x="546" y="549"/>
                    </a:lnTo>
                    <a:lnTo>
                      <a:pt x="551" y="560"/>
                    </a:lnTo>
                    <a:lnTo>
                      <a:pt x="563" y="565"/>
                    </a:lnTo>
                    <a:lnTo>
                      <a:pt x="574" y="571"/>
                    </a:lnTo>
                    <a:lnTo>
                      <a:pt x="585" y="571"/>
                    </a:lnTo>
                    <a:lnTo>
                      <a:pt x="597" y="571"/>
                    </a:lnTo>
                    <a:lnTo>
                      <a:pt x="608" y="571"/>
                    </a:lnTo>
                    <a:lnTo>
                      <a:pt x="613" y="577"/>
                    </a:lnTo>
                    <a:lnTo>
                      <a:pt x="613" y="582"/>
                    </a:lnTo>
                    <a:lnTo>
                      <a:pt x="602" y="582"/>
                    </a:lnTo>
                    <a:lnTo>
                      <a:pt x="557" y="582"/>
                    </a:lnTo>
                    <a:lnTo>
                      <a:pt x="523" y="582"/>
                    </a:lnTo>
                    <a:lnTo>
                      <a:pt x="506" y="582"/>
                    </a:lnTo>
                    <a:lnTo>
                      <a:pt x="501" y="582"/>
                    </a:lnTo>
                    <a:lnTo>
                      <a:pt x="490" y="582"/>
                    </a:lnTo>
                    <a:lnTo>
                      <a:pt x="473" y="582"/>
                    </a:lnTo>
                    <a:lnTo>
                      <a:pt x="461" y="582"/>
                    </a:lnTo>
                    <a:lnTo>
                      <a:pt x="444" y="582"/>
                    </a:lnTo>
                    <a:lnTo>
                      <a:pt x="428" y="582"/>
                    </a:lnTo>
                    <a:lnTo>
                      <a:pt x="422" y="582"/>
                    </a:lnTo>
                    <a:lnTo>
                      <a:pt x="416" y="577"/>
                    </a:lnTo>
                    <a:lnTo>
                      <a:pt x="422" y="571"/>
                    </a:lnTo>
                    <a:lnTo>
                      <a:pt x="433" y="571"/>
                    </a:lnTo>
                    <a:lnTo>
                      <a:pt x="444" y="571"/>
                    </a:lnTo>
                    <a:lnTo>
                      <a:pt x="456" y="565"/>
                    </a:lnTo>
                    <a:lnTo>
                      <a:pt x="461" y="554"/>
                    </a:lnTo>
                    <a:lnTo>
                      <a:pt x="467" y="543"/>
                    </a:lnTo>
                    <a:lnTo>
                      <a:pt x="467" y="526"/>
                    </a:lnTo>
                    <a:lnTo>
                      <a:pt x="473" y="487"/>
                    </a:lnTo>
                    <a:lnTo>
                      <a:pt x="473" y="431"/>
                    </a:lnTo>
                    <a:lnTo>
                      <a:pt x="473" y="358"/>
                    </a:lnTo>
                    <a:lnTo>
                      <a:pt x="473" y="280"/>
                    </a:lnTo>
                    <a:lnTo>
                      <a:pt x="473" y="274"/>
                    </a:lnTo>
                    <a:lnTo>
                      <a:pt x="467" y="274"/>
                    </a:lnTo>
                    <a:lnTo>
                      <a:pt x="140" y="274"/>
                    </a:lnTo>
                    <a:lnTo>
                      <a:pt x="135" y="274"/>
                    </a:lnTo>
                    <a:lnTo>
                      <a:pt x="135" y="280"/>
                    </a:lnTo>
                    <a:lnTo>
                      <a:pt x="135" y="358"/>
                    </a:lnTo>
                    <a:lnTo>
                      <a:pt x="135" y="431"/>
                    </a:lnTo>
                    <a:lnTo>
                      <a:pt x="135" y="487"/>
                    </a:lnTo>
                    <a:lnTo>
                      <a:pt x="135" y="526"/>
                    </a:lnTo>
                    <a:lnTo>
                      <a:pt x="140" y="537"/>
                    </a:lnTo>
                    <a:lnTo>
                      <a:pt x="140" y="549"/>
                    </a:lnTo>
                    <a:lnTo>
                      <a:pt x="146" y="560"/>
                    </a:lnTo>
                    <a:lnTo>
                      <a:pt x="157" y="565"/>
                    </a:lnTo>
                    <a:lnTo>
                      <a:pt x="169" y="571"/>
                    </a:lnTo>
                    <a:lnTo>
                      <a:pt x="180" y="571"/>
                    </a:lnTo>
                    <a:lnTo>
                      <a:pt x="191" y="571"/>
                    </a:lnTo>
                    <a:lnTo>
                      <a:pt x="202" y="571"/>
                    </a:lnTo>
                    <a:lnTo>
                      <a:pt x="208" y="577"/>
                    </a:lnTo>
                    <a:lnTo>
                      <a:pt x="208" y="582"/>
                    </a:lnTo>
                    <a:lnTo>
                      <a:pt x="197" y="582"/>
                    </a:lnTo>
                    <a:lnTo>
                      <a:pt x="152" y="582"/>
                    </a:lnTo>
                    <a:lnTo>
                      <a:pt x="118" y="582"/>
                    </a:lnTo>
                    <a:lnTo>
                      <a:pt x="101" y="582"/>
                    </a:lnTo>
                    <a:lnTo>
                      <a:pt x="95" y="582"/>
                    </a:lnTo>
                    <a:lnTo>
                      <a:pt x="84" y="582"/>
                    </a:lnTo>
                    <a:lnTo>
                      <a:pt x="67" y="582"/>
                    </a:lnTo>
                    <a:lnTo>
                      <a:pt x="56" y="582"/>
                    </a:lnTo>
                    <a:lnTo>
                      <a:pt x="39" y="582"/>
                    </a:lnTo>
                    <a:lnTo>
                      <a:pt x="22" y="582"/>
                    </a:lnTo>
                    <a:lnTo>
                      <a:pt x="16" y="582"/>
                    </a:lnTo>
                    <a:lnTo>
                      <a:pt x="11" y="577"/>
                    </a:lnTo>
                    <a:lnTo>
                      <a:pt x="16" y="571"/>
                    </a:lnTo>
                    <a:lnTo>
                      <a:pt x="28" y="571"/>
                    </a:lnTo>
                    <a:lnTo>
                      <a:pt x="39" y="571"/>
                    </a:lnTo>
                    <a:lnTo>
                      <a:pt x="50" y="565"/>
                    </a:lnTo>
                    <a:lnTo>
                      <a:pt x="56" y="554"/>
                    </a:lnTo>
                    <a:lnTo>
                      <a:pt x="62" y="543"/>
                    </a:lnTo>
                    <a:lnTo>
                      <a:pt x="62" y="526"/>
                    </a:lnTo>
                    <a:lnTo>
                      <a:pt x="67" y="487"/>
                    </a:lnTo>
                    <a:lnTo>
                      <a:pt x="67" y="431"/>
                    </a:lnTo>
                    <a:lnTo>
                      <a:pt x="67" y="358"/>
                    </a:lnTo>
                    <a:lnTo>
                      <a:pt x="67" y="224"/>
                    </a:lnTo>
                    <a:lnTo>
                      <a:pt x="67" y="151"/>
                    </a:lnTo>
                    <a:lnTo>
                      <a:pt x="67" y="101"/>
                    </a:lnTo>
                    <a:lnTo>
                      <a:pt x="67" y="72"/>
                    </a:lnTo>
                    <a:lnTo>
                      <a:pt x="67" y="56"/>
                    </a:lnTo>
                    <a:lnTo>
                      <a:pt x="62" y="39"/>
                    </a:lnTo>
                    <a:lnTo>
                      <a:pt x="62" y="28"/>
                    </a:lnTo>
                    <a:lnTo>
                      <a:pt x="50" y="16"/>
                    </a:lnTo>
                    <a:lnTo>
                      <a:pt x="33" y="11"/>
                    </a:lnTo>
                    <a:lnTo>
                      <a:pt x="28" y="11"/>
                    </a:lnTo>
                    <a:lnTo>
                      <a:pt x="16" y="11"/>
                    </a:lnTo>
                    <a:lnTo>
                      <a:pt x="5" y="11"/>
                    </a:lnTo>
                    <a:lnTo>
                      <a:pt x="0" y="5"/>
                    </a:lnTo>
                    <a:lnTo>
                      <a:pt x="5" y="0"/>
                    </a:lnTo>
                    <a:lnTo>
                      <a:pt x="11" y="0"/>
                    </a:lnTo>
                    <a:lnTo>
                      <a:pt x="33" y="0"/>
                    </a:lnTo>
                    <a:lnTo>
                      <a:pt x="50" y="0"/>
                    </a:lnTo>
                    <a:lnTo>
                      <a:pt x="67" y="0"/>
                    </a:lnTo>
                    <a:lnTo>
                      <a:pt x="84" y="0"/>
                    </a:lnTo>
                    <a:lnTo>
                      <a:pt x="95" y="0"/>
                    </a:lnTo>
                    <a:lnTo>
                      <a:pt x="101" y="0"/>
                    </a:lnTo>
                    <a:lnTo>
                      <a:pt x="107" y="0"/>
                    </a:lnTo>
                    <a:lnTo>
                      <a:pt x="118" y="0"/>
                    </a:lnTo>
                    <a:lnTo>
                      <a:pt x="129" y="0"/>
                    </a:lnTo>
                    <a:lnTo>
                      <a:pt x="146" y="0"/>
                    </a:lnTo>
                    <a:lnTo>
                      <a:pt x="163" y="0"/>
                    </a:lnTo>
                    <a:lnTo>
                      <a:pt x="180" y="0"/>
                    </a:lnTo>
                    <a:lnTo>
                      <a:pt x="185" y="0"/>
                    </a:lnTo>
                    <a:lnTo>
                      <a:pt x="191" y="5"/>
                    </a:lnTo>
                    <a:lnTo>
                      <a:pt x="185" y="5"/>
                    </a:lnTo>
                    <a:lnTo>
                      <a:pt x="185" y="11"/>
                    </a:lnTo>
                    <a:lnTo>
                      <a:pt x="174" y="11"/>
                    </a:lnTo>
                    <a:lnTo>
                      <a:pt x="163" y="11"/>
                    </a:lnTo>
                    <a:lnTo>
                      <a:pt x="152" y="16"/>
                    </a:lnTo>
                    <a:lnTo>
                      <a:pt x="140" y="22"/>
                    </a:lnTo>
                    <a:lnTo>
                      <a:pt x="135" y="39"/>
                    </a:lnTo>
                    <a:lnTo>
                      <a:pt x="135" y="56"/>
                    </a:lnTo>
                    <a:lnTo>
                      <a:pt x="135" y="72"/>
                    </a:lnTo>
                    <a:lnTo>
                      <a:pt x="135" y="101"/>
                    </a:lnTo>
                    <a:lnTo>
                      <a:pt x="135" y="151"/>
                    </a:lnTo>
                    <a:lnTo>
                      <a:pt x="135" y="224"/>
                    </a:lnTo>
                    <a:lnTo>
                      <a:pt x="135" y="241"/>
                    </a:lnTo>
                    <a:lnTo>
                      <a:pt x="140" y="246"/>
                    </a:lnTo>
                    <a:lnTo>
                      <a:pt x="467" y="246"/>
                    </a:lnTo>
                    <a:lnTo>
                      <a:pt x="473" y="241"/>
                    </a:lnTo>
                    <a:lnTo>
                      <a:pt x="473" y="224"/>
                    </a:lnTo>
                    <a:lnTo>
                      <a:pt x="473" y="151"/>
                    </a:lnTo>
                    <a:lnTo>
                      <a:pt x="473" y="101"/>
                    </a:lnTo>
                    <a:lnTo>
                      <a:pt x="473" y="72"/>
                    </a:lnTo>
                    <a:lnTo>
                      <a:pt x="473" y="56"/>
                    </a:lnTo>
                    <a:lnTo>
                      <a:pt x="467" y="39"/>
                    </a:lnTo>
                    <a:lnTo>
                      <a:pt x="461" y="28"/>
                    </a:lnTo>
                    <a:lnTo>
                      <a:pt x="456" y="16"/>
                    </a:lnTo>
                    <a:lnTo>
                      <a:pt x="439" y="11"/>
                    </a:lnTo>
                    <a:lnTo>
                      <a:pt x="428" y="11"/>
                    </a:lnTo>
                    <a:lnTo>
                      <a:pt x="422" y="11"/>
                    </a:lnTo>
                    <a:lnTo>
                      <a:pt x="411" y="11"/>
                    </a:lnTo>
                    <a:lnTo>
                      <a:pt x="405" y="5"/>
                    </a:lnTo>
                    <a:lnTo>
                      <a:pt x="411" y="0"/>
                    </a:lnTo>
                    <a:lnTo>
                      <a:pt x="416" y="0"/>
                    </a:lnTo>
                    <a:lnTo>
                      <a:pt x="433" y="0"/>
                    </a:lnTo>
                    <a:lnTo>
                      <a:pt x="456" y="0"/>
                    </a:lnTo>
                    <a:lnTo>
                      <a:pt x="473" y="0"/>
                    </a:lnTo>
                    <a:lnTo>
                      <a:pt x="490" y="0"/>
                    </a:lnTo>
                    <a:lnTo>
                      <a:pt x="501" y="0"/>
                    </a:lnTo>
                    <a:lnTo>
                      <a:pt x="506" y="0"/>
                    </a:lnTo>
                    <a:lnTo>
                      <a:pt x="512" y="0"/>
                    </a:lnTo>
                    <a:lnTo>
                      <a:pt x="523" y="0"/>
                    </a:lnTo>
                    <a:lnTo>
                      <a:pt x="535" y="0"/>
                    </a:lnTo>
                    <a:lnTo>
                      <a:pt x="551" y="0"/>
                    </a:lnTo>
                    <a:lnTo>
                      <a:pt x="568" y="0"/>
                    </a:lnTo>
                    <a:lnTo>
                      <a:pt x="580" y="0"/>
                    </a:lnTo>
                    <a:lnTo>
                      <a:pt x="591" y="0"/>
                    </a:lnTo>
                    <a:lnTo>
                      <a:pt x="597" y="5"/>
                    </a:lnTo>
                    <a:lnTo>
                      <a:pt x="591" y="5"/>
                    </a:lnTo>
                    <a:lnTo>
                      <a:pt x="591" y="11"/>
                    </a:lnTo>
                    <a:lnTo>
                      <a:pt x="580" y="11"/>
                    </a:lnTo>
                    <a:lnTo>
                      <a:pt x="568" y="11"/>
                    </a:lnTo>
                    <a:lnTo>
                      <a:pt x="557" y="16"/>
                    </a:lnTo>
                    <a:lnTo>
                      <a:pt x="546" y="22"/>
                    </a:lnTo>
                    <a:lnTo>
                      <a:pt x="540" y="39"/>
                    </a:lnTo>
                    <a:lnTo>
                      <a:pt x="540" y="56"/>
                    </a:lnTo>
                    <a:lnTo>
                      <a:pt x="540" y="72"/>
                    </a:lnTo>
                    <a:lnTo>
                      <a:pt x="540" y="101"/>
                    </a:lnTo>
                    <a:lnTo>
                      <a:pt x="540" y="151"/>
                    </a:lnTo>
                    <a:lnTo>
                      <a:pt x="540" y="224"/>
                    </a:lnTo>
                    <a:lnTo>
                      <a:pt x="540" y="358"/>
                    </a:lnTo>
                    <a:close/>
                  </a:path>
                </a:pathLst>
              </a:custGeom>
              <a:solidFill>
                <a:schemeClr val="tx1"/>
              </a:solidFill>
              <a:ln w="9525">
                <a:noFill/>
                <a:round/>
                <a:headEnd/>
                <a:tailEnd/>
              </a:ln>
            </p:spPr>
            <p:txBody>
              <a:bodyPr/>
              <a:lstStyle/>
              <a:p>
                <a:endParaRPr lang="en-US"/>
              </a:p>
            </p:txBody>
          </p:sp>
          <p:sp>
            <p:nvSpPr>
              <p:cNvPr id="3161" name="Freeform 34"/>
              <p:cNvSpPr>
                <a:spLocks/>
              </p:cNvSpPr>
              <p:nvPr/>
            </p:nvSpPr>
            <p:spPr bwMode="auto">
              <a:xfrm>
                <a:off x="16544" y="18595"/>
                <a:ext cx="197" cy="582"/>
              </a:xfrm>
              <a:custGeom>
                <a:avLst/>
                <a:gdLst>
                  <a:gd name="T0" fmla="*/ 124 w 197"/>
                  <a:gd name="T1" fmla="*/ 431 h 582"/>
                  <a:gd name="T2" fmla="*/ 130 w 197"/>
                  <a:gd name="T3" fmla="*/ 526 h 582"/>
                  <a:gd name="T4" fmla="*/ 135 w 197"/>
                  <a:gd name="T5" fmla="*/ 549 h 582"/>
                  <a:gd name="T6" fmla="*/ 147 w 197"/>
                  <a:gd name="T7" fmla="*/ 565 h 582"/>
                  <a:gd name="T8" fmla="*/ 169 w 197"/>
                  <a:gd name="T9" fmla="*/ 571 h 582"/>
                  <a:gd name="T10" fmla="*/ 192 w 197"/>
                  <a:gd name="T11" fmla="*/ 571 h 582"/>
                  <a:gd name="T12" fmla="*/ 197 w 197"/>
                  <a:gd name="T13" fmla="*/ 582 h 582"/>
                  <a:gd name="T14" fmla="*/ 147 w 197"/>
                  <a:gd name="T15" fmla="*/ 582 h 582"/>
                  <a:gd name="T16" fmla="*/ 90 w 197"/>
                  <a:gd name="T17" fmla="*/ 582 h 582"/>
                  <a:gd name="T18" fmla="*/ 73 w 197"/>
                  <a:gd name="T19" fmla="*/ 582 h 582"/>
                  <a:gd name="T20" fmla="*/ 45 w 197"/>
                  <a:gd name="T21" fmla="*/ 582 h 582"/>
                  <a:gd name="T22" fmla="*/ 17 w 197"/>
                  <a:gd name="T23" fmla="*/ 582 h 582"/>
                  <a:gd name="T24" fmla="*/ 0 w 197"/>
                  <a:gd name="T25" fmla="*/ 577 h 582"/>
                  <a:gd name="T26" fmla="*/ 11 w 197"/>
                  <a:gd name="T27" fmla="*/ 571 h 582"/>
                  <a:gd name="T28" fmla="*/ 34 w 197"/>
                  <a:gd name="T29" fmla="*/ 571 h 582"/>
                  <a:gd name="T30" fmla="*/ 51 w 197"/>
                  <a:gd name="T31" fmla="*/ 554 h 582"/>
                  <a:gd name="T32" fmla="*/ 56 w 197"/>
                  <a:gd name="T33" fmla="*/ 526 h 582"/>
                  <a:gd name="T34" fmla="*/ 56 w 197"/>
                  <a:gd name="T35" fmla="*/ 431 h 582"/>
                  <a:gd name="T36" fmla="*/ 56 w 197"/>
                  <a:gd name="T37" fmla="*/ 224 h 582"/>
                  <a:gd name="T38" fmla="*/ 56 w 197"/>
                  <a:gd name="T39" fmla="*/ 101 h 582"/>
                  <a:gd name="T40" fmla="*/ 56 w 197"/>
                  <a:gd name="T41" fmla="*/ 56 h 582"/>
                  <a:gd name="T42" fmla="*/ 51 w 197"/>
                  <a:gd name="T43" fmla="*/ 28 h 582"/>
                  <a:gd name="T44" fmla="*/ 28 w 197"/>
                  <a:gd name="T45" fmla="*/ 11 h 582"/>
                  <a:gd name="T46" fmla="*/ 6 w 197"/>
                  <a:gd name="T47" fmla="*/ 11 h 582"/>
                  <a:gd name="T48" fmla="*/ 6 w 197"/>
                  <a:gd name="T49" fmla="*/ 0 h 582"/>
                  <a:gd name="T50" fmla="*/ 28 w 197"/>
                  <a:gd name="T51" fmla="*/ 0 h 582"/>
                  <a:gd name="T52" fmla="*/ 62 w 197"/>
                  <a:gd name="T53" fmla="*/ 0 h 582"/>
                  <a:gd name="T54" fmla="*/ 85 w 197"/>
                  <a:gd name="T55" fmla="*/ 0 h 582"/>
                  <a:gd name="T56" fmla="*/ 96 w 197"/>
                  <a:gd name="T57" fmla="*/ 0 h 582"/>
                  <a:gd name="T58" fmla="*/ 124 w 197"/>
                  <a:gd name="T59" fmla="*/ 0 h 582"/>
                  <a:gd name="T60" fmla="*/ 152 w 197"/>
                  <a:gd name="T61" fmla="*/ 0 h 582"/>
                  <a:gd name="T62" fmla="*/ 175 w 197"/>
                  <a:gd name="T63" fmla="*/ 0 h 582"/>
                  <a:gd name="T64" fmla="*/ 175 w 197"/>
                  <a:gd name="T65" fmla="*/ 11 h 582"/>
                  <a:gd name="T66" fmla="*/ 152 w 197"/>
                  <a:gd name="T67" fmla="*/ 11 h 582"/>
                  <a:gd name="T68" fmla="*/ 135 w 197"/>
                  <a:gd name="T69" fmla="*/ 22 h 582"/>
                  <a:gd name="T70" fmla="*/ 124 w 197"/>
                  <a:gd name="T71" fmla="*/ 56 h 582"/>
                  <a:gd name="T72" fmla="*/ 124 w 197"/>
                  <a:gd name="T73" fmla="*/ 101 h 582"/>
                  <a:gd name="T74" fmla="*/ 124 w 197"/>
                  <a:gd name="T75" fmla="*/ 224 h 5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582"/>
                  <a:gd name="T116" fmla="*/ 197 w 197"/>
                  <a:gd name="T117" fmla="*/ 582 h 5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582">
                    <a:moveTo>
                      <a:pt x="124" y="358"/>
                    </a:moveTo>
                    <a:lnTo>
                      <a:pt x="124" y="431"/>
                    </a:lnTo>
                    <a:lnTo>
                      <a:pt x="124" y="487"/>
                    </a:lnTo>
                    <a:lnTo>
                      <a:pt x="130" y="526"/>
                    </a:lnTo>
                    <a:lnTo>
                      <a:pt x="130" y="537"/>
                    </a:lnTo>
                    <a:lnTo>
                      <a:pt x="135" y="549"/>
                    </a:lnTo>
                    <a:lnTo>
                      <a:pt x="135" y="560"/>
                    </a:lnTo>
                    <a:lnTo>
                      <a:pt x="147" y="565"/>
                    </a:lnTo>
                    <a:lnTo>
                      <a:pt x="158" y="571"/>
                    </a:lnTo>
                    <a:lnTo>
                      <a:pt x="169" y="571"/>
                    </a:lnTo>
                    <a:lnTo>
                      <a:pt x="186" y="571"/>
                    </a:lnTo>
                    <a:lnTo>
                      <a:pt x="192" y="571"/>
                    </a:lnTo>
                    <a:lnTo>
                      <a:pt x="197" y="577"/>
                    </a:lnTo>
                    <a:lnTo>
                      <a:pt x="197" y="582"/>
                    </a:lnTo>
                    <a:lnTo>
                      <a:pt x="186" y="582"/>
                    </a:lnTo>
                    <a:lnTo>
                      <a:pt x="147" y="582"/>
                    </a:lnTo>
                    <a:lnTo>
                      <a:pt x="107" y="582"/>
                    </a:lnTo>
                    <a:lnTo>
                      <a:pt x="90" y="582"/>
                    </a:lnTo>
                    <a:lnTo>
                      <a:pt x="85" y="582"/>
                    </a:lnTo>
                    <a:lnTo>
                      <a:pt x="73" y="582"/>
                    </a:lnTo>
                    <a:lnTo>
                      <a:pt x="62" y="582"/>
                    </a:lnTo>
                    <a:lnTo>
                      <a:pt x="45" y="582"/>
                    </a:lnTo>
                    <a:lnTo>
                      <a:pt x="28" y="582"/>
                    </a:lnTo>
                    <a:lnTo>
                      <a:pt x="17" y="582"/>
                    </a:lnTo>
                    <a:lnTo>
                      <a:pt x="6" y="582"/>
                    </a:lnTo>
                    <a:lnTo>
                      <a:pt x="0" y="577"/>
                    </a:lnTo>
                    <a:lnTo>
                      <a:pt x="6" y="577"/>
                    </a:lnTo>
                    <a:lnTo>
                      <a:pt x="11" y="571"/>
                    </a:lnTo>
                    <a:lnTo>
                      <a:pt x="23" y="571"/>
                    </a:lnTo>
                    <a:lnTo>
                      <a:pt x="34" y="571"/>
                    </a:lnTo>
                    <a:lnTo>
                      <a:pt x="40" y="565"/>
                    </a:lnTo>
                    <a:lnTo>
                      <a:pt x="51" y="554"/>
                    </a:lnTo>
                    <a:lnTo>
                      <a:pt x="51" y="543"/>
                    </a:lnTo>
                    <a:lnTo>
                      <a:pt x="56" y="526"/>
                    </a:lnTo>
                    <a:lnTo>
                      <a:pt x="56" y="487"/>
                    </a:lnTo>
                    <a:lnTo>
                      <a:pt x="56" y="431"/>
                    </a:lnTo>
                    <a:lnTo>
                      <a:pt x="56" y="358"/>
                    </a:lnTo>
                    <a:lnTo>
                      <a:pt x="56" y="224"/>
                    </a:lnTo>
                    <a:lnTo>
                      <a:pt x="56" y="151"/>
                    </a:lnTo>
                    <a:lnTo>
                      <a:pt x="56" y="101"/>
                    </a:lnTo>
                    <a:lnTo>
                      <a:pt x="56" y="72"/>
                    </a:lnTo>
                    <a:lnTo>
                      <a:pt x="56" y="56"/>
                    </a:lnTo>
                    <a:lnTo>
                      <a:pt x="56" y="39"/>
                    </a:lnTo>
                    <a:lnTo>
                      <a:pt x="51" y="28"/>
                    </a:lnTo>
                    <a:lnTo>
                      <a:pt x="40" y="16"/>
                    </a:lnTo>
                    <a:lnTo>
                      <a:pt x="28" y="11"/>
                    </a:lnTo>
                    <a:lnTo>
                      <a:pt x="17" y="11"/>
                    </a:lnTo>
                    <a:lnTo>
                      <a:pt x="6" y="11"/>
                    </a:lnTo>
                    <a:lnTo>
                      <a:pt x="0" y="5"/>
                    </a:lnTo>
                    <a:lnTo>
                      <a:pt x="6" y="0"/>
                    </a:lnTo>
                    <a:lnTo>
                      <a:pt x="11" y="0"/>
                    </a:lnTo>
                    <a:lnTo>
                      <a:pt x="28" y="0"/>
                    </a:lnTo>
                    <a:lnTo>
                      <a:pt x="45" y="0"/>
                    </a:lnTo>
                    <a:lnTo>
                      <a:pt x="62" y="0"/>
                    </a:lnTo>
                    <a:lnTo>
                      <a:pt x="73" y="0"/>
                    </a:lnTo>
                    <a:lnTo>
                      <a:pt x="85" y="0"/>
                    </a:lnTo>
                    <a:lnTo>
                      <a:pt x="90" y="0"/>
                    </a:lnTo>
                    <a:lnTo>
                      <a:pt x="96" y="0"/>
                    </a:lnTo>
                    <a:lnTo>
                      <a:pt x="107" y="0"/>
                    </a:lnTo>
                    <a:lnTo>
                      <a:pt x="124" y="0"/>
                    </a:lnTo>
                    <a:lnTo>
                      <a:pt x="141" y="0"/>
                    </a:lnTo>
                    <a:lnTo>
                      <a:pt x="152" y="0"/>
                    </a:lnTo>
                    <a:lnTo>
                      <a:pt x="169" y="0"/>
                    </a:lnTo>
                    <a:lnTo>
                      <a:pt x="175" y="0"/>
                    </a:lnTo>
                    <a:lnTo>
                      <a:pt x="180" y="5"/>
                    </a:lnTo>
                    <a:lnTo>
                      <a:pt x="175" y="11"/>
                    </a:lnTo>
                    <a:lnTo>
                      <a:pt x="163" y="11"/>
                    </a:lnTo>
                    <a:lnTo>
                      <a:pt x="152" y="11"/>
                    </a:lnTo>
                    <a:lnTo>
                      <a:pt x="141" y="16"/>
                    </a:lnTo>
                    <a:lnTo>
                      <a:pt x="135" y="22"/>
                    </a:lnTo>
                    <a:lnTo>
                      <a:pt x="130" y="39"/>
                    </a:lnTo>
                    <a:lnTo>
                      <a:pt x="124" y="56"/>
                    </a:lnTo>
                    <a:lnTo>
                      <a:pt x="124" y="72"/>
                    </a:lnTo>
                    <a:lnTo>
                      <a:pt x="124" y="101"/>
                    </a:lnTo>
                    <a:lnTo>
                      <a:pt x="124" y="151"/>
                    </a:lnTo>
                    <a:lnTo>
                      <a:pt x="124" y="224"/>
                    </a:lnTo>
                    <a:lnTo>
                      <a:pt x="124" y="358"/>
                    </a:lnTo>
                    <a:close/>
                  </a:path>
                </a:pathLst>
              </a:custGeom>
              <a:solidFill>
                <a:schemeClr val="tx1"/>
              </a:solidFill>
              <a:ln w="9525">
                <a:noFill/>
                <a:round/>
                <a:headEnd/>
                <a:tailEnd/>
              </a:ln>
            </p:spPr>
            <p:txBody>
              <a:bodyPr/>
              <a:lstStyle/>
              <a:p>
                <a:endParaRPr lang="en-US"/>
              </a:p>
            </p:txBody>
          </p:sp>
          <p:sp>
            <p:nvSpPr>
              <p:cNvPr id="3162" name="Freeform 35"/>
              <p:cNvSpPr>
                <a:spLocks/>
              </p:cNvSpPr>
              <p:nvPr/>
            </p:nvSpPr>
            <p:spPr bwMode="auto">
              <a:xfrm>
                <a:off x="16938" y="18595"/>
                <a:ext cx="586" cy="582"/>
              </a:xfrm>
              <a:custGeom>
                <a:avLst/>
                <a:gdLst>
                  <a:gd name="T0" fmla="*/ 130 w 586"/>
                  <a:gd name="T1" fmla="*/ 33 h 582"/>
                  <a:gd name="T2" fmla="*/ 147 w 586"/>
                  <a:gd name="T3" fmla="*/ 28 h 582"/>
                  <a:gd name="T4" fmla="*/ 186 w 586"/>
                  <a:gd name="T5" fmla="*/ 22 h 582"/>
                  <a:gd name="T6" fmla="*/ 288 w 586"/>
                  <a:gd name="T7" fmla="*/ 61 h 582"/>
                  <a:gd name="T8" fmla="*/ 321 w 586"/>
                  <a:gd name="T9" fmla="*/ 179 h 582"/>
                  <a:gd name="T10" fmla="*/ 299 w 586"/>
                  <a:gd name="T11" fmla="*/ 269 h 582"/>
                  <a:gd name="T12" fmla="*/ 254 w 586"/>
                  <a:gd name="T13" fmla="*/ 308 h 582"/>
                  <a:gd name="T14" fmla="*/ 214 w 586"/>
                  <a:gd name="T15" fmla="*/ 313 h 582"/>
                  <a:gd name="T16" fmla="*/ 164 w 586"/>
                  <a:gd name="T17" fmla="*/ 308 h 582"/>
                  <a:gd name="T18" fmla="*/ 136 w 586"/>
                  <a:gd name="T19" fmla="*/ 297 h 582"/>
                  <a:gd name="T20" fmla="*/ 130 w 586"/>
                  <a:gd name="T21" fmla="*/ 291 h 582"/>
                  <a:gd name="T22" fmla="*/ 68 w 586"/>
                  <a:gd name="T23" fmla="*/ 358 h 582"/>
                  <a:gd name="T24" fmla="*/ 62 w 586"/>
                  <a:gd name="T25" fmla="*/ 487 h 582"/>
                  <a:gd name="T26" fmla="*/ 62 w 586"/>
                  <a:gd name="T27" fmla="*/ 543 h 582"/>
                  <a:gd name="T28" fmla="*/ 51 w 586"/>
                  <a:gd name="T29" fmla="*/ 565 h 582"/>
                  <a:gd name="T30" fmla="*/ 29 w 586"/>
                  <a:gd name="T31" fmla="*/ 571 h 582"/>
                  <a:gd name="T32" fmla="*/ 12 w 586"/>
                  <a:gd name="T33" fmla="*/ 577 h 582"/>
                  <a:gd name="T34" fmla="*/ 23 w 586"/>
                  <a:gd name="T35" fmla="*/ 582 h 582"/>
                  <a:gd name="T36" fmla="*/ 51 w 586"/>
                  <a:gd name="T37" fmla="*/ 582 h 582"/>
                  <a:gd name="T38" fmla="*/ 79 w 586"/>
                  <a:gd name="T39" fmla="*/ 582 h 582"/>
                  <a:gd name="T40" fmla="*/ 96 w 586"/>
                  <a:gd name="T41" fmla="*/ 582 h 582"/>
                  <a:gd name="T42" fmla="*/ 147 w 586"/>
                  <a:gd name="T43" fmla="*/ 582 h 582"/>
                  <a:gd name="T44" fmla="*/ 203 w 586"/>
                  <a:gd name="T45" fmla="*/ 582 h 582"/>
                  <a:gd name="T46" fmla="*/ 197 w 586"/>
                  <a:gd name="T47" fmla="*/ 571 h 582"/>
                  <a:gd name="T48" fmla="*/ 175 w 586"/>
                  <a:gd name="T49" fmla="*/ 571 h 582"/>
                  <a:gd name="T50" fmla="*/ 152 w 586"/>
                  <a:gd name="T51" fmla="*/ 565 h 582"/>
                  <a:gd name="T52" fmla="*/ 136 w 586"/>
                  <a:gd name="T53" fmla="*/ 549 h 582"/>
                  <a:gd name="T54" fmla="*/ 130 w 586"/>
                  <a:gd name="T55" fmla="*/ 526 h 582"/>
                  <a:gd name="T56" fmla="*/ 130 w 586"/>
                  <a:gd name="T57" fmla="*/ 431 h 582"/>
                  <a:gd name="T58" fmla="*/ 130 w 586"/>
                  <a:gd name="T59" fmla="*/ 341 h 582"/>
                  <a:gd name="T60" fmla="*/ 136 w 586"/>
                  <a:gd name="T61" fmla="*/ 336 h 582"/>
                  <a:gd name="T62" fmla="*/ 237 w 586"/>
                  <a:gd name="T63" fmla="*/ 336 h 582"/>
                  <a:gd name="T64" fmla="*/ 259 w 586"/>
                  <a:gd name="T65" fmla="*/ 369 h 582"/>
                  <a:gd name="T66" fmla="*/ 327 w 586"/>
                  <a:gd name="T67" fmla="*/ 453 h 582"/>
                  <a:gd name="T68" fmla="*/ 400 w 586"/>
                  <a:gd name="T69" fmla="*/ 543 h 582"/>
                  <a:gd name="T70" fmla="*/ 445 w 586"/>
                  <a:gd name="T71" fmla="*/ 577 h 582"/>
                  <a:gd name="T72" fmla="*/ 485 w 586"/>
                  <a:gd name="T73" fmla="*/ 582 h 582"/>
                  <a:gd name="T74" fmla="*/ 569 w 586"/>
                  <a:gd name="T75" fmla="*/ 582 h 582"/>
                  <a:gd name="T76" fmla="*/ 586 w 586"/>
                  <a:gd name="T77" fmla="*/ 582 h 582"/>
                  <a:gd name="T78" fmla="*/ 580 w 586"/>
                  <a:gd name="T79" fmla="*/ 571 h 582"/>
                  <a:gd name="T80" fmla="*/ 552 w 586"/>
                  <a:gd name="T81" fmla="*/ 571 h 582"/>
                  <a:gd name="T82" fmla="*/ 496 w 586"/>
                  <a:gd name="T83" fmla="*/ 549 h 582"/>
                  <a:gd name="T84" fmla="*/ 383 w 586"/>
                  <a:gd name="T85" fmla="*/ 425 h 582"/>
                  <a:gd name="T86" fmla="*/ 349 w 586"/>
                  <a:gd name="T87" fmla="*/ 252 h 582"/>
                  <a:gd name="T88" fmla="*/ 389 w 586"/>
                  <a:gd name="T89" fmla="*/ 140 h 582"/>
                  <a:gd name="T90" fmla="*/ 355 w 586"/>
                  <a:gd name="T91" fmla="*/ 56 h 582"/>
                  <a:gd name="T92" fmla="*/ 288 w 586"/>
                  <a:gd name="T93" fmla="*/ 11 h 582"/>
                  <a:gd name="T94" fmla="*/ 192 w 586"/>
                  <a:gd name="T95" fmla="*/ 0 h 582"/>
                  <a:gd name="T96" fmla="*/ 119 w 586"/>
                  <a:gd name="T97" fmla="*/ 0 h 582"/>
                  <a:gd name="T98" fmla="*/ 96 w 586"/>
                  <a:gd name="T99" fmla="*/ 0 h 582"/>
                  <a:gd name="T100" fmla="*/ 68 w 586"/>
                  <a:gd name="T101" fmla="*/ 0 h 582"/>
                  <a:gd name="T102" fmla="*/ 29 w 586"/>
                  <a:gd name="T103" fmla="*/ 0 h 582"/>
                  <a:gd name="T104" fmla="*/ 0 w 586"/>
                  <a:gd name="T105" fmla="*/ 0 h 582"/>
                  <a:gd name="T106" fmla="*/ 6 w 586"/>
                  <a:gd name="T107" fmla="*/ 11 h 582"/>
                  <a:gd name="T108" fmla="*/ 23 w 586"/>
                  <a:gd name="T109" fmla="*/ 11 h 582"/>
                  <a:gd name="T110" fmla="*/ 45 w 586"/>
                  <a:gd name="T111" fmla="*/ 16 h 582"/>
                  <a:gd name="T112" fmla="*/ 62 w 586"/>
                  <a:gd name="T113" fmla="*/ 39 h 582"/>
                  <a:gd name="T114" fmla="*/ 68 w 586"/>
                  <a:gd name="T115" fmla="*/ 72 h 582"/>
                  <a:gd name="T116" fmla="*/ 68 w 586"/>
                  <a:gd name="T117" fmla="*/ 151 h 582"/>
                  <a:gd name="T118" fmla="*/ 68 w 586"/>
                  <a:gd name="T119" fmla="*/ 358 h 5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86"/>
                  <a:gd name="T181" fmla="*/ 0 h 582"/>
                  <a:gd name="T182" fmla="*/ 586 w 586"/>
                  <a:gd name="T183" fmla="*/ 582 h 5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86" h="582">
                    <a:moveTo>
                      <a:pt x="130" y="39"/>
                    </a:moveTo>
                    <a:lnTo>
                      <a:pt x="130" y="33"/>
                    </a:lnTo>
                    <a:lnTo>
                      <a:pt x="136" y="28"/>
                    </a:lnTo>
                    <a:lnTo>
                      <a:pt x="147" y="28"/>
                    </a:lnTo>
                    <a:lnTo>
                      <a:pt x="164" y="22"/>
                    </a:lnTo>
                    <a:lnTo>
                      <a:pt x="186" y="22"/>
                    </a:lnTo>
                    <a:lnTo>
                      <a:pt x="243" y="33"/>
                    </a:lnTo>
                    <a:lnTo>
                      <a:pt x="288" y="61"/>
                    </a:lnTo>
                    <a:lnTo>
                      <a:pt x="310" y="112"/>
                    </a:lnTo>
                    <a:lnTo>
                      <a:pt x="321" y="179"/>
                    </a:lnTo>
                    <a:lnTo>
                      <a:pt x="316" y="229"/>
                    </a:lnTo>
                    <a:lnTo>
                      <a:pt x="299" y="269"/>
                    </a:lnTo>
                    <a:lnTo>
                      <a:pt x="276" y="297"/>
                    </a:lnTo>
                    <a:lnTo>
                      <a:pt x="254" y="308"/>
                    </a:lnTo>
                    <a:lnTo>
                      <a:pt x="237" y="313"/>
                    </a:lnTo>
                    <a:lnTo>
                      <a:pt x="214" y="313"/>
                    </a:lnTo>
                    <a:lnTo>
                      <a:pt x="192" y="313"/>
                    </a:lnTo>
                    <a:lnTo>
                      <a:pt x="164" y="308"/>
                    </a:lnTo>
                    <a:lnTo>
                      <a:pt x="147" y="302"/>
                    </a:lnTo>
                    <a:lnTo>
                      <a:pt x="136" y="297"/>
                    </a:lnTo>
                    <a:lnTo>
                      <a:pt x="130" y="297"/>
                    </a:lnTo>
                    <a:lnTo>
                      <a:pt x="130" y="291"/>
                    </a:lnTo>
                    <a:lnTo>
                      <a:pt x="130" y="39"/>
                    </a:lnTo>
                    <a:lnTo>
                      <a:pt x="68" y="358"/>
                    </a:lnTo>
                    <a:lnTo>
                      <a:pt x="68" y="431"/>
                    </a:lnTo>
                    <a:lnTo>
                      <a:pt x="62" y="487"/>
                    </a:lnTo>
                    <a:lnTo>
                      <a:pt x="62" y="526"/>
                    </a:lnTo>
                    <a:lnTo>
                      <a:pt x="62" y="543"/>
                    </a:lnTo>
                    <a:lnTo>
                      <a:pt x="57" y="554"/>
                    </a:lnTo>
                    <a:lnTo>
                      <a:pt x="51" y="565"/>
                    </a:lnTo>
                    <a:lnTo>
                      <a:pt x="40" y="571"/>
                    </a:lnTo>
                    <a:lnTo>
                      <a:pt x="29" y="571"/>
                    </a:lnTo>
                    <a:lnTo>
                      <a:pt x="17" y="571"/>
                    </a:lnTo>
                    <a:lnTo>
                      <a:pt x="12" y="577"/>
                    </a:lnTo>
                    <a:lnTo>
                      <a:pt x="12" y="582"/>
                    </a:lnTo>
                    <a:lnTo>
                      <a:pt x="23" y="582"/>
                    </a:lnTo>
                    <a:lnTo>
                      <a:pt x="34" y="582"/>
                    </a:lnTo>
                    <a:lnTo>
                      <a:pt x="51" y="582"/>
                    </a:lnTo>
                    <a:lnTo>
                      <a:pt x="68" y="582"/>
                    </a:lnTo>
                    <a:lnTo>
                      <a:pt x="79" y="582"/>
                    </a:lnTo>
                    <a:lnTo>
                      <a:pt x="90" y="582"/>
                    </a:lnTo>
                    <a:lnTo>
                      <a:pt x="96" y="582"/>
                    </a:lnTo>
                    <a:lnTo>
                      <a:pt x="113" y="582"/>
                    </a:lnTo>
                    <a:lnTo>
                      <a:pt x="147" y="582"/>
                    </a:lnTo>
                    <a:lnTo>
                      <a:pt x="192" y="582"/>
                    </a:lnTo>
                    <a:lnTo>
                      <a:pt x="203" y="582"/>
                    </a:lnTo>
                    <a:lnTo>
                      <a:pt x="203" y="577"/>
                    </a:lnTo>
                    <a:lnTo>
                      <a:pt x="197" y="571"/>
                    </a:lnTo>
                    <a:lnTo>
                      <a:pt x="186" y="571"/>
                    </a:lnTo>
                    <a:lnTo>
                      <a:pt x="175" y="571"/>
                    </a:lnTo>
                    <a:lnTo>
                      <a:pt x="164" y="571"/>
                    </a:lnTo>
                    <a:lnTo>
                      <a:pt x="152" y="565"/>
                    </a:lnTo>
                    <a:lnTo>
                      <a:pt x="141" y="560"/>
                    </a:lnTo>
                    <a:lnTo>
                      <a:pt x="136" y="549"/>
                    </a:lnTo>
                    <a:lnTo>
                      <a:pt x="136" y="537"/>
                    </a:lnTo>
                    <a:lnTo>
                      <a:pt x="130" y="526"/>
                    </a:lnTo>
                    <a:lnTo>
                      <a:pt x="130" y="487"/>
                    </a:lnTo>
                    <a:lnTo>
                      <a:pt x="130" y="431"/>
                    </a:lnTo>
                    <a:lnTo>
                      <a:pt x="130" y="358"/>
                    </a:lnTo>
                    <a:lnTo>
                      <a:pt x="130" y="341"/>
                    </a:lnTo>
                    <a:lnTo>
                      <a:pt x="130" y="336"/>
                    </a:lnTo>
                    <a:lnTo>
                      <a:pt x="136" y="336"/>
                    </a:lnTo>
                    <a:lnTo>
                      <a:pt x="231" y="336"/>
                    </a:lnTo>
                    <a:lnTo>
                      <a:pt x="237" y="336"/>
                    </a:lnTo>
                    <a:lnTo>
                      <a:pt x="243" y="341"/>
                    </a:lnTo>
                    <a:lnTo>
                      <a:pt x="259" y="369"/>
                    </a:lnTo>
                    <a:lnTo>
                      <a:pt x="293" y="409"/>
                    </a:lnTo>
                    <a:lnTo>
                      <a:pt x="327" y="453"/>
                    </a:lnTo>
                    <a:lnTo>
                      <a:pt x="366" y="504"/>
                    </a:lnTo>
                    <a:lnTo>
                      <a:pt x="400" y="543"/>
                    </a:lnTo>
                    <a:lnTo>
                      <a:pt x="428" y="571"/>
                    </a:lnTo>
                    <a:lnTo>
                      <a:pt x="445" y="577"/>
                    </a:lnTo>
                    <a:lnTo>
                      <a:pt x="462" y="582"/>
                    </a:lnTo>
                    <a:lnTo>
                      <a:pt x="485" y="582"/>
                    </a:lnTo>
                    <a:lnTo>
                      <a:pt x="513" y="582"/>
                    </a:lnTo>
                    <a:lnTo>
                      <a:pt x="569" y="582"/>
                    </a:lnTo>
                    <a:lnTo>
                      <a:pt x="580" y="582"/>
                    </a:lnTo>
                    <a:lnTo>
                      <a:pt x="586" y="582"/>
                    </a:lnTo>
                    <a:lnTo>
                      <a:pt x="586" y="577"/>
                    </a:lnTo>
                    <a:lnTo>
                      <a:pt x="580" y="571"/>
                    </a:lnTo>
                    <a:lnTo>
                      <a:pt x="569" y="571"/>
                    </a:lnTo>
                    <a:lnTo>
                      <a:pt x="552" y="571"/>
                    </a:lnTo>
                    <a:lnTo>
                      <a:pt x="524" y="565"/>
                    </a:lnTo>
                    <a:lnTo>
                      <a:pt x="496" y="549"/>
                    </a:lnTo>
                    <a:lnTo>
                      <a:pt x="456" y="515"/>
                    </a:lnTo>
                    <a:lnTo>
                      <a:pt x="383" y="425"/>
                    </a:lnTo>
                    <a:lnTo>
                      <a:pt x="293" y="319"/>
                    </a:lnTo>
                    <a:lnTo>
                      <a:pt x="349" y="252"/>
                    </a:lnTo>
                    <a:lnTo>
                      <a:pt x="378" y="196"/>
                    </a:lnTo>
                    <a:lnTo>
                      <a:pt x="389" y="140"/>
                    </a:lnTo>
                    <a:lnTo>
                      <a:pt x="378" y="89"/>
                    </a:lnTo>
                    <a:lnTo>
                      <a:pt x="355" y="56"/>
                    </a:lnTo>
                    <a:lnTo>
                      <a:pt x="333" y="33"/>
                    </a:lnTo>
                    <a:lnTo>
                      <a:pt x="288" y="11"/>
                    </a:lnTo>
                    <a:lnTo>
                      <a:pt x="243" y="0"/>
                    </a:lnTo>
                    <a:lnTo>
                      <a:pt x="192" y="0"/>
                    </a:lnTo>
                    <a:lnTo>
                      <a:pt x="158" y="0"/>
                    </a:lnTo>
                    <a:lnTo>
                      <a:pt x="119" y="0"/>
                    </a:lnTo>
                    <a:lnTo>
                      <a:pt x="102" y="0"/>
                    </a:lnTo>
                    <a:lnTo>
                      <a:pt x="96" y="0"/>
                    </a:lnTo>
                    <a:lnTo>
                      <a:pt x="85" y="0"/>
                    </a:lnTo>
                    <a:lnTo>
                      <a:pt x="68" y="0"/>
                    </a:lnTo>
                    <a:lnTo>
                      <a:pt x="51" y="0"/>
                    </a:lnTo>
                    <a:lnTo>
                      <a:pt x="29" y="0"/>
                    </a:lnTo>
                    <a:lnTo>
                      <a:pt x="12" y="0"/>
                    </a:lnTo>
                    <a:lnTo>
                      <a:pt x="0" y="0"/>
                    </a:lnTo>
                    <a:lnTo>
                      <a:pt x="0" y="5"/>
                    </a:lnTo>
                    <a:lnTo>
                      <a:pt x="6" y="11"/>
                    </a:lnTo>
                    <a:lnTo>
                      <a:pt x="12" y="11"/>
                    </a:lnTo>
                    <a:lnTo>
                      <a:pt x="23" y="11"/>
                    </a:lnTo>
                    <a:lnTo>
                      <a:pt x="29" y="11"/>
                    </a:lnTo>
                    <a:lnTo>
                      <a:pt x="45" y="16"/>
                    </a:lnTo>
                    <a:lnTo>
                      <a:pt x="57" y="28"/>
                    </a:lnTo>
                    <a:lnTo>
                      <a:pt x="62" y="39"/>
                    </a:lnTo>
                    <a:lnTo>
                      <a:pt x="62" y="56"/>
                    </a:lnTo>
                    <a:lnTo>
                      <a:pt x="68" y="72"/>
                    </a:lnTo>
                    <a:lnTo>
                      <a:pt x="68" y="101"/>
                    </a:lnTo>
                    <a:lnTo>
                      <a:pt x="68" y="151"/>
                    </a:lnTo>
                    <a:lnTo>
                      <a:pt x="68" y="224"/>
                    </a:lnTo>
                    <a:lnTo>
                      <a:pt x="68" y="358"/>
                    </a:lnTo>
                    <a:lnTo>
                      <a:pt x="130" y="39"/>
                    </a:lnTo>
                    <a:close/>
                  </a:path>
                </a:pathLst>
              </a:custGeom>
              <a:solidFill>
                <a:schemeClr val="tx1"/>
              </a:solidFill>
              <a:ln w="9525">
                <a:noFill/>
                <a:round/>
                <a:headEnd/>
                <a:tailEnd/>
              </a:ln>
            </p:spPr>
            <p:txBody>
              <a:bodyPr/>
              <a:lstStyle/>
              <a:p>
                <a:endParaRPr lang="en-US"/>
              </a:p>
            </p:txBody>
          </p:sp>
          <p:sp>
            <p:nvSpPr>
              <p:cNvPr id="3163" name="Freeform 36"/>
              <p:cNvSpPr>
                <a:spLocks/>
              </p:cNvSpPr>
              <p:nvPr/>
            </p:nvSpPr>
            <p:spPr bwMode="auto">
              <a:xfrm>
                <a:off x="17580" y="18589"/>
                <a:ext cx="349" cy="594"/>
              </a:xfrm>
              <a:custGeom>
                <a:avLst/>
                <a:gdLst>
                  <a:gd name="T0" fmla="*/ 68 w 349"/>
                  <a:gd name="T1" fmla="*/ 107 h 594"/>
                  <a:gd name="T2" fmla="*/ 68 w 349"/>
                  <a:gd name="T3" fmla="*/ 45 h 594"/>
                  <a:gd name="T4" fmla="*/ 34 w 349"/>
                  <a:gd name="T5" fmla="*/ 17 h 594"/>
                  <a:gd name="T6" fmla="*/ 12 w 349"/>
                  <a:gd name="T7" fmla="*/ 17 h 594"/>
                  <a:gd name="T8" fmla="*/ 6 w 349"/>
                  <a:gd name="T9" fmla="*/ 6 h 594"/>
                  <a:gd name="T10" fmla="*/ 51 w 349"/>
                  <a:gd name="T11" fmla="*/ 6 h 594"/>
                  <a:gd name="T12" fmla="*/ 96 w 349"/>
                  <a:gd name="T13" fmla="*/ 6 h 594"/>
                  <a:gd name="T14" fmla="*/ 164 w 349"/>
                  <a:gd name="T15" fmla="*/ 6 h 594"/>
                  <a:gd name="T16" fmla="*/ 282 w 349"/>
                  <a:gd name="T17" fmla="*/ 6 h 594"/>
                  <a:gd name="T18" fmla="*/ 321 w 349"/>
                  <a:gd name="T19" fmla="*/ 0 h 594"/>
                  <a:gd name="T20" fmla="*/ 327 w 349"/>
                  <a:gd name="T21" fmla="*/ 11 h 594"/>
                  <a:gd name="T22" fmla="*/ 321 w 349"/>
                  <a:gd name="T23" fmla="*/ 50 h 594"/>
                  <a:gd name="T24" fmla="*/ 321 w 349"/>
                  <a:gd name="T25" fmla="*/ 90 h 594"/>
                  <a:gd name="T26" fmla="*/ 304 w 349"/>
                  <a:gd name="T27" fmla="*/ 90 h 594"/>
                  <a:gd name="T28" fmla="*/ 304 w 349"/>
                  <a:gd name="T29" fmla="*/ 62 h 594"/>
                  <a:gd name="T30" fmla="*/ 282 w 349"/>
                  <a:gd name="T31" fmla="*/ 45 h 594"/>
                  <a:gd name="T32" fmla="*/ 226 w 349"/>
                  <a:gd name="T33" fmla="*/ 34 h 594"/>
                  <a:gd name="T34" fmla="*/ 141 w 349"/>
                  <a:gd name="T35" fmla="*/ 34 h 594"/>
                  <a:gd name="T36" fmla="*/ 135 w 349"/>
                  <a:gd name="T37" fmla="*/ 258 h 594"/>
                  <a:gd name="T38" fmla="*/ 164 w 349"/>
                  <a:gd name="T39" fmla="*/ 263 h 594"/>
                  <a:gd name="T40" fmla="*/ 265 w 349"/>
                  <a:gd name="T41" fmla="*/ 263 h 594"/>
                  <a:gd name="T42" fmla="*/ 299 w 349"/>
                  <a:gd name="T43" fmla="*/ 252 h 594"/>
                  <a:gd name="T44" fmla="*/ 316 w 349"/>
                  <a:gd name="T45" fmla="*/ 241 h 594"/>
                  <a:gd name="T46" fmla="*/ 310 w 349"/>
                  <a:gd name="T47" fmla="*/ 269 h 594"/>
                  <a:gd name="T48" fmla="*/ 310 w 349"/>
                  <a:gd name="T49" fmla="*/ 319 h 594"/>
                  <a:gd name="T50" fmla="*/ 304 w 349"/>
                  <a:gd name="T51" fmla="*/ 347 h 594"/>
                  <a:gd name="T52" fmla="*/ 299 w 349"/>
                  <a:gd name="T53" fmla="*/ 347 h 594"/>
                  <a:gd name="T54" fmla="*/ 293 w 349"/>
                  <a:gd name="T55" fmla="*/ 314 h 594"/>
                  <a:gd name="T56" fmla="*/ 271 w 349"/>
                  <a:gd name="T57" fmla="*/ 297 h 594"/>
                  <a:gd name="T58" fmla="*/ 169 w 349"/>
                  <a:gd name="T59" fmla="*/ 291 h 594"/>
                  <a:gd name="T60" fmla="*/ 135 w 349"/>
                  <a:gd name="T61" fmla="*/ 297 h 594"/>
                  <a:gd name="T62" fmla="*/ 135 w 349"/>
                  <a:gd name="T63" fmla="*/ 437 h 594"/>
                  <a:gd name="T64" fmla="*/ 141 w 349"/>
                  <a:gd name="T65" fmla="*/ 532 h 594"/>
                  <a:gd name="T66" fmla="*/ 226 w 349"/>
                  <a:gd name="T67" fmla="*/ 560 h 594"/>
                  <a:gd name="T68" fmla="*/ 282 w 349"/>
                  <a:gd name="T69" fmla="*/ 555 h 594"/>
                  <a:gd name="T70" fmla="*/ 321 w 349"/>
                  <a:gd name="T71" fmla="*/ 532 h 594"/>
                  <a:gd name="T72" fmla="*/ 338 w 349"/>
                  <a:gd name="T73" fmla="*/ 487 h 594"/>
                  <a:gd name="T74" fmla="*/ 349 w 349"/>
                  <a:gd name="T75" fmla="*/ 499 h 594"/>
                  <a:gd name="T76" fmla="*/ 344 w 349"/>
                  <a:gd name="T77" fmla="*/ 532 h 594"/>
                  <a:gd name="T78" fmla="*/ 338 w 349"/>
                  <a:gd name="T79" fmla="*/ 571 h 594"/>
                  <a:gd name="T80" fmla="*/ 316 w 349"/>
                  <a:gd name="T81" fmla="*/ 594 h 594"/>
                  <a:gd name="T82" fmla="*/ 164 w 349"/>
                  <a:gd name="T83" fmla="*/ 588 h 594"/>
                  <a:gd name="T84" fmla="*/ 96 w 349"/>
                  <a:gd name="T85" fmla="*/ 588 h 594"/>
                  <a:gd name="T86" fmla="*/ 57 w 349"/>
                  <a:gd name="T87" fmla="*/ 588 h 594"/>
                  <a:gd name="T88" fmla="*/ 17 w 349"/>
                  <a:gd name="T89" fmla="*/ 588 h 594"/>
                  <a:gd name="T90" fmla="*/ 23 w 349"/>
                  <a:gd name="T91" fmla="*/ 577 h 594"/>
                  <a:gd name="T92" fmla="*/ 51 w 349"/>
                  <a:gd name="T93" fmla="*/ 571 h 594"/>
                  <a:gd name="T94" fmla="*/ 68 w 349"/>
                  <a:gd name="T95" fmla="*/ 532 h 594"/>
                  <a:gd name="T96" fmla="*/ 68 w 349"/>
                  <a:gd name="T97" fmla="*/ 364 h 5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9"/>
                  <a:gd name="T148" fmla="*/ 0 h 594"/>
                  <a:gd name="T149" fmla="*/ 349 w 349"/>
                  <a:gd name="T150" fmla="*/ 594 h 5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9" h="594">
                    <a:moveTo>
                      <a:pt x="68" y="230"/>
                    </a:moveTo>
                    <a:lnTo>
                      <a:pt x="68" y="157"/>
                    </a:lnTo>
                    <a:lnTo>
                      <a:pt x="68" y="107"/>
                    </a:lnTo>
                    <a:lnTo>
                      <a:pt x="68" y="78"/>
                    </a:lnTo>
                    <a:lnTo>
                      <a:pt x="68" y="62"/>
                    </a:lnTo>
                    <a:lnTo>
                      <a:pt x="68" y="45"/>
                    </a:lnTo>
                    <a:lnTo>
                      <a:pt x="62" y="34"/>
                    </a:lnTo>
                    <a:lnTo>
                      <a:pt x="51" y="22"/>
                    </a:lnTo>
                    <a:lnTo>
                      <a:pt x="34" y="17"/>
                    </a:lnTo>
                    <a:lnTo>
                      <a:pt x="28" y="17"/>
                    </a:lnTo>
                    <a:lnTo>
                      <a:pt x="17" y="17"/>
                    </a:lnTo>
                    <a:lnTo>
                      <a:pt x="12" y="17"/>
                    </a:lnTo>
                    <a:lnTo>
                      <a:pt x="6" y="11"/>
                    </a:lnTo>
                    <a:lnTo>
                      <a:pt x="0" y="11"/>
                    </a:lnTo>
                    <a:lnTo>
                      <a:pt x="6" y="6"/>
                    </a:lnTo>
                    <a:lnTo>
                      <a:pt x="17" y="6"/>
                    </a:lnTo>
                    <a:lnTo>
                      <a:pt x="34" y="6"/>
                    </a:lnTo>
                    <a:lnTo>
                      <a:pt x="51" y="6"/>
                    </a:lnTo>
                    <a:lnTo>
                      <a:pt x="74" y="6"/>
                    </a:lnTo>
                    <a:lnTo>
                      <a:pt x="85" y="6"/>
                    </a:lnTo>
                    <a:lnTo>
                      <a:pt x="96" y="6"/>
                    </a:lnTo>
                    <a:lnTo>
                      <a:pt x="102" y="6"/>
                    </a:lnTo>
                    <a:lnTo>
                      <a:pt x="124" y="6"/>
                    </a:lnTo>
                    <a:lnTo>
                      <a:pt x="164" y="6"/>
                    </a:lnTo>
                    <a:lnTo>
                      <a:pt x="214" y="6"/>
                    </a:lnTo>
                    <a:lnTo>
                      <a:pt x="254" y="6"/>
                    </a:lnTo>
                    <a:lnTo>
                      <a:pt x="282" y="6"/>
                    </a:lnTo>
                    <a:lnTo>
                      <a:pt x="299" y="6"/>
                    </a:lnTo>
                    <a:lnTo>
                      <a:pt x="316" y="0"/>
                    </a:lnTo>
                    <a:lnTo>
                      <a:pt x="321" y="0"/>
                    </a:lnTo>
                    <a:lnTo>
                      <a:pt x="327" y="0"/>
                    </a:lnTo>
                    <a:lnTo>
                      <a:pt x="327" y="6"/>
                    </a:lnTo>
                    <a:lnTo>
                      <a:pt x="327" y="11"/>
                    </a:lnTo>
                    <a:lnTo>
                      <a:pt x="327" y="22"/>
                    </a:lnTo>
                    <a:lnTo>
                      <a:pt x="321" y="39"/>
                    </a:lnTo>
                    <a:lnTo>
                      <a:pt x="321" y="50"/>
                    </a:lnTo>
                    <a:lnTo>
                      <a:pt x="321" y="67"/>
                    </a:lnTo>
                    <a:lnTo>
                      <a:pt x="321" y="84"/>
                    </a:lnTo>
                    <a:lnTo>
                      <a:pt x="321" y="90"/>
                    </a:lnTo>
                    <a:lnTo>
                      <a:pt x="316" y="101"/>
                    </a:lnTo>
                    <a:lnTo>
                      <a:pt x="310" y="101"/>
                    </a:lnTo>
                    <a:lnTo>
                      <a:pt x="304" y="90"/>
                    </a:lnTo>
                    <a:lnTo>
                      <a:pt x="304" y="84"/>
                    </a:lnTo>
                    <a:lnTo>
                      <a:pt x="304" y="73"/>
                    </a:lnTo>
                    <a:lnTo>
                      <a:pt x="304" y="62"/>
                    </a:lnTo>
                    <a:lnTo>
                      <a:pt x="299" y="56"/>
                    </a:lnTo>
                    <a:lnTo>
                      <a:pt x="293" y="50"/>
                    </a:lnTo>
                    <a:lnTo>
                      <a:pt x="282" y="45"/>
                    </a:lnTo>
                    <a:lnTo>
                      <a:pt x="271" y="39"/>
                    </a:lnTo>
                    <a:lnTo>
                      <a:pt x="248" y="39"/>
                    </a:lnTo>
                    <a:lnTo>
                      <a:pt x="226" y="34"/>
                    </a:lnTo>
                    <a:lnTo>
                      <a:pt x="192" y="34"/>
                    </a:lnTo>
                    <a:lnTo>
                      <a:pt x="158" y="34"/>
                    </a:lnTo>
                    <a:lnTo>
                      <a:pt x="141" y="34"/>
                    </a:lnTo>
                    <a:lnTo>
                      <a:pt x="135" y="34"/>
                    </a:lnTo>
                    <a:lnTo>
                      <a:pt x="135" y="39"/>
                    </a:lnTo>
                    <a:lnTo>
                      <a:pt x="135" y="258"/>
                    </a:lnTo>
                    <a:lnTo>
                      <a:pt x="135" y="263"/>
                    </a:lnTo>
                    <a:lnTo>
                      <a:pt x="141" y="263"/>
                    </a:lnTo>
                    <a:lnTo>
                      <a:pt x="164" y="263"/>
                    </a:lnTo>
                    <a:lnTo>
                      <a:pt x="197" y="263"/>
                    </a:lnTo>
                    <a:lnTo>
                      <a:pt x="237" y="263"/>
                    </a:lnTo>
                    <a:lnTo>
                      <a:pt x="265" y="263"/>
                    </a:lnTo>
                    <a:lnTo>
                      <a:pt x="282" y="258"/>
                    </a:lnTo>
                    <a:lnTo>
                      <a:pt x="293" y="258"/>
                    </a:lnTo>
                    <a:lnTo>
                      <a:pt x="299" y="252"/>
                    </a:lnTo>
                    <a:lnTo>
                      <a:pt x="310" y="247"/>
                    </a:lnTo>
                    <a:lnTo>
                      <a:pt x="310" y="241"/>
                    </a:lnTo>
                    <a:lnTo>
                      <a:pt x="316" y="241"/>
                    </a:lnTo>
                    <a:lnTo>
                      <a:pt x="316" y="247"/>
                    </a:lnTo>
                    <a:lnTo>
                      <a:pt x="316" y="252"/>
                    </a:lnTo>
                    <a:lnTo>
                      <a:pt x="310" y="269"/>
                    </a:lnTo>
                    <a:lnTo>
                      <a:pt x="310" y="291"/>
                    </a:lnTo>
                    <a:lnTo>
                      <a:pt x="310" y="303"/>
                    </a:lnTo>
                    <a:lnTo>
                      <a:pt x="310" y="319"/>
                    </a:lnTo>
                    <a:lnTo>
                      <a:pt x="310" y="331"/>
                    </a:lnTo>
                    <a:lnTo>
                      <a:pt x="304" y="342"/>
                    </a:lnTo>
                    <a:lnTo>
                      <a:pt x="304" y="347"/>
                    </a:lnTo>
                    <a:lnTo>
                      <a:pt x="304" y="353"/>
                    </a:lnTo>
                    <a:lnTo>
                      <a:pt x="299" y="353"/>
                    </a:lnTo>
                    <a:lnTo>
                      <a:pt x="299" y="347"/>
                    </a:lnTo>
                    <a:lnTo>
                      <a:pt x="293" y="336"/>
                    </a:lnTo>
                    <a:lnTo>
                      <a:pt x="293" y="325"/>
                    </a:lnTo>
                    <a:lnTo>
                      <a:pt x="293" y="314"/>
                    </a:lnTo>
                    <a:lnTo>
                      <a:pt x="288" y="308"/>
                    </a:lnTo>
                    <a:lnTo>
                      <a:pt x="276" y="303"/>
                    </a:lnTo>
                    <a:lnTo>
                      <a:pt x="271" y="297"/>
                    </a:lnTo>
                    <a:lnTo>
                      <a:pt x="254" y="297"/>
                    </a:lnTo>
                    <a:lnTo>
                      <a:pt x="220" y="291"/>
                    </a:lnTo>
                    <a:lnTo>
                      <a:pt x="169" y="291"/>
                    </a:lnTo>
                    <a:lnTo>
                      <a:pt x="141" y="291"/>
                    </a:lnTo>
                    <a:lnTo>
                      <a:pt x="135" y="291"/>
                    </a:lnTo>
                    <a:lnTo>
                      <a:pt x="135" y="297"/>
                    </a:lnTo>
                    <a:lnTo>
                      <a:pt x="135" y="364"/>
                    </a:lnTo>
                    <a:lnTo>
                      <a:pt x="135" y="392"/>
                    </a:lnTo>
                    <a:lnTo>
                      <a:pt x="135" y="437"/>
                    </a:lnTo>
                    <a:lnTo>
                      <a:pt x="135" y="476"/>
                    </a:lnTo>
                    <a:lnTo>
                      <a:pt x="135" y="499"/>
                    </a:lnTo>
                    <a:lnTo>
                      <a:pt x="141" y="532"/>
                    </a:lnTo>
                    <a:lnTo>
                      <a:pt x="152" y="549"/>
                    </a:lnTo>
                    <a:lnTo>
                      <a:pt x="181" y="560"/>
                    </a:lnTo>
                    <a:lnTo>
                      <a:pt x="226" y="560"/>
                    </a:lnTo>
                    <a:lnTo>
                      <a:pt x="242" y="560"/>
                    </a:lnTo>
                    <a:lnTo>
                      <a:pt x="265" y="560"/>
                    </a:lnTo>
                    <a:lnTo>
                      <a:pt x="282" y="555"/>
                    </a:lnTo>
                    <a:lnTo>
                      <a:pt x="299" y="555"/>
                    </a:lnTo>
                    <a:lnTo>
                      <a:pt x="316" y="543"/>
                    </a:lnTo>
                    <a:lnTo>
                      <a:pt x="321" y="532"/>
                    </a:lnTo>
                    <a:lnTo>
                      <a:pt x="333" y="515"/>
                    </a:lnTo>
                    <a:lnTo>
                      <a:pt x="338" y="499"/>
                    </a:lnTo>
                    <a:lnTo>
                      <a:pt x="338" y="487"/>
                    </a:lnTo>
                    <a:lnTo>
                      <a:pt x="344" y="487"/>
                    </a:lnTo>
                    <a:lnTo>
                      <a:pt x="349" y="493"/>
                    </a:lnTo>
                    <a:lnTo>
                      <a:pt x="349" y="499"/>
                    </a:lnTo>
                    <a:lnTo>
                      <a:pt x="349" y="504"/>
                    </a:lnTo>
                    <a:lnTo>
                      <a:pt x="344" y="515"/>
                    </a:lnTo>
                    <a:lnTo>
                      <a:pt x="344" y="532"/>
                    </a:lnTo>
                    <a:lnTo>
                      <a:pt x="344" y="549"/>
                    </a:lnTo>
                    <a:lnTo>
                      <a:pt x="338" y="560"/>
                    </a:lnTo>
                    <a:lnTo>
                      <a:pt x="338" y="571"/>
                    </a:lnTo>
                    <a:lnTo>
                      <a:pt x="333" y="583"/>
                    </a:lnTo>
                    <a:lnTo>
                      <a:pt x="327" y="588"/>
                    </a:lnTo>
                    <a:lnTo>
                      <a:pt x="316" y="594"/>
                    </a:lnTo>
                    <a:lnTo>
                      <a:pt x="293" y="594"/>
                    </a:lnTo>
                    <a:lnTo>
                      <a:pt x="220" y="594"/>
                    </a:lnTo>
                    <a:lnTo>
                      <a:pt x="164" y="588"/>
                    </a:lnTo>
                    <a:lnTo>
                      <a:pt x="124" y="588"/>
                    </a:lnTo>
                    <a:lnTo>
                      <a:pt x="102" y="588"/>
                    </a:lnTo>
                    <a:lnTo>
                      <a:pt x="96" y="588"/>
                    </a:lnTo>
                    <a:lnTo>
                      <a:pt x="85" y="588"/>
                    </a:lnTo>
                    <a:lnTo>
                      <a:pt x="74" y="588"/>
                    </a:lnTo>
                    <a:lnTo>
                      <a:pt x="57" y="588"/>
                    </a:lnTo>
                    <a:lnTo>
                      <a:pt x="40" y="588"/>
                    </a:lnTo>
                    <a:lnTo>
                      <a:pt x="28" y="588"/>
                    </a:lnTo>
                    <a:lnTo>
                      <a:pt x="17" y="588"/>
                    </a:lnTo>
                    <a:lnTo>
                      <a:pt x="12" y="583"/>
                    </a:lnTo>
                    <a:lnTo>
                      <a:pt x="17" y="583"/>
                    </a:lnTo>
                    <a:lnTo>
                      <a:pt x="23" y="577"/>
                    </a:lnTo>
                    <a:lnTo>
                      <a:pt x="34" y="577"/>
                    </a:lnTo>
                    <a:lnTo>
                      <a:pt x="45" y="577"/>
                    </a:lnTo>
                    <a:lnTo>
                      <a:pt x="51" y="571"/>
                    </a:lnTo>
                    <a:lnTo>
                      <a:pt x="62" y="560"/>
                    </a:lnTo>
                    <a:lnTo>
                      <a:pt x="62" y="549"/>
                    </a:lnTo>
                    <a:lnTo>
                      <a:pt x="68" y="532"/>
                    </a:lnTo>
                    <a:lnTo>
                      <a:pt x="68" y="493"/>
                    </a:lnTo>
                    <a:lnTo>
                      <a:pt x="68" y="437"/>
                    </a:lnTo>
                    <a:lnTo>
                      <a:pt x="68" y="364"/>
                    </a:lnTo>
                    <a:lnTo>
                      <a:pt x="68" y="230"/>
                    </a:lnTo>
                    <a:close/>
                  </a:path>
                </a:pathLst>
              </a:custGeom>
              <a:solidFill>
                <a:schemeClr val="tx1"/>
              </a:solidFill>
              <a:ln w="9525">
                <a:noFill/>
                <a:round/>
                <a:headEnd/>
                <a:tailEnd/>
              </a:ln>
            </p:spPr>
            <p:txBody>
              <a:bodyPr/>
              <a:lstStyle/>
              <a:p>
                <a:endParaRPr lang="en-US"/>
              </a:p>
            </p:txBody>
          </p:sp>
        </p:grpSp>
        <p:grpSp>
          <p:nvGrpSpPr>
            <p:cNvPr id="3112" name="Group 37"/>
            <p:cNvGrpSpPr>
              <a:grpSpLocks/>
            </p:cNvGrpSpPr>
            <p:nvPr/>
          </p:nvGrpSpPr>
          <p:grpSpPr bwMode="auto">
            <a:xfrm>
              <a:off x="624" y="1488"/>
              <a:ext cx="3458" cy="3518"/>
              <a:chOff x="13008" y="9024"/>
              <a:chExt cx="3458" cy="3518"/>
            </a:xfrm>
          </p:grpSpPr>
          <p:sp>
            <p:nvSpPr>
              <p:cNvPr id="3113" name="Freeform 38"/>
              <p:cNvSpPr>
                <a:spLocks/>
              </p:cNvSpPr>
              <p:nvPr/>
            </p:nvSpPr>
            <p:spPr bwMode="auto">
              <a:xfrm>
                <a:off x="13930" y="9325"/>
                <a:ext cx="1199" cy="1542"/>
              </a:xfrm>
              <a:custGeom>
                <a:avLst/>
                <a:gdLst>
                  <a:gd name="T0" fmla="*/ 0 w 1199"/>
                  <a:gd name="T1" fmla="*/ 1542 h 1542"/>
                  <a:gd name="T2" fmla="*/ 12 w 1199"/>
                  <a:gd name="T3" fmla="*/ 1530 h 1542"/>
                  <a:gd name="T4" fmla="*/ 36 w 1199"/>
                  <a:gd name="T5" fmla="*/ 1512 h 1542"/>
                  <a:gd name="T6" fmla="*/ 60 w 1199"/>
                  <a:gd name="T7" fmla="*/ 1482 h 1542"/>
                  <a:gd name="T8" fmla="*/ 72 w 1199"/>
                  <a:gd name="T9" fmla="*/ 1440 h 1542"/>
                  <a:gd name="T10" fmla="*/ 84 w 1199"/>
                  <a:gd name="T11" fmla="*/ 1470 h 1542"/>
                  <a:gd name="T12" fmla="*/ 108 w 1199"/>
                  <a:gd name="T13" fmla="*/ 1464 h 1542"/>
                  <a:gd name="T14" fmla="*/ 819 w 1199"/>
                  <a:gd name="T15" fmla="*/ 0 h 1542"/>
                  <a:gd name="T16" fmla="*/ 1138 w 1199"/>
                  <a:gd name="T17" fmla="*/ 1313 h 1542"/>
                  <a:gd name="T18" fmla="*/ 1144 w 1199"/>
                  <a:gd name="T19" fmla="*/ 1307 h 1542"/>
                  <a:gd name="T20" fmla="*/ 1156 w 1199"/>
                  <a:gd name="T21" fmla="*/ 1307 h 1542"/>
                  <a:gd name="T22" fmla="*/ 1162 w 1199"/>
                  <a:gd name="T23" fmla="*/ 1307 h 1542"/>
                  <a:gd name="T24" fmla="*/ 1168 w 1199"/>
                  <a:gd name="T25" fmla="*/ 1313 h 1542"/>
                  <a:gd name="T26" fmla="*/ 1174 w 1199"/>
                  <a:gd name="T27" fmla="*/ 1319 h 1542"/>
                  <a:gd name="T28" fmla="*/ 1174 w 1199"/>
                  <a:gd name="T29" fmla="*/ 1325 h 1542"/>
                  <a:gd name="T30" fmla="*/ 1174 w 1199"/>
                  <a:gd name="T31" fmla="*/ 1331 h 1542"/>
                  <a:gd name="T32" fmla="*/ 1174 w 1199"/>
                  <a:gd name="T33" fmla="*/ 1344 h 1542"/>
                  <a:gd name="T34" fmla="*/ 1180 w 1199"/>
                  <a:gd name="T35" fmla="*/ 1356 h 1542"/>
                  <a:gd name="T36" fmla="*/ 1187 w 1199"/>
                  <a:gd name="T37" fmla="*/ 1362 h 1542"/>
                  <a:gd name="T38" fmla="*/ 1187 w 1199"/>
                  <a:gd name="T39" fmla="*/ 1368 h 1542"/>
                  <a:gd name="T40" fmla="*/ 1199 w 1199"/>
                  <a:gd name="T41" fmla="*/ 1368 h 1542"/>
                  <a:gd name="T42" fmla="*/ 0 w 1199"/>
                  <a:gd name="T43" fmla="*/ 1542 h 15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9"/>
                  <a:gd name="T67" fmla="*/ 0 h 1542"/>
                  <a:gd name="T68" fmla="*/ 1199 w 1199"/>
                  <a:gd name="T69" fmla="*/ 1542 h 15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9" h="1542">
                    <a:moveTo>
                      <a:pt x="0" y="1542"/>
                    </a:moveTo>
                    <a:lnTo>
                      <a:pt x="12" y="1530"/>
                    </a:lnTo>
                    <a:lnTo>
                      <a:pt x="36" y="1512"/>
                    </a:lnTo>
                    <a:lnTo>
                      <a:pt x="60" y="1482"/>
                    </a:lnTo>
                    <a:lnTo>
                      <a:pt x="72" y="1440"/>
                    </a:lnTo>
                    <a:lnTo>
                      <a:pt x="84" y="1470"/>
                    </a:lnTo>
                    <a:lnTo>
                      <a:pt x="108" y="1464"/>
                    </a:lnTo>
                    <a:lnTo>
                      <a:pt x="819" y="0"/>
                    </a:lnTo>
                    <a:lnTo>
                      <a:pt x="1138" y="1313"/>
                    </a:lnTo>
                    <a:lnTo>
                      <a:pt x="1144" y="1307"/>
                    </a:lnTo>
                    <a:lnTo>
                      <a:pt x="1156" y="1307"/>
                    </a:lnTo>
                    <a:lnTo>
                      <a:pt x="1162" y="1307"/>
                    </a:lnTo>
                    <a:lnTo>
                      <a:pt x="1168" y="1313"/>
                    </a:lnTo>
                    <a:lnTo>
                      <a:pt x="1174" y="1319"/>
                    </a:lnTo>
                    <a:lnTo>
                      <a:pt x="1174" y="1325"/>
                    </a:lnTo>
                    <a:lnTo>
                      <a:pt x="1174" y="1331"/>
                    </a:lnTo>
                    <a:lnTo>
                      <a:pt x="1174" y="1344"/>
                    </a:lnTo>
                    <a:lnTo>
                      <a:pt x="1180" y="1356"/>
                    </a:lnTo>
                    <a:lnTo>
                      <a:pt x="1187" y="1362"/>
                    </a:lnTo>
                    <a:lnTo>
                      <a:pt x="1187" y="1368"/>
                    </a:lnTo>
                    <a:lnTo>
                      <a:pt x="1199" y="1368"/>
                    </a:lnTo>
                    <a:lnTo>
                      <a:pt x="0" y="1542"/>
                    </a:lnTo>
                    <a:close/>
                  </a:path>
                </a:pathLst>
              </a:custGeom>
              <a:solidFill>
                <a:schemeClr val="tx1"/>
              </a:solidFill>
              <a:ln w="9525">
                <a:noFill/>
                <a:round/>
                <a:headEnd/>
                <a:tailEnd/>
              </a:ln>
            </p:spPr>
            <p:txBody>
              <a:bodyPr/>
              <a:lstStyle/>
              <a:p>
                <a:endParaRPr lang="en-US"/>
              </a:p>
            </p:txBody>
          </p:sp>
          <p:sp>
            <p:nvSpPr>
              <p:cNvPr id="3114" name="Freeform 39"/>
              <p:cNvSpPr>
                <a:spLocks/>
              </p:cNvSpPr>
              <p:nvPr/>
            </p:nvSpPr>
            <p:spPr bwMode="auto">
              <a:xfrm>
                <a:off x="14839" y="9458"/>
                <a:ext cx="308" cy="1048"/>
              </a:xfrm>
              <a:custGeom>
                <a:avLst/>
                <a:gdLst>
                  <a:gd name="T0" fmla="*/ 259 w 308"/>
                  <a:gd name="T1" fmla="*/ 1048 h 1048"/>
                  <a:gd name="T2" fmla="*/ 308 w 308"/>
                  <a:gd name="T3" fmla="*/ 945 h 1048"/>
                  <a:gd name="T4" fmla="*/ 0 w 308"/>
                  <a:gd name="T5" fmla="*/ 0 h 1048"/>
                  <a:gd name="T6" fmla="*/ 259 w 308"/>
                  <a:gd name="T7" fmla="*/ 1048 h 1048"/>
                  <a:gd name="T8" fmla="*/ 0 60000 65536"/>
                  <a:gd name="T9" fmla="*/ 0 60000 65536"/>
                  <a:gd name="T10" fmla="*/ 0 60000 65536"/>
                  <a:gd name="T11" fmla="*/ 0 60000 65536"/>
                  <a:gd name="T12" fmla="*/ 0 w 308"/>
                  <a:gd name="T13" fmla="*/ 0 h 1048"/>
                  <a:gd name="T14" fmla="*/ 308 w 308"/>
                  <a:gd name="T15" fmla="*/ 1048 h 1048"/>
                </a:gdLst>
                <a:ahLst/>
                <a:cxnLst>
                  <a:cxn ang="T8">
                    <a:pos x="T0" y="T1"/>
                  </a:cxn>
                  <a:cxn ang="T9">
                    <a:pos x="T2" y="T3"/>
                  </a:cxn>
                  <a:cxn ang="T10">
                    <a:pos x="T4" y="T5"/>
                  </a:cxn>
                  <a:cxn ang="T11">
                    <a:pos x="T6" y="T7"/>
                  </a:cxn>
                </a:cxnLst>
                <a:rect l="T12" t="T13" r="T14" b="T15"/>
                <a:pathLst>
                  <a:path w="308" h="1048">
                    <a:moveTo>
                      <a:pt x="259" y="1048"/>
                    </a:moveTo>
                    <a:lnTo>
                      <a:pt x="308" y="945"/>
                    </a:lnTo>
                    <a:lnTo>
                      <a:pt x="0" y="0"/>
                    </a:lnTo>
                    <a:lnTo>
                      <a:pt x="259" y="1048"/>
                    </a:lnTo>
                    <a:close/>
                  </a:path>
                </a:pathLst>
              </a:custGeom>
              <a:solidFill>
                <a:schemeClr val="tx1"/>
              </a:solidFill>
              <a:ln w="9525">
                <a:noFill/>
                <a:round/>
                <a:headEnd/>
                <a:tailEnd/>
              </a:ln>
            </p:spPr>
            <p:txBody>
              <a:bodyPr/>
              <a:lstStyle/>
              <a:p>
                <a:endParaRPr lang="en-US"/>
              </a:p>
            </p:txBody>
          </p:sp>
          <p:sp>
            <p:nvSpPr>
              <p:cNvPr id="3115" name="Freeform 40"/>
              <p:cNvSpPr>
                <a:spLocks/>
              </p:cNvSpPr>
              <p:nvPr/>
            </p:nvSpPr>
            <p:spPr bwMode="auto">
              <a:xfrm>
                <a:off x="14839" y="9349"/>
                <a:ext cx="850" cy="1844"/>
              </a:xfrm>
              <a:custGeom>
                <a:avLst/>
                <a:gdLst>
                  <a:gd name="T0" fmla="*/ 332 w 850"/>
                  <a:gd name="T1" fmla="*/ 1012 h 1844"/>
                  <a:gd name="T2" fmla="*/ 0 w 850"/>
                  <a:gd name="T3" fmla="*/ 0 h 1844"/>
                  <a:gd name="T4" fmla="*/ 759 w 850"/>
                  <a:gd name="T5" fmla="*/ 1705 h 1844"/>
                  <a:gd name="T6" fmla="*/ 850 w 850"/>
                  <a:gd name="T7" fmla="*/ 1826 h 1844"/>
                  <a:gd name="T8" fmla="*/ 850 w 850"/>
                  <a:gd name="T9" fmla="*/ 1844 h 1844"/>
                  <a:gd name="T10" fmla="*/ 494 w 850"/>
                  <a:gd name="T11" fmla="*/ 1398 h 1844"/>
                  <a:gd name="T12" fmla="*/ 494 w 850"/>
                  <a:gd name="T13" fmla="*/ 1205 h 1844"/>
                  <a:gd name="T14" fmla="*/ 500 w 850"/>
                  <a:gd name="T15" fmla="*/ 1205 h 1844"/>
                  <a:gd name="T16" fmla="*/ 500 w 850"/>
                  <a:gd name="T17" fmla="*/ 1199 h 1844"/>
                  <a:gd name="T18" fmla="*/ 506 w 850"/>
                  <a:gd name="T19" fmla="*/ 1193 h 1844"/>
                  <a:gd name="T20" fmla="*/ 512 w 850"/>
                  <a:gd name="T21" fmla="*/ 1187 h 1844"/>
                  <a:gd name="T22" fmla="*/ 512 w 850"/>
                  <a:gd name="T23" fmla="*/ 1175 h 1844"/>
                  <a:gd name="T24" fmla="*/ 506 w 850"/>
                  <a:gd name="T25" fmla="*/ 1163 h 1844"/>
                  <a:gd name="T26" fmla="*/ 494 w 850"/>
                  <a:gd name="T27" fmla="*/ 1151 h 1844"/>
                  <a:gd name="T28" fmla="*/ 386 w 850"/>
                  <a:gd name="T29" fmla="*/ 952 h 1844"/>
                  <a:gd name="T30" fmla="*/ 392 w 850"/>
                  <a:gd name="T31" fmla="*/ 946 h 1844"/>
                  <a:gd name="T32" fmla="*/ 392 w 850"/>
                  <a:gd name="T33" fmla="*/ 940 h 1844"/>
                  <a:gd name="T34" fmla="*/ 398 w 850"/>
                  <a:gd name="T35" fmla="*/ 928 h 1844"/>
                  <a:gd name="T36" fmla="*/ 398 w 850"/>
                  <a:gd name="T37" fmla="*/ 922 h 1844"/>
                  <a:gd name="T38" fmla="*/ 392 w 850"/>
                  <a:gd name="T39" fmla="*/ 910 h 1844"/>
                  <a:gd name="T40" fmla="*/ 386 w 850"/>
                  <a:gd name="T41" fmla="*/ 904 h 1844"/>
                  <a:gd name="T42" fmla="*/ 374 w 850"/>
                  <a:gd name="T43" fmla="*/ 898 h 1844"/>
                  <a:gd name="T44" fmla="*/ 368 w 850"/>
                  <a:gd name="T45" fmla="*/ 898 h 1844"/>
                  <a:gd name="T46" fmla="*/ 368 w 850"/>
                  <a:gd name="T47" fmla="*/ 904 h 1844"/>
                  <a:gd name="T48" fmla="*/ 356 w 850"/>
                  <a:gd name="T49" fmla="*/ 904 h 1844"/>
                  <a:gd name="T50" fmla="*/ 350 w 850"/>
                  <a:gd name="T51" fmla="*/ 910 h 1844"/>
                  <a:gd name="T52" fmla="*/ 350 w 850"/>
                  <a:gd name="T53" fmla="*/ 916 h 1844"/>
                  <a:gd name="T54" fmla="*/ 344 w 850"/>
                  <a:gd name="T55" fmla="*/ 928 h 1844"/>
                  <a:gd name="T56" fmla="*/ 350 w 850"/>
                  <a:gd name="T57" fmla="*/ 940 h 1844"/>
                  <a:gd name="T58" fmla="*/ 362 w 850"/>
                  <a:gd name="T59" fmla="*/ 952 h 1844"/>
                  <a:gd name="T60" fmla="*/ 332 w 850"/>
                  <a:gd name="T61" fmla="*/ 1012 h 18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0"/>
                  <a:gd name="T94" fmla="*/ 0 h 1844"/>
                  <a:gd name="T95" fmla="*/ 850 w 850"/>
                  <a:gd name="T96" fmla="*/ 1844 h 18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0" h="1844">
                    <a:moveTo>
                      <a:pt x="332" y="1012"/>
                    </a:moveTo>
                    <a:lnTo>
                      <a:pt x="0" y="0"/>
                    </a:lnTo>
                    <a:lnTo>
                      <a:pt x="759" y="1705"/>
                    </a:lnTo>
                    <a:lnTo>
                      <a:pt x="850" y="1826"/>
                    </a:lnTo>
                    <a:lnTo>
                      <a:pt x="850" y="1844"/>
                    </a:lnTo>
                    <a:lnTo>
                      <a:pt x="494" y="1398"/>
                    </a:lnTo>
                    <a:lnTo>
                      <a:pt x="494" y="1205"/>
                    </a:lnTo>
                    <a:lnTo>
                      <a:pt x="500" y="1205"/>
                    </a:lnTo>
                    <a:lnTo>
                      <a:pt x="500" y="1199"/>
                    </a:lnTo>
                    <a:lnTo>
                      <a:pt x="506" y="1193"/>
                    </a:lnTo>
                    <a:lnTo>
                      <a:pt x="512" y="1187"/>
                    </a:lnTo>
                    <a:lnTo>
                      <a:pt x="512" y="1175"/>
                    </a:lnTo>
                    <a:lnTo>
                      <a:pt x="506" y="1163"/>
                    </a:lnTo>
                    <a:lnTo>
                      <a:pt x="494" y="1151"/>
                    </a:lnTo>
                    <a:lnTo>
                      <a:pt x="386" y="952"/>
                    </a:lnTo>
                    <a:lnTo>
                      <a:pt x="392" y="946"/>
                    </a:lnTo>
                    <a:lnTo>
                      <a:pt x="392" y="940"/>
                    </a:lnTo>
                    <a:lnTo>
                      <a:pt x="398" y="928"/>
                    </a:lnTo>
                    <a:lnTo>
                      <a:pt x="398" y="922"/>
                    </a:lnTo>
                    <a:lnTo>
                      <a:pt x="392" y="910"/>
                    </a:lnTo>
                    <a:lnTo>
                      <a:pt x="386" y="904"/>
                    </a:lnTo>
                    <a:lnTo>
                      <a:pt x="374" y="898"/>
                    </a:lnTo>
                    <a:lnTo>
                      <a:pt x="368" y="898"/>
                    </a:lnTo>
                    <a:lnTo>
                      <a:pt x="368" y="904"/>
                    </a:lnTo>
                    <a:lnTo>
                      <a:pt x="356" y="904"/>
                    </a:lnTo>
                    <a:lnTo>
                      <a:pt x="350" y="910"/>
                    </a:lnTo>
                    <a:lnTo>
                      <a:pt x="350" y="916"/>
                    </a:lnTo>
                    <a:lnTo>
                      <a:pt x="344" y="928"/>
                    </a:lnTo>
                    <a:lnTo>
                      <a:pt x="350" y="940"/>
                    </a:lnTo>
                    <a:lnTo>
                      <a:pt x="362" y="952"/>
                    </a:lnTo>
                    <a:lnTo>
                      <a:pt x="332" y="1012"/>
                    </a:lnTo>
                    <a:close/>
                  </a:path>
                </a:pathLst>
              </a:custGeom>
              <a:solidFill>
                <a:schemeClr val="tx1"/>
              </a:solidFill>
              <a:ln w="9525">
                <a:noFill/>
                <a:round/>
                <a:headEnd/>
                <a:tailEnd/>
              </a:ln>
            </p:spPr>
            <p:txBody>
              <a:bodyPr/>
              <a:lstStyle/>
              <a:p>
                <a:endParaRPr lang="en-US"/>
              </a:p>
            </p:txBody>
          </p:sp>
          <p:sp>
            <p:nvSpPr>
              <p:cNvPr id="3116" name="Freeform 41"/>
              <p:cNvSpPr>
                <a:spLocks/>
              </p:cNvSpPr>
              <p:nvPr/>
            </p:nvSpPr>
            <p:spPr bwMode="auto">
              <a:xfrm>
                <a:off x="14683" y="9313"/>
                <a:ext cx="187" cy="72"/>
              </a:xfrm>
              <a:custGeom>
                <a:avLst/>
                <a:gdLst>
                  <a:gd name="T0" fmla="*/ 12 w 187"/>
                  <a:gd name="T1" fmla="*/ 36 h 72"/>
                  <a:gd name="T2" fmla="*/ 0 w 187"/>
                  <a:gd name="T3" fmla="*/ 24 h 72"/>
                  <a:gd name="T4" fmla="*/ 6 w 187"/>
                  <a:gd name="T5" fmla="*/ 18 h 72"/>
                  <a:gd name="T6" fmla="*/ 12 w 187"/>
                  <a:gd name="T7" fmla="*/ 18 h 72"/>
                  <a:gd name="T8" fmla="*/ 24 w 187"/>
                  <a:gd name="T9" fmla="*/ 18 h 72"/>
                  <a:gd name="T10" fmla="*/ 66 w 187"/>
                  <a:gd name="T11" fmla="*/ 6 h 72"/>
                  <a:gd name="T12" fmla="*/ 138 w 187"/>
                  <a:gd name="T13" fmla="*/ 0 h 72"/>
                  <a:gd name="T14" fmla="*/ 144 w 187"/>
                  <a:gd name="T15" fmla="*/ 6 h 72"/>
                  <a:gd name="T16" fmla="*/ 156 w 187"/>
                  <a:gd name="T17" fmla="*/ 18 h 72"/>
                  <a:gd name="T18" fmla="*/ 162 w 187"/>
                  <a:gd name="T19" fmla="*/ 24 h 72"/>
                  <a:gd name="T20" fmla="*/ 174 w 187"/>
                  <a:gd name="T21" fmla="*/ 42 h 72"/>
                  <a:gd name="T22" fmla="*/ 180 w 187"/>
                  <a:gd name="T23" fmla="*/ 54 h 72"/>
                  <a:gd name="T24" fmla="*/ 187 w 187"/>
                  <a:gd name="T25" fmla="*/ 66 h 72"/>
                  <a:gd name="T26" fmla="*/ 174 w 187"/>
                  <a:gd name="T27" fmla="*/ 72 h 72"/>
                  <a:gd name="T28" fmla="*/ 168 w 187"/>
                  <a:gd name="T29" fmla="*/ 66 h 72"/>
                  <a:gd name="T30" fmla="*/ 168 w 187"/>
                  <a:gd name="T31" fmla="*/ 60 h 72"/>
                  <a:gd name="T32" fmla="*/ 162 w 187"/>
                  <a:gd name="T33" fmla="*/ 48 h 72"/>
                  <a:gd name="T34" fmla="*/ 156 w 187"/>
                  <a:gd name="T35" fmla="*/ 36 h 72"/>
                  <a:gd name="T36" fmla="*/ 144 w 187"/>
                  <a:gd name="T37" fmla="*/ 24 h 72"/>
                  <a:gd name="T38" fmla="*/ 138 w 187"/>
                  <a:gd name="T39" fmla="*/ 18 h 72"/>
                  <a:gd name="T40" fmla="*/ 132 w 187"/>
                  <a:gd name="T41" fmla="*/ 12 h 72"/>
                  <a:gd name="T42" fmla="*/ 126 w 187"/>
                  <a:gd name="T43" fmla="*/ 12 h 72"/>
                  <a:gd name="T44" fmla="*/ 96 w 187"/>
                  <a:gd name="T45" fmla="*/ 12 h 72"/>
                  <a:gd name="T46" fmla="*/ 54 w 187"/>
                  <a:gd name="T47" fmla="*/ 18 h 72"/>
                  <a:gd name="T48" fmla="*/ 12 w 187"/>
                  <a:gd name="T49" fmla="*/ 36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7"/>
                  <a:gd name="T76" fmla="*/ 0 h 72"/>
                  <a:gd name="T77" fmla="*/ 187 w 187"/>
                  <a:gd name="T78" fmla="*/ 72 h 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7" h="72">
                    <a:moveTo>
                      <a:pt x="12" y="36"/>
                    </a:moveTo>
                    <a:lnTo>
                      <a:pt x="0" y="24"/>
                    </a:lnTo>
                    <a:lnTo>
                      <a:pt x="6" y="18"/>
                    </a:lnTo>
                    <a:lnTo>
                      <a:pt x="12" y="18"/>
                    </a:lnTo>
                    <a:lnTo>
                      <a:pt x="24" y="18"/>
                    </a:lnTo>
                    <a:lnTo>
                      <a:pt x="66" y="6"/>
                    </a:lnTo>
                    <a:lnTo>
                      <a:pt x="138" y="0"/>
                    </a:lnTo>
                    <a:lnTo>
                      <a:pt x="144" y="6"/>
                    </a:lnTo>
                    <a:lnTo>
                      <a:pt x="156" y="18"/>
                    </a:lnTo>
                    <a:lnTo>
                      <a:pt x="162" y="24"/>
                    </a:lnTo>
                    <a:lnTo>
                      <a:pt x="174" y="42"/>
                    </a:lnTo>
                    <a:lnTo>
                      <a:pt x="180" y="54"/>
                    </a:lnTo>
                    <a:lnTo>
                      <a:pt x="187" y="66"/>
                    </a:lnTo>
                    <a:lnTo>
                      <a:pt x="174" y="72"/>
                    </a:lnTo>
                    <a:lnTo>
                      <a:pt x="168" y="66"/>
                    </a:lnTo>
                    <a:lnTo>
                      <a:pt x="168" y="60"/>
                    </a:lnTo>
                    <a:lnTo>
                      <a:pt x="162" y="48"/>
                    </a:lnTo>
                    <a:lnTo>
                      <a:pt x="156" y="36"/>
                    </a:lnTo>
                    <a:lnTo>
                      <a:pt x="144" y="24"/>
                    </a:lnTo>
                    <a:lnTo>
                      <a:pt x="138" y="18"/>
                    </a:lnTo>
                    <a:lnTo>
                      <a:pt x="132" y="12"/>
                    </a:lnTo>
                    <a:lnTo>
                      <a:pt x="126" y="12"/>
                    </a:lnTo>
                    <a:lnTo>
                      <a:pt x="96" y="12"/>
                    </a:lnTo>
                    <a:lnTo>
                      <a:pt x="54" y="18"/>
                    </a:lnTo>
                    <a:lnTo>
                      <a:pt x="12" y="36"/>
                    </a:lnTo>
                    <a:close/>
                  </a:path>
                </a:pathLst>
              </a:custGeom>
              <a:solidFill>
                <a:schemeClr val="tx1"/>
              </a:solidFill>
              <a:ln w="9525">
                <a:noFill/>
                <a:round/>
                <a:headEnd/>
                <a:tailEnd/>
              </a:ln>
            </p:spPr>
            <p:txBody>
              <a:bodyPr/>
              <a:lstStyle/>
              <a:p>
                <a:endParaRPr lang="en-US"/>
              </a:p>
            </p:txBody>
          </p:sp>
          <p:sp>
            <p:nvSpPr>
              <p:cNvPr id="3117" name="Freeform 42"/>
              <p:cNvSpPr>
                <a:spLocks/>
              </p:cNvSpPr>
              <p:nvPr/>
            </p:nvSpPr>
            <p:spPr bwMode="auto">
              <a:xfrm>
                <a:off x="14683" y="9313"/>
                <a:ext cx="187" cy="72"/>
              </a:xfrm>
              <a:custGeom>
                <a:avLst/>
                <a:gdLst>
                  <a:gd name="T0" fmla="*/ 12 w 187"/>
                  <a:gd name="T1" fmla="*/ 36 h 72"/>
                  <a:gd name="T2" fmla="*/ 0 w 187"/>
                  <a:gd name="T3" fmla="*/ 24 h 72"/>
                  <a:gd name="T4" fmla="*/ 0 w 187"/>
                  <a:gd name="T5" fmla="*/ 24 h 72"/>
                  <a:gd name="T6" fmla="*/ 0 w 187"/>
                  <a:gd name="T7" fmla="*/ 24 h 72"/>
                  <a:gd name="T8" fmla="*/ 6 w 187"/>
                  <a:gd name="T9" fmla="*/ 18 h 72"/>
                  <a:gd name="T10" fmla="*/ 12 w 187"/>
                  <a:gd name="T11" fmla="*/ 18 h 72"/>
                  <a:gd name="T12" fmla="*/ 24 w 187"/>
                  <a:gd name="T13" fmla="*/ 18 h 72"/>
                  <a:gd name="T14" fmla="*/ 66 w 187"/>
                  <a:gd name="T15" fmla="*/ 6 h 72"/>
                  <a:gd name="T16" fmla="*/ 138 w 187"/>
                  <a:gd name="T17" fmla="*/ 0 h 72"/>
                  <a:gd name="T18" fmla="*/ 138 w 187"/>
                  <a:gd name="T19" fmla="*/ 0 h 72"/>
                  <a:gd name="T20" fmla="*/ 144 w 187"/>
                  <a:gd name="T21" fmla="*/ 6 h 72"/>
                  <a:gd name="T22" fmla="*/ 156 w 187"/>
                  <a:gd name="T23" fmla="*/ 18 h 72"/>
                  <a:gd name="T24" fmla="*/ 162 w 187"/>
                  <a:gd name="T25" fmla="*/ 24 h 72"/>
                  <a:gd name="T26" fmla="*/ 174 w 187"/>
                  <a:gd name="T27" fmla="*/ 42 h 72"/>
                  <a:gd name="T28" fmla="*/ 180 w 187"/>
                  <a:gd name="T29" fmla="*/ 54 h 72"/>
                  <a:gd name="T30" fmla="*/ 187 w 187"/>
                  <a:gd name="T31" fmla="*/ 66 h 72"/>
                  <a:gd name="T32" fmla="*/ 174 w 187"/>
                  <a:gd name="T33" fmla="*/ 72 h 72"/>
                  <a:gd name="T34" fmla="*/ 168 w 187"/>
                  <a:gd name="T35" fmla="*/ 66 h 72"/>
                  <a:gd name="T36" fmla="*/ 168 w 187"/>
                  <a:gd name="T37" fmla="*/ 60 h 72"/>
                  <a:gd name="T38" fmla="*/ 162 w 187"/>
                  <a:gd name="T39" fmla="*/ 48 h 72"/>
                  <a:gd name="T40" fmla="*/ 156 w 187"/>
                  <a:gd name="T41" fmla="*/ 36 h 72"/>
                  <a:gd name="T42" fmla="*/ 144 w 187"/>
                  <a:gd name="T43" fmla="*/ 24 h 72"/>
                  <a:gd name="T44" fmla="*/ 138 w 187"/>
                  <a:gd name="T45" fmla="*/ 18 h 72"/>
                  <a:gd name="T46" fmla="*/ 132 w 187"/>
                  <a:gd name="T47" fmla="*/ 12 h 72"/>
                  <a:gd name="T48" fmla="*/ 126 w 187"/>
                  <a:gd name="T49" fmla="*/ 12 h 72"/>
                  <a:gd name="T50" fmla="*/ 96 w 187"/>
                  <a:gd name="T51" fmla="*/ 12 h 72"/>
                  <a:gd name="T52" fmla="*/ 54 w 187"/>
                  <a:gd name="T53" fmla="*/ 18 h 72"/>
                  <a:gd name="T54" fmla="*/ 12 w 187"/>
                  <a:gd name="T55" fmla="*/ 36 h 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7"/>
                  <a:gd name="T85" fmla="*/ 0 h 72"/>
                  <a:gd name="T86" fmla="*/ 187 w 187"/>
                  <a:gd name="T87" fmla="*/ 72 h 7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7" h="72">
                    <a:moveTo>
                      <a:pt x="12" y="36"/>
                    </a:moveTo>
                    <a:lnTo>
                      <a:pt x="0" y="24"/>
                    </a:lnTo>
                    <a:lnTo>
                      <a:pt x="6" y="18"/>
                    </a:lnTo>
                    <a:lnTo>
                      <a:pt x="12" y="18"/>
                    </a:lnTo>
                    <a:lnTo>
                      <a:pt x="24" y="18"/>
                    </a:lnTo>
                    <a:lnTo>
                      <a:pt x="66" y="6"/>
                    </a:lnTo>
                    <a:lnTo>
                      <a:pt x="138" y="0"/>
                    </a:lnTo>
                    <a:lnTo>
                      <a:pt x="144" y="6"/>
                    </a:lnTo>
                    <a:lnTo>
                      <a:pt x="156" y="18"/>
                    </a:lnTo>
                    <a:lnTo>
                      <a:pt x="162" y="24"/>
                    </a:lnTo>
                    <a:lnTo>
                      <a:pt x="174" y="42"/>
                    </a:lnTo>
                    <a:lnTo>
                      <a:pt x="180" y="54"/>
                    </a:lnTo>
                    <a:lnTo>
                      <a:pt x="187" y="66"/>
                    </a:lnTo>
                    <a:lnTo>
                      <a:pt x="174" y="72"/>
                    </a:lnTo>
                    <a:lnTo>
                      <a:pt x="168" y="66"/>
                    </a:lnTo>
                    <a:lnTo>
                      <a:pt x="168" y="60"/>
                    </a:lnTo>
                    <a:lnTo>
                      <a:pt x="162" y="48"/>
                    </a:lnTo>
                    <a:lnTo>
                      <a:pt x="156" y="36"/>
                    </a:lnTo>
                    <a:lnTo>
                      <a:pt x="144" y="24"/>
                    </a:lnTo>
                    <a:lnTo>
                      <a:pt x="138" y="18"/>
                    </a:lnTo>
                    <a:lnTo>
                      <a:pt x="132" y="12"/>
                    </a:lnTo>
                    <a:lnTo>
                      <a:pt x="126" y="12"/>
                    </a:lnTo>
                    <a:lnTo>
                      <a:pt x="96" y="12"/>
                    </a:lnTo>
                    <a:lnTo>
                      <a:pt x="54" y="18"/>
                    </a:lnTo>
                    <a:lnTo>
                      <a:pt x="12" y="36"/>
                    </a:lnTo>
                    <a:close/>
                  </a:path>
                </a:pathLst>
              </a:custGeom>
              <a:solidFill>
                <a:schemeClr val="tx1"/>
              </a:solidFill>
              <a:ln w="9525">
                <a:noFill/>
                <a:prstDash val="solid"/>
                <a:round/>
                <a:headEnd/>
                <a:tailEnd/>
              </a:ln>
            </p:spPr>
            <p:txBody>
              <a:bodyPr/>
              <a:lstStyle/>
              <a:p>
                <a:endParaRPr lang="en-US"/>
              </a:p>
            </p:txBody>
          </p:sp>
          <p:sp>
            <p:nvSpPr>
              <p:cNvPr id="3118" name="Freeform 43"/>
              <p:cNvSpPr>
                <a:spLocks/>
              </p:cNvSpPr>
              <p:nvPr/>
            </p:nvSpPr>
            <p:spPr bwMode="auto">
              <a:xfrm>
                <a:off x="14737" y="9024"/>
                <a:ext cx="114" cy="319"/>
              </a:xfrm>
              <a:custGeom>
                <a:avLst/>
                <a:gdLst>
                  <a:gd name="T0" fmla="*/ 0 w 114"/>
                  <a:gd name="T1" fmla="*/ 211 h 319"/>
                  <a:gd name="T2" fmla="*/ 6 w 114"/>
                  <a:gd name="T3" fmla="*/ 199 h 319"/>
                  <a:gd name="T4" fmla="*/ 12 w 114"/>
                  <a:gd name="T5" fmla="*/ 187 h 319"/>
                  <a:gd name="T6" fmla="*/ 24 w 114"/>
                  <a:gd name="T7" fmla="*/ 175 h 319"/>
                  <a:gd name="T8" fmla="*/ 30 w 114"/>
                  <a:gd name="T9" fmla="*/ 157 h 319"/>
                  <a:gd name="T10" fmla="*/ 30 w 114"/>
                  <a:gd name="T11" fmla="*/ 139 h 319"/>
                  <a:gd name="T12" fmla="*/ 24 w 114"/>
                  <a:gd name="T13" fmla="*/ 127 h 319"/>
                  <a:gd name="T14" fmla="*/ 24 w 114"/>
                  <a:gd name="T15" fmla="*/ 120 h 319"/>
                  <a:gd name="T16" fmla="*/ 18 w 114"/>
                  <a:gd name="T17" fmla="*/ 108 h 319"/>
                  <a:gd name="T18" fmla="*/ 24 w 114"/>
                  <a:gd name="T19" fmla="*/ 102 h 319"/>
                  <a:gd name="T20" fmla="*/ 24 w 114"/>
                  <a:gd name="T21" fmla="*/ 96 h 319"/>
                  <a:gd name="T22" fmla="*/ 30 w 114"/>
                  <a:gd name="T23" fmla="*/ 90 h 319"/>
                  <a:gd name="T24" fmla="*/ 30 w 114"/>
                  <a:gd name="T25" fmla="*/ 84 h 319"/>
                  <a:gd name="T26" fmla="*/ 30 w 114"/>
                  <a:gd name="T27" fmla="*/ 78 h 319"/>
                  <a:gd name="T28" fmla="*/ 30 w 114"/>
                  <a:gd name="T29" fmla="*/ 66 h 319"/>
                  <a:gd name="T30" fmla="*/ 30 w 114"/>
                  <a:gd name="T31" fmla="*/ 60 h 319"/>
                  <a:gd name="T32" fmla="*/ 36 w 114"/>
                  <a:gd name="T33" fmla="*/ 54 h 319"/>
                  <a:gd name="T34" fmla="*/ 36 w 114"/>
                  <a:gd name="T35" fmla="*/ 48 h 319"/>
                  <a:gd name="T36" fmla="*/ 36 w 114"/>
                  <a:gd name="T37" fmla="*/ 36 h 319"/>
                  <a:gd name="T38" fmla="*/ 36 w 114"/>
                  <a:gd name="T39" fmla="*/ 24 h 319"/>
                  <a:gd name="T40" fmla="*/ 36 w 114"/>
                  <a:gd name="T41" fmla="*/ 18 h 319"/>
                  <a:gd name="T42" fmla="*/ 36 w 114"/>
                  <a:gd name="T43" fmla="*/ 6 h 319"/>
                  <a:gd name="T44" fmla="*/ 36 w 114"/>
                  <a:gd name="T45" fmla="*/ 0 h 319"/>
                  <a:gd name="T46" fmla="*/ 42 w 114"/>
                  <a:gd name="T47" fmla="*/ 6 h 319"/>
                  <a:gd name="T48" fmla="*/ 42 w 114"/>
                  <a:gd name="T49" fmla="*/ 18 h 319"/>
                  <a:gd name="T50" fmla="*/ 42 w 114"/>
                  <a:gd name="T51" fmla="*/ 36 h 319"/>
                  <a:gd name="T52" fmla="*/ 48 w 114"/>
                  <a:gd name="T53" fmla="*/ 66 h 319"/>
                  <a:gd name="T54" fmla="*/ 48 w 114"/>
                  <a:gd name="T55" fmla="*/ 72 h 319"/>
                  <a:gd name="T56" fmla="*/ 48 w 114"/>
                  <a:gd name="T57" fmla="*/ 78 h 319"/>
                  <a:gd name="T58" fmla="*/ 54 w 114"/>
                  <a:gd name="T59" fmla="*/ 96 h 319"/>
                  <a:gd name="T60" fmla="*/ 54 w 114"/>
                  <a:gd name="T61" fmla="*/ 108 h 319"/>
                  <a:gd name="T62" fmla="*/ 54 w 114"/>
                  <a:gd name="T63" fmla="*/ 120 h 319"/>
                  <a:gd name="T64" fmla="*/ 48 w 114"/>
                  <a:gd name="T65" fmla="*/ 133 h 319"/>
                  <a:gd name="T66" fmla="*/ 114 w 114"/>
                  <a:gd name="T67" fmla="*/ 319 h 319"/>
                  <a:gd name="T68" fmla="*/ 84 w 114"/>
                  <a:gd name="T69" fmla="*/ 289 h 319"/>
                  <a:gd name="T70" fmla="*/ 54 w 114"/>
                  <a:gd name="T71" fmla="*/ 193 h 319"/>
                  <a:gd name="T72" fmla="*/ 54 w 114"/>
                  <a:gd name="T73" fmla="*/ 187 h 319"/>
                  <a:gd name="T74" fmla="*/ 54 w 114"/>
                  <a:gd name="T75" fmla="*/ 181 h 319"/>
                  <a:gd name="T76" fmla="*/ 48 w 114"/>
                  <a:gd name="T77" fmla="*/ 175 h 319"/>
                  <a:gd name="T78" fmla="*/ 42 w 114"/>
                  <a:gd name="T79" fmla="*/ 169 h 319"/>
                  <a:gd name="T80" fmla="*/ 42 w 114"/>
                  <a:gd name="T81" fmla="*/ 175 h 319"/>
                  <a:gd name="T82" fmla="*/ 36 w 114"/>
                  <a:gd name="T83" fmla="*/ 181 h 319"/>
                  <a:gd name="T84" fmla="*/ 24 w 114"/>
                  <a:gd name="T85" fmla="*/ 241 h 319"/>
                  <a:gd name="T86" fmla="*/ 0 w 114"/>
                  <a:gd name="T87" fmla="*/ 211 h 3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
                  <a:gd name="T133" fmla="*/ 0 h 319"/>
                  <a:gd name="T134" fmla="*/ 114 w 114"/>
                  <a:gd name="T135" fmla="*/ 319 h 3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 h="319">
                    <a:moveTo>
                      <a:pt x="0" y="211"/>
                    </a:moveTo>
                    <a:lnTo>
                      <a:pt x="6" y="199"/>
                    </a:lnTo>
                    <a:lnTo>
                      <a:pt x="12" y="187"/>
                    </a:lnTo>
                    <a:lnTo>
                      <a:pt x="24" y="175"/>
                    </a:lnTo>
                    <a:lnTo>
                      <a:pt x="30" y="157"/>
                    </a:lnTo>
                    <a:lnTo>
                      <a:pt x="30" y="139"/>
                    </a:lnTo>
                    <a:lnTo>
                      <a:pt x="24" y="127"/>
                    </a:lnTo>
                    <a:lnTo>
                      <a:pt x="24" y="120"/>
                    </a:lnTo>
                    <a:lnTo>
                      <a:pt x="18" y="108"/>
                    </a:lnTo>
                    <a:lnTo>
                      <a:pt x="24" y="102"/>
                    </a:lnTo>
                    <a:lnTo>
                      <a:pt x="24" y="96"/>
                    </a:lnTo>
                    <a:lnTo>
                      <a:pt x="30" y="90"/>
                    </a:lnTo>
                    <a:lnTo>
                      <a:pt x="30" y="84"/>
                    </a:lnTo>
                    <a:lnTo>
                      <a:pt x="30" y="78"/>
                    </a:lnTo>
                    <a:lnTo>
                      <a:pt x="30" y="66"/>
                    </a:lnTo>
                    <a:lnTo>
                      <a:pt x="30" y="60"/>
                    </a:lnTo>
                    <a:lnTo>
                      <a:pt x="36" y="54"/>
                    </a:lnTo>
                    <a:lnTo>
                      <a:pt x="36" y="48"/>
                    </a:lnTo>
                    <a:lnTo>
                      <a:pt x="36" y="36"/>
                    </a:lnTo>
                    <a:lnTo>
                      <a:pt x="36" y="24"/>
                    </a:lnTo>
                    <a:lnTo>
                      <a:pt x="36" y="18"/>
                    </a:lnTo>
                    <a:lnTo>
                      <a:pt x="36" y="6"/>
                    </a:lnTo>
                    <a:lnTo>
                      <a:pt x="36" y="0"/>
                    </a:lnTo>
                    <a:lnTo>
                      <a:pt x="42" y="6"/>
                    </a:lnTo>
                    <a:lnTo>
                      <a:pt x="42" y="18"/>
                    </a:lnTo>
                    <a:lnTo>
                      <a:pt x="42" y="36"/>
                    </a:lnTo>
                    <a:lnTo>
                      <a:pt x="48" y="66"/>
                    </a:lnTo>
                    <a:lnTo>
                      <a:pt x="48" y="72"/>
                    </a:lnTo>
                    <a:lnTo>
                      <a:pt x="48" y="78"/>
                    </a:lnTo>
                    <a:lnTo>
                      <a:pt x="54" y="96"/>
                    </a:lnTo>
                    <a:lnTo>
                      <a:pt x="54" y="108"/>
                    </a:lnTo>
                    <a:lnTo>
                      <a:pt x="54" y="120"/>
                    </a:lnTo>
                    <a:lnTo>
                      <a:pt x="48" y="133"/>
                    </a:lnTo>
                    <a:lnTo>
                      <a:pt x="114" y="319"/>
                    </a:lnTo>
                    <a:lnTo>
                      <a:pt x="84" y="289"/>
                    </a:lnTo>
                    <a:lnTo>
                      <a:pt x="54" y="193"/>
                    </a:lnTo>
                    <a:lnTo>
                      <a:pt x="54" y="187"/>
                    </a:lnTo>
                    <a:lnTo>
                      <a:pt x="54" y="181"/>
                    </a:lnTo>
                    <a:lnTo>
                      <a:pt x="48" y="175"/>
                    </a:lnTo>
                    <a:lnTo>
                      <a:pt x="42" y="169"/>
                    </a:lnTo>
                    <a:lnTo>
                      <a:pt x="42" y="175"/>
                    </a:lnTo>
                    <a:lnTo>
                      <a:pt x="36" y="181"/>
                    </a:lnTo>
                    <a:lnTo>
                      <a:pt x="24" y="241"/>
                    </a:lnTo>
                    <a:lnTo>
                      <a:pt x="0" y="211"/>
                    </a:lnTo>
                    <a:close/>
                  </a:path>
                </a:pathLst>
              </a:custGeom>
              <a:solidFill>
                <a:schemeClr val="tx1"/>
              </a:solidFill>
              <a:ln w="9525">
                <a:noFill/>
                <a:round/>
                <a:headEnd/>
                <a:tailEnd/>
              </a:ln>
            </p:spPr>
            <p:txBody>
              <a:bodyPr/>
              <a:lstStyle/>
              <a:p>
                <a:endParaRPr lang="en-US"/>
              </a:p>
            </p:txBody>
          </p:sp>
          <p:sp>
            <p:nvSpPr>
              <p:cNvPr id="3119" name="Freeform 44"/>
              <p:cNvSpPr>
                <a:spLocks/>
              </p:cNvSpPr>
              <p:nvPr/>
            </p:nvSpPr>
            <p:spPr bwMode="auto">
              <a:xfrm>
                <a:off x="13954" y="10741"/>
                <a:ext cx="1175" cy="174"/>
              </a:xfrm>
              <a:custGeom>
                <a:avLst/>
                <a:gdLst>
                  <a:gd name="T0" fmla="*/ 0 w 1175"/>
                  <a:gd name="T1" fmla="*/ 162 h 174"/>
                  <a:gd name="T2" fmla="*/ 1175 w 1175"/>
                  <a:gd name="T3" fmla="*/ 0 h 174"/>
                  <a:gd name="T4" fmla="*/ 1175 w 1175"/>
                  <a:gd name="T5" fmla="*/ 12 h 174"/>
                  <a:gd name="T6" fmla="*/ 0 w 1175"/>
                  <a:gd name="T7" fmla="*/ 174 h 174"/>
                  <a:gd name="T8" fmla="*/ 0 w 1175"/>
                  <a:gd name="T9" fmla="*/ 162 h 174"/>
                  <a:gd name="T10" fmla="*/ 0 60000 65536"/>
                  <a:gd name="T11" fmla="*/ 0 60000 65536"/>
                  <a:gd name="T12" fmla="*/ 0 60000 65536"/>
                  <a:gd name="T13" fmla="*/ 0 60000 65536"/>
                  <a:gd name="T14" fmla="*/ 0 60000 65536"/>
                  <a:gd name="T15" fmla="*/ 0 w 1175"/>
                  <a:gd name="T16" fmla="*/ 0 h 174"/>
                  <a:gd name="T17" fmla="*/ 1175 w 1175"/>
                  <a:gd name="T18" fmla="*/ 174 h 174"/>
                </a:gdLst>
                <a:ahLst/>
                <a:cxnLst>
                  <a:cxn ang="T10">
                    <a:pos x="T0" y="T1"/>
                  </a:cxn>
                  <a:cxn ang="T11">
                    <a:pos x="T2" y="T3"/>
                  </a:cxn>
                  <a:cxn ang="T12">
                    <a:pos x="T4" y="T5"/>
                  </a:cxn>
                  <a:cxn ang="T13">
                    <a:pos x="T6" y="T7"/>
                  </a:cxn>
                  <a:cxn ang="T14">
                    <a:pos x="T8" y="T9"/>
                  </a:cxn>
                </a:cxnLst>
                <a:rect l="T15" t="T16" r="T17" b="T18"/>
                <a:pathLst>
                  <a:path w="1175" h="174">
                    <a:moveTo>
                      <a:pt x="0" y="162"/>
                    </a:moveTo>
                    <a:lnTo>
                      <a:pt x="1175" y="0"/>
                    </a:lnTo>
                    <a:lnTo>
                      <a:pt x="1175" y="12"/>
                    </a:lnTo>
                    <a:lnTo>
                      <a:pt x="0" y="174"/>
                    </a:lnTo>
                    <a:lnTo>
                      <a:pt x="0" y="162"/>
                    </a:lnTo>
                    <a:close/>
                  </a:path>
                </a:pathLst>
              </a:custGeom>
              <a:solidFill>
                <a:schemeClr val="tx1"/>
              </a:solidFill>
              <a:ln w="9525">
                <a:noFill/>
                <a:round/>
                <a:headEnd/>
                <a:tailEnd/>
              </a:ln>
            </p:spPr>
            <p:txBody>
              <a:bodyPr/>
              <a:lstStyle/>
              <a:p>
                <a:endParaRPr lang="en-US"/>
              </a:p>
            </p:txBody>
          </p:sp>
          <p:sp>
            <p:nvSpPr>
              <p:cNvPr id="3120" name="Freeform 45"/>
              <p:cNvSpPr>
                <a:spLocks/>
              </p:cNvSpPr>
              <p:nvPr/>
            </p:nvSpPr>
            <p:spPr bwMode="auto">
              <a:xfrm>
                <a:off x="13954" y="10741"/>
                <a:ext cx="1175" cy="174"/>
              </a:xfrm>
              <a:custGeom>
                <a:avLst/>
                <a:gdLst>
                  <a:gd name="T0" fmla="*/ 0 w 1175"/>
                  <a:gd name="T1" fmla="*/ 162 h 174"/>
                  <a:gd name="T2" fmla="*/ 1175 w 1175"/>
                  <a:gd name="T3" fmla="*/ 0 h 174"/>
                  <a:gd name="T4" fmla="*/ 1175 w 1175"/>
                  <a:gd name="T5" fmla="*/ 12 h 174"/>
                  <a:gd name="T6" fmla="*/ 0 w 1175"/>
                  <a:gd name="T7" fmla="*/ 174 h 174"/>
                  <a:gd name="T8" fmla="*/ 0 w 1175"/>
                  <a:gd name="T9" fmla="*/ 162 h 174"/>
                  <a:gd name="T10" fmla="*/ 0 60000 65536"/>
                  <a:gd name="T11" fmla="*/ 0 60000 65536"/>
                  <a:gd name="T12" fmla="*/ 0 60000 65536"/>
                  <a:gd name="T13" fmla="*/ 0 60000 65536"/>
                  <a:gd name="T14" fmla="*/ 0 60000 65536"/>
                  <a:gd name="T15" fmla="*/ 0 w 1175"/>
                  <a:gd name="T16" fmla="*/ 0 h 174"/>
                  <a:gd name="T17" fmla="*/ 1175 w 1175"/>
                  <a:gd name="T18" fmla="*/ 174 h 174"/>
                </a:gdLst>
                <a:ahLst/>
                <a:cxnLst>
                  <a:cxn ang="T10">
                    <a:pos x="T0" y="T1"/>
                  </a:cxn>
                  <a:cxn ang="T11">
                    <a:pos x="T2" y="T3"/>
                  </a:cxn>
                  <a:cxn ang="T12">
                    <a:pos x="T4" y="T5"/>
                  </a:cxn>
                  <a:cxn ang="T13">
                    <a:pos x="T6" y="T7"/>
                  </a:cxn>
                  <a:cxn ang="T14">
                    <a:pos x="T8" y="T9"/>
                  </a:cxn>
                </a:cxnLst>
                <a:rect l="T15" t="T16" r="T17" b="T18"/>
                <a:pathLst>
                  <a:path w="1175" h="174">
                    <a:moveTo>
                      <a:pt x="0" y="162"/>
                    </a:moveTo>
                    <a:lnTo>
                      <a:pt x="1175" y="0"/>
                    </a:lnTo>
                    <a:lnTo>
                      <a:pt x="1175" y="12"/>
                    </a:lnTo>
                    <a:lnTo>
                      <a:pt x="0" y="174"/>
                    </a:lnTo>
                    <a:lnTo>
                      <a:pt x="0" y="162"/>
                    </a:lnTo>
                    <a:close/>
                  </a:path>
                </a:pathLst>
              </a:custGeom>
              <a:solidFill>
                <a:schemeClr val="tx1"/>
              </a:solidFill>
              <a:ln w="9525">
                <a:noFill/>
                <a:prstDash val="solid"/>
                <a:round/>
                <a:headEnd/>
                <a:tailEnd/>
              </a:ln>
            </p:spPr>
            <p:txBody>
              <a:bodyPr/>
              <a:lstStyle/>
              <a:p>
                <a:endParaRPr lang="en-US"/>
              </a:p>
            </p:txBody>
          </p:sp>
          <p:sp>
            <p:nvSpPr>
              <p:cNvPr id="3121" name="Freeform 46"/>
              <p:cNvSpPr>
                <a:spLocks/>
              </p:cNvSpPr>
              <p:nvPr/>
            </p:nvSpPr>
            <p:spPr bwMode="auto">
              <a:xfrm>
                <a:off x="13978" y="10795"/>
                <a:ext cx="1139" cy="590"/>
              </a:xfrm>
              <a:custGeom>
                <a:avLst/>
                <a:gdLst>
                  <a:gd name="T0" fmla="*/ 0 w 1139"/>
                  <a:gd name="T1" fmla="*/ 145 h 590"/>
                  <a:gd name="T2" fmla="*/ 6 w 1139"/>
                  <a:gd name="T3" fmla="*/ 590 h 590"/>
                  <a:gd name="T4" fmla="*/ 139 w 1139"/>
                  <a:gd name="T5" fmla="*/ 578 h 590"/>
                  <a:gd name="T6" fmla="*/ 139 w 1139"/>
                  <a:gd name="T7" fmla="*/ 566 h 590"/>
                  <a:gd name="T8" fmla="*/ 145 w 1139"/>
                  <a:gd name="T9" fmla="*/ 536 h 590"/>
                  <a:gd name="T10" fmla="*/ 157 w 1139"/>
                  <a:gd name="T11" fmla="*/ 494 h 590"/>
                  <a:gd name="T12" fmla="*/ 175 w 1139"/>
                  <a:gd name="T13" fmla="*/ 452 h 590"/>
                  <a:gd name="T14" fmla="*/ 205 w 1139"/>
                  <a:gd name="T15" fmla="*/ 410 h 590"/>
                  <a:gd name="T16" fmla="*/ 253 w 1139"/>
                  <a:gd name="T17" fmla="*/ 386 h 590"/>
                  <a:gd name="T18" fmla="*/ 265 w 1139"/>
                  <a:gd name="T19" fmla="*/ 386 h 590"/>
                  <a:gd name="T20" fmla="*/ 295 w 1139"/>
                  <a:gd name="T21" fmla="*/ 380 h 590"/>
                  <a:gd name="T22" fmla="*/ 343 w 1139"/>
                  <a:gd name="T23" fmla="*/ 373 h 590"/>
                  <a:gd name="T24" fmla="*/ 398 w 1139"/>
                  <a:gd name="T25" fmla="*/ 386 h 590"/>
                  <a:gd name="T26" fmla="*/ 440 w 1139"/>
                  <a:gd name="T27" fmla="*/ 416 h 590"/>
                  <a:gd name="T28" fmla="*/ 452 w 1139"/>
                  <a:gd name="T29" fmla="*/ 404 h 590"/>
                  <a:gd name="T30" fmla="*/ 482 w 1139"/>
                  <a:gd name="T31" fmla="*/ 380 h 590"/>
                  <a:gd name="T32" fmla="*/ 524 w 1139"/>
                  <a:gd name="T33" fmla="*/ 349 h 590"/>
                  <a:gd name="T34" fmla="*/ 584 w 1139"/>
                  <a:gd name="T35" fmla="*/ 337 h 590"/>
                  <a:gd name="T36" fmla="*/ 596 w 1139"/>
                  <a:gd name="T37" fmla="*/ 337 h 590"/>
                  <a:gd name="T38" fmla="*/ 639 w 1139"/>
                  <a:gd name="T39" fmla="*/ 337 h 590"/>
                  <a:gd name="T40" fmla="*/ 687 w 1139"/>
                  <a:gd name="T41" fmla="*/ 349 h 590"/>
                  <a:gd name="T42" fmla="*/ 735 w 1139"/>
                  <a:gd name="T43" fmla="*/ 380 h 590"/>
                  <a:gd name="T44" fmla="*/ 741 w 1139"/>
                  <a:gd name="T45" fmla="*/ 367 h 590"/>
                  <a:gd name="T46" fmla="*/ 759 w 1139"/>
                  <a:gd name="T47" fmla="*/ 349 h 590"/>
                  <a:gd name="T48" fmla="*/ 795 w 1139"/>
                  <a:gd name="T49" fmla="*/ 325 h 590"/>
                  <a:gd name="T50" fmla="*/ 837 w 1139"/>
                  <a:gd name="T51" fmla="*/ 307 h 590"/>
                  <a:gd name="T52" fmla="*/ 885 w 1139"/>
                  <a:gd name="T53" fmla="*/ 301 h 590"/>
                  <a:gd name="T54" fmla="*/ 898 w 1139"/>
                  <a:gd name="T55" fmla="*/ 301 h 590"/>
                  <a:gd name="T56" fmla="*/ 922 w 1139"/>
                  <a:gd name="T57" fmla="*/ 307 h 590"/>
                  <a:gd name="T58" fmla="*/ 952 w 1139"/>
                  <a:gd name="T59" fmla="*/ 325 h 590"/>
                  <a:gd name="T60" fmla="*/ 988 w 1139"/>
                  <a:gd name="T61" fmla="*/ 349 h 590"/>
                  <a:gd name="T62" fmla="*/ 1024 w 1139"/>
                  <a:gd name="T63" fmla="*/ 398 h 590"/>
                  <a:gd name="T64" fmla="*/ 1042 w 1139"/>
                  <a:gd name="T65" fmla="*/ 464 h 590"/>
                  <a:gd name="T66" fmla="*/ 1139 w 1139"/>
                  <a:gd name="T67" fmla="*/ 452 h 590"/>
                  <a:gd name="T68" fmla="*/ 1139 w 1139"/>
                  <a:gd name="T69" fmla="*/ 0 h 590"/>
                  <a:gd name="T70" fmla="*/ 0 w 1139"/>
                  <a:gd name="T71" fmla="*/ 145 h 5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9"/>
                  <a:gd name="T109" fmla="*/ 0 h 590"/>
                  <a:gd name="T110" fmla="*/ 1139 w 1139"/>
                  <a:gd name="T111" fmla="*/ 590 h 5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9" h="590">
                    <a:moveTo>
                      <a:pt x="0" y="145"/>
                    </a:moveTo>
                    <a:lnTo>
                      <a:pt x="6" y="590"/>
                    </a:lnTo>
                    <a:lnTo>
                      <a:pt x="139" y="578"/>
                    </a:lnTo>
                    <a:lnTo>
                      <a:pt x="139" y="566"/>
                    </a:lnTo>
                    <a:lnTo>
                      <a:pt x="145" y="536"/>
                    </a:lnTo>
                    <a:lnTo>
                      <a:pt x="157" y="494"/>
                    </a:lnTo>
                    <a:lnTo>
                      <a:pt x="175" y="452"/>
                    </a:lnTo>
                    <a:lnTo>
                      <a:pt x="205" y="410"/>
                    </a:lnTo>
                    <a:lnTo>
                      <a:pt x="253" y="386"/>
                    </a:lnTo>
                    <a:lnTo>
                      <a:pt x="265" y="386"/>
                    </a:lnTo>
                    <a:lnTo>
                      <a:pt x="295" y="380"/>
                    </a:lnTo>
                    <a:lnTo>
                      <a:pt x="343" y="373"/>
                    </a:lnTo>
                    <a:lnTo>
                      <a:pt x="398" y="386"/>
                    </a:lnTo>
                    <a:lnTo>
                      <a:pt x="440" y="416"/>
                    </a:lnTo>
                    <a:lnTo>
                      <a:pt x="452" y="404"/>
                    </a:lnTo>
                    <a:lnTo>
                      <a:pt x="482" y="380"/>
                    </a:lnTo>
                    <a:lnTo>
                      <a:pt x="524" y="349"/>
                    </a:lnTo>
                    <a:lnTo>
                      <a:pt x="584" y="337"/>
                    </a:lnTo>
                    <a:lnTo>
                      <a:pt x="596" y="337"/>
                    </a:lnTo>
                    <a:lnTo>
                      <a:pt x="639" y="337"/>
                    </a:lnTo>
                    <a:lnTo>
                      <a:pt x="687" y="349"/>
                    </a:lnTo>
                    <a:lnTo>
                      <a:pt x="735" y="380"/>
                    </a:lnTo>
                    <a:lnTo>
                      <a:pt x="741" y="367"/>
                    </a:lnTo>
                    <a:lnTo>
                      <a:pt x="759" y="349"/>
                    </a:lnTo>
                    <a:lnTo>
                      <a:pt x="795" y="325"/>
                    </a:lnTo>
                    <a:lnTo>
                      <a:pt x="837" y="307"/>
                    </a:lnTo>
                    <a:lnTo>
                      <a:pt x="885" y="301"/>
                    </a:lnTo>
                    <a:lnTo>
                      <a:pt x="898" y="301"/>
                    </a:lnTo>
                    <a:lnTo>
                      <a:pt x="922" y="307"/>
                    </a:lnTo>
                    <a:lnTo>
                      <a:pt x="952" y="325"/>
                    </a:lnTo>
                    <a:lnTo>
                      <a:pt x="988" y="349"/>
                    </a:lnTo>
                    <a:lnTo>
                      <a:pt x="1024" y="398"/>
                    </a:lnTo>
                    <a:lnTo>
                      <a:pt x="1042" y="464"/>
                    </a:lnTo>
                    <a:lnTo>
                      <a:pt x="1139" y="452"/>
                    </a:lnTo>
                    <a:lnTo>
                      <a:pt x="1139" y="0"/>
                    </a:lnTo>
                    <a:lnTo>
                      <a:pt x="0" y="145"/>
                    </a:lnTo>
                    <a:close/>
                  </a:path>
                </a:pathLst>
              </a:custGeom>
              <a:solidFill>
                <a:schemeClr val="tx1"/>
              </a:solidFill>
              <a:ln w="9525">
                <a:noFill/>
                <a:round/>
                <a:headEnd/>
                <a:tailEnd/>
              </a:ln>
            </p:spPr>
            <p:txBody>
              <a:bodyPr/>
              <a:lstStyle/>
              <a:p>
                <a:endParaRPr lang="en-US"/>
              </a:p>
            </p:txBody>
          </p:sp>
          <p:sp>
            <p:nvSpPr>
              <p:cNvPr id="3122" name="Freeform 47"/>
              <p:cNvSpPr>
                <a:spLocks/>
              </p:cNvSpPr>
              <p:nvPr/>
            </p:nvSpPr>
            <p:spPr bwMode="auto">
              <a:xfrm>
                <a:off x="15339" y="10891"/>
                <a:ext cx="296" cy="753"/>
              </a:xfrm>
              <a:custGeom>
                <a:avLst/>
                <a:gdLst>
                  <a:gd name="T0" fmla="*/ 0 w 296"/>
                  <a:gd name="T1" fmla="*/ 284 h 753"/>
                  <a:gd name="T2" fmla="*/ 6 w 296"/>
                  <a:gd name="T3" fmla="*/ 0 h 753"/>
                  <a:gd name="T4" fmla="*/ 296 w 296"/>
                  <a:gd name="T5" fmla="*/ 332 h 753"/>
                  <a:gd name="T6" fmla="*/ 296 w 296"/>
                  <a:gd name="T7" fmla="*/ 753 h 753"/>
                  <a:gd name="T8" fmla="*/ 241 w 296"/>
                  <a:gd name="T9" fmla="*/ 699 h 753"/>
                  <a:gd name="T10" fmla="*/ 241 w 296"/>
                  <a:gd name="T11" fmla="*/ 681 h 753"/>
                  <a:gd name="T12" fmla="*/ 235 w 296"/>
                  <a:gd name="T13" fmla="*/ 639 h 753"/>
                  <a:gd name="T14" fmla="*/ 229 w 296"/>
                  <a:gd name="T15" fmla="*/ 585 h 753"/>
                  <a:gd name="T16" fmla="*/ 217 w 296"/>
                  <a:gd name="T17" fmla="*/ 530 h 753"/>
                  <a:gd name="T18" fmla="*/ 193 w 296"/>
                  <a:gd name="T19" fmla="*/ 494 h 753"/>
                  <a:gd name="T20" fmla="*/ 187 w 296"/>
                  <a:gd name="T21" fmla="*/ 488 h 753"/>
                  <a:gd name="T22" fmla="*/ 175 w 296"/>
                  <a:gd name="T23" fmla="*/ 482 h 753"/>
                  <a:gd name="T24" fmla="*/ 163 w 296"/>
                  <a:gd name="T25" fmla="*/ 482 h 753"/>
                  <a:gd name="T26" fmla="*/ 151 w 296"/>
                  <a:gd name="T27" fmla="*/ 488 h 753"/>
                  <a:gd name="T28" fmla="*/ 151 w 296"/>
                  <a:gd name="T29" fmla="*/ 482 h 753"/>
                  <a:gd name="T30" fmla="*/ 151 w 296"/>
                  <a:gd name="T31" fmla="*/ 470 h 753"/>
                  <a:gd name="T32" fmla="*/ 145 w 296"/>
                  <a:gd name="T33" fmla="*/ 458 h 753"/>
                  <a:gd name="T34" fmla="*/ 133 w 296"/>
                  <a:gd name="T35" fmla="*/ 440 h 753"/>
                  <a:gd name="T36" fmla="*/ 121 w 296"/>
                  <a:gd name="T37" fmla="*/ 422 h 753"/>
                  <a:gd name="T38" fmla="*/ 109 w 296"/>
                  <a:gd name="T39" fmla="*/ 410 h 753"/>
                  <a:gd name="T40" fmla="*/ 103 w 296"/>
                  <a:gd name="T41" fmla="*/ 410 h 753"/>
                  <a:gd name="T42" fmla="*/ 97 w 296"/>
                  <a:gd name="T43" fmla="*/ 410 h 753"/>
                  <a:gd name="T44" fmla="*/ 91 w 296"/>
                  <a:gd name="T45" fmla="*/ 410 h 753"/>
                  <a:gd name="T46" fmla="*/ 79 w 296"/>
                  <a:gd name="T47" fmla="*/ 422 h 753"/>
                  <a:gd name="T48" fmla="*/ 73 w 296"/>
                  <a:gd name="T49" fmla="*/ 404 h 753"/>
                  <a:gd name="T50" fmla="*/ 67 w 296"/>
                  <a:gd name="T51" fmla="*/ 380 h 753"/>
                  <a:gd name="T52" fmla="*/ 55 w 296"/>
                  <a:gd name="T53" fmla="*/ 338 h 753"/>
                  <a:gd name="T54" fmla="*/ 31 w 296"/>
                  <a:gd name="T55" fmla="*/ 308 h 753"/>
                  <a:gd name="T56" fmla="*/ 0 w 296"/>
                  <a:gd name="T57" fmla="*/ 284 h 7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6"/>
                  <a:gd name="T88" fmla="*/ 0 h 753"/>
                  <a:gd name="T89" fmla="*/ 296 w 296"/>
                  <a:gd name="T90" fmla="*/ 753 h 7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6" h="753">
                    <a:moveTo>
                      <a:pt x="0" y="284"/>
                    </a:moveTo>
                    <a:lnTo>
                      <a:pt x="6" y="0"/>
                    </a:lnTo>
                    <a:lnTo>
                      <a:pt x="296" y="332"/>
                    </a:lnTo>
                    <a:lnTo>
                      <a:pt x="296" y="753"/>
                    </a:lnTo>
                    <a:lnTo>
                      <a:pt x="241" y="699"/>
                    </a:lnTo>
                    <a:lnTo>
                      <a:pt x="241" y="681"/>
                    </a:lnTo>
                    <a:lnTo>
                      <a:pt x="235" y="639"/>
                    </a:lnTo>
                    <a:lnTo>
                      <a:pt x="229" y="585"/>
                    </a:lnTo>
                    <a:lnTo>
                      <a:pt x="217" y="530"/>
                    </a:lnTo>
                    <a:lnTo>
                      <a:pt x="193" y="494"/>
                    </a:lnTo>
                    <a:lnTo>
                      <a:pt x="187" y="488"/>
                    </a:lnTo>
                    <a:lnTo>
                      <a:pt x="175" y="482"/>
                    </a:lnTo>
                    <a:lnTo>
                      <a:pt x="163" y="482"/>
                    </a:lnTo>
                    <a:lnTo>
                      <a:pt x="151" y="488"/>
                    </a:lnTo>
                    <a:lnTo>
                      <a:pt x="151" y="482"/>
                    </a:lnTo>
                    <a:lnTo>
                      <a:pt x="151" y="470"/>
                    </a:lnTo>
                    <a:lnTo>
                      <a:pt x="145" y="458"/>
                    </a:lnTo>
                    <a:lnTo>
                      <a:pt x="133" y="440"/>
                    </a:lnTo>
                    <a:lnTo>
                      <a:pt x="121" y="422"/>
                    </a:lnTo>
                    <a:lnTo>
                      <a:pt x="109" y="410"/>
                    </a:lnTo>
                    <a:lnTo>
                      <a:pt x="103" y="410"/>
                    </a:lnTo>
                    <a:lnTo>
                      <a:pt x="97" y="410"/>
                    </a:lnTo>
                    <a:lnTo>
                      <a:pt x="91" y="410"/>
                    </a:lnTo>
                    <a:lnTo>
                      <a:pt x="79" y="422"/>
                    </a:lnTo>
                    <a:lnTo>
                      <a:pt x="73" y="404"/>
                    </a:lnTo>
                    <a:lnTo>
                      <a:pt x="67" y="380"/>
                    </a:lnTo>
                    <a:lnTo>
                      <a:pt x="55" y="338"/>
                    </a:lnTo>
                    <a:lnTo>
                      <a:pt x="31" y="308"/>
                    </a:lnTo>
                    <a:lnTo>
                      <a:pt x="0" y="284"/>
                    </a:lnTo>
                    <a:close/>
                  </a:path>
                </a:pathLst>
              </a:custGeom>
              <a:solidFill>
                <a:schemeClr val="tx1"/>
              </a:solidFill>
              <a:ln w="9525">
                <a:noFill/>
                <a:round/>
                <a:headEnd/>
                <a:tailEnd/>
              </a:ln>
            </p:spPr>
            <p:txBody>
              <a:bodyPr/>
              <a:lstStyle/>
              <a:p>
                <a:endParaRPr lang="en-US"/>
              </a:p>
            </p:txBody>
          </p:sp>
          <p:sp>
            <p:nvSpPr>
              <p:cNvPr id="3123" name="Freeform 48"/>
              <p:cNvSpPr>
                <a:spLocks/>
              </p:cNvSpPr>
              <p:nvPr/>
            </p:nvSpPr>
            <p:spPr bwMode="auto">
              <a:xfrm>
                <a:off x="15345" y="11644"/>
                <a:ext cx="290" cy="681"/>
              </a:xfrm>
              <a:custGeom>
                <a:avLst/>
                <a:gdLst>
                  <a:gd name="T0" fmla="*/ 290 w 290"/>
                  <a:gd name="T1" fmla="*/ 350 h 681"/>
                  <a:gd name="T2" fmla="*/ 284 w 290"/>
                  <a:gd name="T3" fmla="*/ 681 h 681"/>
                  <a:gd name="T4" fmla="*/ 0 w 290"/>
                  <a:gd name="T5" fmla="*/ 681 h 681"/>
                  <a:gd name="T6" fmla="*/ 0 w 290"/>
                  <a:gd name="T7" fmla="*/ 73 h 681"/>
                  <a:gd name="T8" fmla="*/ 235 w 290"/>
                  <a:gd name="T9" fmla="*/ 283 h 681"/>
                  <a:gd name="T10" fmla="*/ 235 w 290"/>
                  <a:gd name="T11" fmla="*/ 0 h 681"/>
                  <a:gd name="T12" fmla="*/ 290 w 290"/>
                  <a:gd name="T13" fmla="*/ 67 h 681"/>
                  <a:gd name="T14" fmla="*/ 290 w 290"/>
                  <a:gd name="T15" fmla="*/ 350 h 681"/>
                  <a:gd name="T16" fmla="*/ 0 60000 65536"/>
                  <a:gd name="T17" fmla="*/ 0 60000 65536"/>
                  <a:gd name="T18" fmla="*/ 0 60000 65536"/>
                  <a:gd name="T19" fmla="*/ 0 60000 65536"/>
                  <a:gd name="T20" fmla="*/ 0 60000 65536"/>
                  <a:gd name="T21" fmla="*/ 0 60000 65536"/>
                  <a:gd name="T22" fmla="*/ 0 60000 65536"/>
                  <a:gd name="T23" fmla="*/ 0 60000 65536"/>
                  <a:gd name="T24" fmla="*/ 0 w 290"/>
                  <a:gd name="T25" fmla="*/ 0 h 681"/>
                  <a:gd name="T26" fmla="*/ 290 w 290"/>
                  <a:gd name="T27" fmla="*/ 681 h 6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0" h="681">
                    <a:moveTo>
                      <a:pt x="290" y="350"/>
                    </a:moveTo>
                    <a:lnTo>
                      <a:pt x="284" y="681"/>
                    </a:lnTo>
                    <a:lnTo>
                      <a:pt x="0" y="681"/>
                    </a:lnTo>
                    <a:lnTo>
                      <a:pt x="0" y="73"/>
                    </a:lnTo>
                    <a:lnTo>
                      <a:pt x="235" y="283"/>
                    </a:lnTo>
                    <a:lnTo>
                      <a:pt x="235" y="0"/>
                    </a:lnTo>
                    <a:lnTo>
                      <a:pt x="290" y="67"/>
                    </a:lnTo>
                    <a:lnTo>
                      <a:pt x="290" y="350"/>
                    </a:lnTo>
                    <a:close/>
                  </a:path>
                </a:pathLst>
              </a:custGeom>
              <a:solidFill>
                <a:schemeClr val="tx1"/>
              </a:solidFill>
              <a:ln w="9525">
                <a:noFill/>
                <a:prstDash val="solid"/>
                <a:round/>
                <a:headEnd/>
                <a:tailEnd/>
              </a:ln>
            </p:spPr>
            <p:txBody>
              <a:bodyPr/>
              <a:lstStyle/>
              <a:p>
                <a:endParaRPr lang="en-US"/>
              </a:p>
            </p:txBody>
          </p:sp>
          <p:sp>
            <p:nvSpPr>
              <p:cNvPr id="3124" name="Freeform 49"/>
              <p:cNvSpPr>
                <a:spLocks/>
              </p:cNvSpPr>
              <p:nvPr/>
            </p:nvSpPr>
            <p:spPr bwMode="auto">
              <a:xfrm>
                <a:off x="13773" y="10681"/>
                <a:ext cx="247" cy="66"/>
              </a:xfrm>
              <a:custGeom>
                <a:avLst/>
                <a:gdLst>
                  <a:gd name="T0" fmla="*/ 18 w 247"/>
                  <a:gd name="T1" fmla="*/ 66 h 66"/>
                  <a:gd name="T2" fmla="*/ 12 w 247"/>
                  <a:gd name="T3" fmla="*/ 60 h 66"/>
                  <a:gd name="T4" fmla="*/ 6 w 247"/>
                  <a:gd name="T5" fmla="*/ 60 h 66"/>
                  <a:gd name="T6" fmla="*/ 0 w 247"/>
                  <a:gd name="T7" fmla="*/ 54 h 66"/>
                  <a:gd name="T8" fmla="*/ 0 w 247"/>
                  <a:gd name="T9" fmla="*/ 42 h 66"/>
                  <a:gd name="T10" fmla="*/ 0 w 247"/>
                  <a:gd name="T11" fmla="*/ 36 h 66"/>
                  <a:gd name="T12" fmla="*/ 6 w 247"/>
                  <a:gd name="T13" fmla="*/ 24 h 66"/>
                  <a:gd name="T14" fmla="*/ 24 w 247"/>
                  <a:gd name="T15" fmla="*/ 18 h 66"/>
                  <a:gd name="T16" fmla="*/ 48 w 247"/>
                  <a:gd name="T17" fmla="*/ 6 h 66"/>
                  <a:gd name="T18" fmla="*/ 66 w 247"/>
                  <a:gd name="T19" fmla="*/ 0 h 66"/>
                  <a:gd name="T20" fmla="*/ 103 w 247"/>
                  <a:gd name="T21" fmla="*/ 0 h 66"/>
                  <a:gd name="T22" fmla="*/ 151 w 247"/>
                  <a:gd name="T23" fmla="*/ 0 h 66"/>
                  <a:gd name="T24" fmla="*/ 199 w 247"/>
                  <a:gd name="T25" fmla="*/ 6 h 66"/>
                  <a:gd name="T26" fmla="*/ 241 w 247"/>
                  <a:gd name="T27" fmla="*/ 30 h 66"/>
                  <a:gd name="T28" fmla="*/ 247 w 247"/>
                  <a:gd name="T29" fmla="*/ 36 h 66"/>
                  <a:gd name="T30" fmla="*/ 247 w 247"/>
                  <a:gd name="T31" fmla="*/ 42 h 66"/>
                  <a:gd name="T32" fmla="*/ 247 w 247"/>
                  <a:gd name="T33" fmla="*/ 48 h 66"/>
                  <a:gd name="T34" fmla="*/ 247 w 247"/>
                  <a:gd name="T35" fmla="*/ 54 h 66"/>
                  <a:gd name="T36" fmla="*/ 241 w 247"/>
                  <a:gd name="T37" fmla="*/ 60 h 66"/>
                  <a:gd name="T38" fmla="*/ 229 w 247"/>
                  <a:gd name="T39" fmla="*/ 66 h 66"/>
                  <a:gd name="T40" fmla="*/ 235 w 247"/>
                  <a:gd name="T41" fmla="*/ 66 h 66"/>
                  <a:gd name="T42" fmla="*/ 235 w 247"/>
                  <a:gd name="T43" fmla="*/ 60 h 66"/>
                  <a:gd name="T44" fmla="*/ 235 w 247"/>
                  <a:gd name="T45" fmla="*/ 54 h 66"/>
                  <a:gd name="T46" fmla="*/ 235 w 247"/>
                  <a:gd name="T47" fmla="*/ 48 h 66"/>
                  <a:gd name="T48" fmla="*/ 229 w 247"/>
                  <a:gd name="T49" fmla="*/ 42 h 66"/>
                  <a:gd name="T50" fmla="*/ 223 w 247"/>
                  <a:gd name="T51" fmla="*/ 30 h 66"/>
                  <a:gd name="T52" fmla="*/ 199 w 247"/>
                  <a:gd name="T53" fmla="*/ 24 h 66"/>
                  <a:gd name="T54" fmla="*/ 187 w 247"/>
                  <a:gd name="T55" fmla="*/ 24 h 66"/>
                  <a:gd name="T56" fmla="*/ 157 w 247"/>
                  <a:gd name="T57" fmla="*/ 18 h 66"/>
                  <a:gd name="T58" fmla="*/ 109 w 247"/>
                  <a:gd name="T59" fmla="*/ 12 h 66"/>
                  <a:gd name="T60" fmla="*/ 48 w 247"/>
                  <a:gd name="T61" fmla="*/ 24 h 66"/>
                  <a:gd name="T62" fmla="*/ 42 w 247"/>
                  <a:gd name="T63" fmla="*/ 24 h 66"/>
                  <a:gd name="T64" fmla="*/ 36 w 247"/>
                  <a:gd name="T65" fmla="*/ 24 h 66"/>
                  <a:gd name="T66" fmla="*/ 30 w 247"/>
                  <a:gd name="T67" fmla="*/ 30 h 66"/>
                  <a:gd name="T68" fmla="*/ 18 w 247"/>
                  <a:gd name="T69" fmla="*/ 36 h 66"/>
                  <a:gd name="T70" fmla="*/ 12 w 247"/>
                  <a:gd name="T71" fmla="*/ 42 h 66"/>
                  <a:gd name="T72" fmla="*/ 12 w 247"/>
                  <a:gd name="T73" fmla="*/ 54 h 66"/>
                  <a:gd name="T74" fmla="*/ 18 w 247"/>
                  <a:gd name="T75" fmla="*/ 66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7"/>
                  <a:gd name="T115" fmla="*/ 0 h 66"/>
                  <a:gd name="T116" fmla="*/ 247 w 247"/>
                  <a:gd name="T117" fmla="*/ 66 h 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7" h="66">
                    <a:moveTo>
                      <a:pt x="18" y="66"/>
                    </a:moveTo>
                    <a:lnTo>
                      <a:pt x="12" y="60"/>
                    </a:lnTo>
                    <a:lnTo>
                      <a:pt x="6" y="60"/>
                    </a:lnTo>
                    <a:lnTo>
                      <a:pt x="0" y="54"/>
                    </a:lnTo>
                    <a:lnTo>
                      <a:pt x="0" y="42"/>
                    </a:lnTo>
                    <a:lnTo>
                      <a:pt x="0" y="36"/>
                    </a:lnTo>
                    <a:lnTo>
                      <a:pt x="6" y="24"/>
                    </a:lnTo>
                    <a:lnTo>
                      <a:pt x="24" y="18"/>
                    </a:lnTo>
                    <a:lnTo>
                      <a:pt x="48" y="6"/>
                    </a:lnTo>
                    <a:lnTo>
                      <a:pt x="66" y="0"/>
                    </a:lnTo>
                    <a:lnTo>
                      <a:pt x="103" y="0"/>
                    </a:lnTo>
                    <a:lnTo>
                      <a:pt x="151" y="0"/>
                    </a:lnTo>
                    <a:lnTo>
                      <a:pt x="199" y="6"/>
                    </a:lnTo>
                    <a:lnTo>
                      <a:pt x="241" y="30"/>
                    </a:lnTo>
                    <a:lnTo>
                      <a:pt x="247" y="36"/>
                    </a:lnTo>
                    <a:lnTo>
                      <a:pt x="247" y="42"/>
                    </a:lnTo>
                    <a:lnTo>
                      <a:pt x="247" y="48"/>
                    </a:lnTo>
                    <a:lnTo>
                      <a:pt x="247" y="54"/>
                    </a:lnTo>
                    <a:lnTo>
                      <a:pt x="241" y="60"/>
                    </a:lnTo>
                    <a:lnTo>
                      <a:pt x="229" y="66"/>
                    </a:lnTo>
                    <a:lnTo>
                      <a:pt x="235" y="66"/>
                    </a:lnTo>
                    <a:lnTo>
                      <a:pt x="235" y="60"/>
                    </a:lnTo>
                    <a:lnTo>
                      <a:pt x="235" y="54"/>
                    </a:lnTo>
                    <a:lnTo>
                      <a:pt x="235" y="48"/>
                    </a:lnTo>
                    <a:lnTo>
                      <a:pt x="229" y="42"/>
                    </a:lnTo>
                    <a:lnTo>
                      <a:pt x="223" y="30"/>
                    </a:lnTo>
                    <a:lnTo>
                      <a:pt x="199" y="24"/>
                    </a:lnTo>
                    <a:lnTo>
                      <a:pt x="187" y="24"/>
                    </a:lnTo>
                    <a:lnTo>
                      <a:pt x="157" y="18"/>
                    </a:lnTo>
                    <a:lnTo>
                      <a:pt x="109" y="12"/>
                    </a:lnTo>
                    <a:lnTo>
                      <a:pt x="48" y="24"/>
                    </a:lnTo>
                    <a:lnTo>
                      <a:pt x="42" y="24"/>
                    </a:lnTo>
                    <a:lnTo>
                      <a:pt x="36" y="24"/>
                    </a:lnTo>
                    <a:lnTo>
                      <a:pt x="30" y="30"/>
                    </a:lnTo>
                    <a:lnTo>
                      <a:pt x="18" y="36"/>
                    </a:lnTo>
                    <a:lnTo>
                      <a:pt x="12" y="42"/>
                    </a:lnTo>
                    <a:lnTo>
                      <a:pt x="12" y="54"/>
                    </a:lnTo>
                    <a:lnTo>
                      <a:pt x="18" y="66"/>
                    </a:lnTo>
                    <a:close/>
                  </a:path>
                </a:pathLst>
              </a:custGeom>
              <a:solidFill>
                <a:schemeClr val="tx1"/>
              </a:solidFill>
              <a:ln w="9525">
                <a:noFill/>
                <a:round/>
                <a:headEnd/>
                <a:tailEnd/>
              </a:ln>
            </p:spPr>
            <p:txBody>
              <a:bodyPr/>
              <a:lstStyle/>
              <a:p>
                <a:endParaRPr lang="en-US"/>
              </a:p>
            </p:txBody>
          </p:sp>
          <p:sp>
            <p:nvSpPr>
              <p:cNvPr id="3125" name="Freeform 50"/>
              <p:cNvSpPr>
                <a:spLocks/>
              </p:cNvSpPr>
              <p:nvPr/>
            </p:nvSpPr>
            <p:spPr bwMode="auto">
              <a:xfrm>
                <a:off x="15104" y="10494"/>
                <a:ext cx="235" cy="66"/>
              </a:xfrm>
              <a:custGeom>
                <a:avLst/>
                <a:gdLst>
                  <a:gd name="T0" fmla="*/ 6 w 235"/>
                  <a:gd name="T1" fmla="*/ 66 h 66"/>
                  <a:gd name="T2" fmla="*/ 0 w 235"/>
                  <a:gd name="T3" fmla="*/ 60 h 66"/>
                  <a:gd name="T4" fmla="*/ 0 w 235"/>
                  <a:gd name="T5" fmla="*/ 54 h 66"/>
                  <a:gd name="T6" fmla="*/ 0 w 235"/>
                  <a:gd name="T7" fmla="*/ 42 h 66"/>
                  <a:gd name="T8" fmla="*/ 6 w 235"/>
                  <a:gd name="T9" fmla="*/ 30 h 66"/>
                  <a:gd name="T10" fmla="*/ 13 w 235"/>
                  <a:gd name="T11" fmla="*/ 24 h 66"/>
                  <a:gd name="T12" fmla="*/ 31 w 235"/>
                  <a:gd name="T13" fmla="*/ 12 h 66"/>
                  <a:gd name="T14" fmla="*/ 55 w 235"/>
                  <a:gd name="T15" fmla="*/ 6 h 66"/>
                  <a:gd name="T16" fmla="*/ 67 w 235"/>
                  <a:gd name="T17" fmla="*/ 0 h 66"/>
                  <a:gd name="T18" fmla="*/ 97 w 235"/>
                  <a:gd name="T19" fmla="*/ 0 h 66"/>
                  <a:gd name="T20" fmla="*/ 139 w 235"/>
                  <a:gd name="T21" fmla="*/ 0 h 66"/>
                  <a:gd name="T22" fmla="*/ 175 w 235"/>
                  <a:gd name="T23" fmla="*/ 0 h 66"/>
                  <a:gd name="T24" fmla="*/ 205 w 235"/>
                  <a:gd name="T25" fmla="*/ 12 h 66"/>
                  <a:gd name="T26" fmla="*/ 211 w 235"/>
                  <a:gd name="T27" fmla="*/ 12 h 66"/>
                  <a:gd name="T28" fmla="*/ 217 w 235"/>
                  <a:gd name="T29" fmla="*/ 18 h 66"/>
                  <a:gd name="T30" fmla="*/ 223 w 235"/>
                  <a:gd name="T31" fmla="*/ 30 h 66"/>
                  <a:gd name="T32" fmla="*/ 229 w 235"/>
                  <a:gd name="T33" fmla="*/ 36 h 66"/>
                  <a:gd name="T34" fmla="*/ 235 w 235"/>
                  <a:gd name="T35" fmla="*/ 48 h 66"/>
                  <a:gd name="T36" fmla="*/ 229 w 235"/>
                  <a:gd name="T37" fmla="*/ 60 h 66"/>
                  <a:gd name="T38" fmla="*/ 229 w 235"/>
                  <a:gd name="T39" fmla="*/ 54 h 66"/>
                  <a:gd name="T40" fmla="*/ 229 w 235"/>
                  <a:gd name="T41" fmla="*/ 48 h 66"/>
                  <a:gd name="T42" fmla="*/ 223 w 235"/>
                  <a:gd name="T43" fmla="*/ 42 h 66"/>
                  <a:gd name="T44" fmla="*/ 211 w 235"/>
                  <a:gd name="T45" fmla="*/ 36 h 66"/>
                  <a:gd name="T46" fmla="*/ 199 w 235"/>
                  <a:gd name="T47" fmla="*/ 24 h 66"/>
                  <a:gd name="T48" fmla="*/ 181 w 235"/>
                  <a:gd name="T49" fmla="*/ 18 h 66"/>
                  <a:gd name="T50" fmla="*/ 157 w 235"/>
                  <a:gd name="T51" fmla="*/ 18 h 66"/>
                  <a:gd name="T52" fmla="*/ 145 w 235"/>
                  <a:gd name="T53" fmla="*/ 18 h 66"/>
                  <a:gd name="T54" fmla="*/ 109 w 235"/>
                  <a:gd name="T55" fmla="*/ 18 h 66"/>
                  <a:gd name="T56" fmla="*/ 73 w 235"/>
                  <a:gd name="T57" fmla="*/ 18 h 66"/>
                  <a:gd name="T58" fmla="*/ 49 w 235"/>
                  <a:gd name="T59" fmla="*/ 24 h 66"/>
                  <a:gd name="T60" fmla="*/ 43 w 235"/>
                  <a:gd name="T61" fmla="*/ 24 h 66"/>
                  <a:gd name="T62" fmla="*/ 37 w 235"/>
                  <a:gd name="T63" fmla="*/ 24 h 66"/>
                  <a:gd name="T64" fmla="*/ 31 w 235"/>
                  <a:gd name="T65" fmla="*/ 30 h 66"/>
                  <a:gd name="T66" fmla="*/ 19 w 235"/>
                  <a:gd name="T67" fmla="*/ 36 h 66"/>
                  <a:gd name="T68" fmla="*/ 13 w 235"/>
                  <a:gd name="T69" fmla="*/ 42 h 66"/>
                  <a:gd name="T70" fmla="*/ 6 w 235"/>
                  <a:gd name="T71" fmla="*/ 54 h 66"/>
                  <a:gd name="T72" fmla="*/ 6 w 235"/>
                  <a:gd name="T73" fmla="*/ 66 h 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5"/>
                  <a:gd name="T112" fmla="*/ 0 h 66"/>
                  <a:gd name="T113" fmla="*/ 235 w 235"/>
                  <a:gd name="T114" fmla="*/ 66 h 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5" h="66">
                    <a:moveTo>
                      <a:pt x="6" y="66"/>
                    </a:moveTo>
                    <a:lnTo>
                      <a:pt x="0" y="60"/>
                    </a:lnTo>
                    <a:lnTo>
                      <a:pt x="0" y="54"/>
                    </a:lnTo>
                    <a:lnTo>
                      <a:pt x="0" y="42"/>
                    </a:lnTo>
                    <a:lnTo>
                      <a:pt x="6" y="30"/>
                    </a:lnTo>
                    <a:lnTo>
                      <a:pt x="13" y="24"/>
                    </a:lnTo>
                    <a:lnTo>
                      <a:pt x="31" y="12"/>
                    </a:lnTo>
                    <a:lnTo>
                      <a:pt x="55" y="6"/>
                    </a:lnTo>
                    <a:lnTo>
                      <a:pt x="67" y="0"/>
                    </a:lnTo>
                    <a:lnTo>
                      <a:pt x="97" y="0"/>
                    </a:lnTo>
                    <a:lnTo>
                      <a:pt x="139" y="0"/>
                    </a:lnTo>
                    <a:lnTo>
                      <a:pt x="175" y="0"/>
                    </a:lnTo>
                    <a:lnTo>
                      <a:pt x="205" y="12"/>
                    </a:lnTo>
                    <a:lnTo>
                      <a:pt x="211" y="12"/>
                    </a:lnTo>
                    <a:lnTo>
                      <a:pt x="217" y="18"/>
                    </a:lnTo>
                    <a:lnTo>
                      <a:pt x="223" y="30"/>
                    </a:lnTo>
                    <a:lnTo>
                      <a:pt x="229" y="36"/>
                    </a:lnTo>
                    <a:lnTo>
                      <a:pt x="235" y="48"/>
                    </a:lnTo>
                    <a:lnTo>
                      <a:pt x="229" y="60"/>
                    </a:lnTo>
                    <a:lnTo>
                      <a:pt x="229" y="54"/>
                    </a:lnTo>
                    <a:lnTo>
                      <a:pt x="229" y="48"/>
                    </a:lnTo>
                    <a:lnTo>
                      <a:pt x="223" y="42"/>
                    </a:lnTo>
                    <a:lnTo>
                      <a:pt x="211" y="36"/>
                    </a:lnTo>
                    <a:lnTo>
                      <a:pt x="199" y="24"/>
                    </a:lnTo>
                    <a:lnTo>
                      <a:pt x="181" y="18"/>
                    </a:lnTo>
                    <a:lnTo>
                      <a:pt x="157" y="18"/>
                    </a:lnTo>
                    <a:lnTo>
                      <a:pt x="145" y="18"/>
                    </a:lnTo>
                    <a:lnTo>
                      <a:pt x="109" y="18"/>
                    </a:lnTo>
                    <a:lnTo>
                      <a:pt x="73" y="18"/>
                    </a:lnTo>
                    <a:lnTo>
                      <a:pt x="49" y="24"/>
                    </a:lnTo>
                    <a:lnTo>
                      <a:pt x="43" y="24"/>
                    </a:lnTo>
                    <a:lnTo>
                      <a:pt x="37" y="24"/>
                    </a:lnTo>
                    <a:lnTo>
                      <a:pt x="31" y="30"/>
                    </a:lnTo>
                    <a:lnTo>
                      <a:pt x="19" y="36"/>
                    </a:lnTo>
                    <a:lnTo>
                      <a:pt x="13" y="42"/>
                    </a:lnTo>
                    <a:lnTo>
                      <a:pt x="6" y="54"/>
                    </a:lnTo>
                    <a:lnTo>
                      <a:pt x="6" y="66"/>
                    </a:lnTo>
                    <a:close/>
                  </a:path>
                </a:pathLst>
              </a:custGeom>
              <a:solidFill>
                <a:schemeClr val="tx1"/>
              </a:solidFill>
              <a:ln w="9525">
                <a:noFill/>
                <a:round/>
                <a:headEnd/>
                <a:tailEnd/>
              </a:ln>
            </p:spPr>
            <p:txBody>
              <a:bodyPr/>
              <a:lstStyle/>
              <a:p>
                <a:endParaRPr lang="en-US"/>
              </a:p>
            </p:txBody>
          </p:sp>
          <p:sp>
            <p:nvSpPr>
              <p:cNvPr id="3126" name="Freeform 51"/>
              <p:cNvSpPr>
                <a:spLocks/>
              </p:cNvSpPr>
              <p:nvPr/>
            </p:nvSpPr>
            <p:spPr bwMode="auto">
              <a:xfrm>
                <a:off x="14189" y="11235"/>
                <a:ext cx="211" cy="391"/>
              </a:xfrm>
              <a:custGeom>
                <a:avLst/>
                <a:gdLst>
                  <a:gd name="T0" fmla="*/ 0 w 211"/>
                  <a:gd name="T1" fmla="*/ 391 h 391"/>
                  <a:gd name="T2" fmla="*/ 187 w 211"/>
                  <a:gd name="T3" fmla="*/ 373 h 391"/>
                  <a:gd name="T4" fmla="*/ 211 w 211"/>
                  <a:gd name="T5" fmla="*/ 361 h 391"/>
                  <a:gd name="T6" fmla="*/ 18 w 211"/>
                  <a:gd name="T7" fmla="*/ 379 h 391"/>
                  <a:gd name="T8" fmla="*/ 12 w 211"/>
                  <a:gd name="T9" fmla="*/ 114 h 391"/>
                  <a:gd name="T10" fmla="*/ 18 w 211"/>
                  <a:gd name="T11" fmla="*/ 102 h 391"/>
                  <a:gd name="T12" fmla="*/ 36 w 211"/>
                  <a:gd name="T13" fmla="*/ 78 h 391"/>
                  <a:gd name="T14" fmla="*/ 60 w 211"/>
                  <a:gd name="T15" fmla="*/ 54 h 391"/>
                  <a:gd name="T16" fmla="*/ 90 w 211"/>
                  <a:gd name="T17" fmla="*/ 36 h 391"/>
                  <a:gd name="T18" fmla="*/ 138 w 211"/>
                  <a:gd name="T19" fmla="*/ 30 h 391"/>
                  <a:gd name="T20" fmla="*/ 193 w 211"/>
                  <a:gd name="T21" fmla="*/ 42 h 391"/>
                  <a:gd name="T22" fmla="*/ 187 w 211"/>
                  <a:gd name="T23" fmla="*/ 36 h 391"/>
                  <a:gd name="T24" fmla="*/ 174 w 211"/>
                  <a:gd name="T25" fmla="*/ 18 h 391"/>
                  <a:gd name="T26" fmla="*/ 150 w 211"/>
                  <a:gd name="T27" fmla="*/ 6 h 391"/>
                  <a:gd name="T28" fmla="*/ 114 w 211"/>
                  <a:gd name="T29" fmla="*/ 0 h 391"/>
                  <a:gd name="T30" fmla="*/ 54 w 211"/>
                  <a:gd name="T31" fmla="*/ 12 h 391"/>
                  <a:gd name="T32" fmla="*/ 48 w 211"/>
                  <a:gd name="T33" fmla="*/ 24 h 391"/>
                  <a:gd name="T34" fmla="*/ 36 w 211"/>
                  <a:gd name="T35" fmla="*/ 30 h 391"/>
                  <a:gd name="T36" fmla="*/ 24 w 211"/>
                  <a:gd name="T37" fmla="*/ 42 h 391"/>
                  <a:gd name="T38" fmla="*/ 18 w 211"/>
                  <a:gd name="T39" fmla="*/ 60 h 391"/>
                  <a:gd name="T40" fmla="*/ 6 w 211"/>
                  <a:gd name="T41" fmla="*/ 72 h 391"/>
                  <a:gd name="T42" fmla="*/ 0 w 211"/>
                  <a:gd name="T43" fmla="*/ 90 h 391"/>
                  <a:gd name="T44" fmla="*/ 0 w 211"/>
                  <a:gd name="T45" fmla="*/ 108 h 391"/>
                  <a:gd name="T46" fmla="*/ 0 w 211"/>
                  <a:gd name="T47" fmla="*/ 247 h 391"/>
                  <a:gd name="T48" fmla="*/ 0 w 211"/>
                  <a:gd name="T49" fmla="*/ 391 h 3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1"/>
                  <a:gd name="T76" fmla="*/ 0 h 391"/>
                  <a:gd name="T77" fmla="*/ 211 w 211"/>
                  <a:gd name="T78" fmla="*/ 391 h 3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1" h="391">
                    <a:moveTo>
                      <a:pt x="0" y="391"/>
                    </a:moveTo>
                    <a:lnTo>
                      <a:pt x="187" y="373"/>
                    </a:lnTo>
                    <a:lnTo>
                      <a:pt x="211" y="361"/>
                    </a:lnTo>
                    <a:lnTo>
                      <a:pt x="18" y="379"/>
                    </a:lnTo>
                    <a:lnTo>
                      <a:pt x="12" y="114"/>
                    </a:lnTo>
                    <a:lnTo>
                      <a:pt x="18" y="102"/>
                    </a:lnTo>
                    <a:lnTo>
                      <a:pt x="36" y="78"/>
                    </a:lnTo>
                    <a:lnTo>
                      <a:pt x="60" y="54"/>
                    </a:lnTo>
                    <a:lnTo>
                      <a:pt x="90" y="36"/>
                    </a:lnTo>
                    <a:lnTo>
                      <a:pt x="138" y="30"/>
                    </a:lnTo>
                    <a:lnTo>
                      <a:pt x="193" y="42"/>
                    </a:lnTo>
                    <a:lnTo>
                      <a:pt x="187" y="36"/>
                    </a:lnTo>
                    <a:lnTo>
                      <a:pt x="174" y="18"/>
                    </a:lnTo>
                    <a:lnTo>
                      <a:pt x="150" y="6"/>
                    </a:lnTo>
                    <a:lnTo>
                      <a:pt x="114" y="0"/>
                    </a:lnTo>
                    <a:lnTo>
                      <a:pt x="54" y="12"/>
                    </a:lnTo>
                    <a:lnTo>
                      <a:pt x="48" y="24"/>
                    </a:lnTo>
                    <a:lnTo>
                      <a:pt x="36" y="30"/>
                    </a:lnTo>
                    <a:lnTo>
                      <a:pt x="24" y="42"/>
                    </a:lnTo>
                    <a:lnTo>
                      <a:pt x="18" y="60"/>
                    </a:lnTo>
                    <a:lnTo>
                      <a:pt x="6" y="72"/>
                    </a:lnTo>
                    <a:lnTo>
                      <a:pt x="0" y="90"/>
                    </a:lnTo>
                    <a:lnTo>
                      <a:pt x="0" y="108"/>
                    </a:lnTo>
                    <a:lnTo>
                      <a:pt x="0" y="247"/>
                    </a:lnTo>
                    <a:lnTo>
                      <a:pt x="0" y="391"/>
                    </a:lnTo>
                    <a:close/>
                  </a:path>
                </a:pathLst>
              </a:custGeom>
              <a:solidFill>
                <a:schemeClr val="tx1"/>
              </a:solidFill>
              <a:ln w="9525">
                <a:noFill/>
                <a:round/>
                <a:headEnd/>
                <a:tailEnd/>
              </a:ln>
            </p:spPr>
            <p:txBody>
              <a:bodyPr/>
              <a:lstStyle/>
              <a:p>
                <a:endParaRPr lang="en-US"/>
              </a:p>
            </p:txBody>
          </p:sp>
          <p:sp>
            <p:nvSpPr>
              <p:cNvPr id="3127" name="Freeform 52"/>
              <p:cNvSpPr>
                <a:spLocks/>
              </p:cNvSpPr>
              <p:nvPr/>
            </p:nvSpPr>
            <p:spPr bwMode="auto">
              <a:xfrm>
                <a:off x="15225" y="10542"/>
                <a:ext cx="48" cy="1783"/>
              </a:xfrm>
              <a:custGeom>
                <a:avLst/>
                <a:gdLst>
                  <a:gd name="T0" fmla="*/ 0 w 48"/>
                  <a:gd name="T1" fmla="*/ 1783 h 1783"/>
                  <a:gd name="T2" fmla="*/ 0 w 48"/>
                  <a:gd name="T3" fmla="*/ 6 h 1783"/>
                  <a:gd name="T4" fmla="*/ 6 w 48"/>
                  <a:gd name="T5" fmla="*/ 0 h 1783"/>
                  <a:gd name="T6" fmla="*/ 12 w 48"/>
                  <a:gd name="T7" fmla="*/ 0 h 1783"/>
                  <a:gd name="T8" fmla="*/ 24 w 48"/>
                  <a:gd name="T9" fmla="*/ 0 h 1783"/>
                  <a:gd name="T10" fmla="*/ 30 w 48"/>
                  <a:gd name="T11" fmla="*/ 6 h 1783"/>
                  <a:gd name="T12" fmla="*/ 42 w 48"/>
                  <a:gd name="T13" fmla="*/ 12 h 1783"/>
                  <a:gd name="T14" fmla="*/ 48 w 48"/>
                  <a:gd name="T15" fmla="*/ 30 h 1783"/>
                  <a:gd name="T16" fmla="*/ 48 w 48"/>
                  <a:gd name="T17" fmla="*/ 1783 h 1783"/>
                  <a:gd name="T18" fmla="*/ 0 w 48"/>
                  <a:gd name="T19" fmla="*/ 1783 h 17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783"/>
                  <a:gd name="T32" fmla="*/ 48 w 48"/>
                  <a:gd name="T33" fmla="*/ 1783 h 17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783">
                    <a:moveTo>
                      <a:pt x="0" y="1783"/>
                    </a:moveTo>
                    <a:lnTo>
                      <a:pt x="0" y="6"/>
                    </a:lnTo>
                    <a:lnTo>
                      <a:pt x="6" y="0"/>
                    </a:lnTo>
                    <a:lnTo>
                      <a:pt x="12" y="0"/>
                    </a:lnTo>
                    <a:lnTo>
                      <a:pt x="24" y="0"/>
                    </a:lnTo>
                    <a:lnTo>
                      <a:pt x="30" y="6"/>
                    </a:lnTo>
                    <a:lnTo>
                      <a:pt x="42" y="12"/>
                    </a:lnTo>
                    <a:lnTo>
                      <a:pt x="48" y="30"/>
                    </a:lnTo>
                    <a:lnTo>
                      <a:pt x="48" y="1783"/>
                    </a:lnTo>
                    <a:lnTo>
                      <a:pt x="0" y="1783"/>
                    </a:lnTo>
                    <a:close/>
                  </a:path>
                </a:pathLst>
              </a:custGeom>
              <a:solidFill>
                <a:schemeClr val="tx1"/>
              </a:solidFill>
              <a:ln w="9525">
                <a:noFill/>
                <a:round/>
                <a:headEnd/>
                <a:tailEnd/>
              </a:ln>
            </p:spPr>
            <p:txBody>
              <a:bodyPr/>
              <a:lstStyle/>
              <a:p>
                <a:endParaRPr lang="en-US"/>
              </a:p>
            </p:txBody>
          </p:sp>
          <p:sp>
            <p:nvSpPr>
              <p:cNvPr id="3128" name="Freeform 53"/>
              <p:cNvSpPr>
                <a:spLocks/>
              </p:cNvSpPr>
              <p:nvPr/>
            </p:nvSpPr>
            <p:spPr bwMode="auto">
              <a:xfrm>
                <a:off x="13833" y="10729"/>
                <a:ext cx="73" cy="1596"/>
              </a:xfrm>
              <a:custGeom>
                <a:avLst/>
                <a:gdLst>
                  <a:gd name="T0" fmla="*/ 73 w 73"/>
                  <a:gd name="T1" fmla="*/ 1596 h 1596"/>
                  <a:gd name="T2" fmla="*/ 43 w 73"/>
                  <a:gd name="T3" fmla="*/ 6 h 1596"/>
                  <a:gd name="T4" fmla="*/ 43 w 73"/>
                  <a:gd name="T5" fmla="*/ 0 h 1596"/>
                  <a:gd name="T6" fmla="*/ 37 w 73"/>
                  <a:gd name="T7" fmla="*/ 0 h 1596"/>
                  <a:gd name="T8" fmla="*/ 30 w 73"/>
                  <a:gd name="T9" fmla="*/ 0 h 1596"/>
                  <a:gd name="T10" fmla="*/ 18 w 73"/>
                  <a:gd name="T11" fmla="*/ 6 h 1596"/>
                  <a:gd name="T12" fmla="*/ 6 w 73"/>
                  <a:gd name="T13" fmla="*/ 12 h 1596"/>
                  <a:gd name="T14" fmla="*/ 0 w 73"/>
                  <a:gd name="T15" fmla="*/ 1596 h 1596"/>
                  <a:gd name="T16" fmla="*/ 73 w 73"/>
                  <a:gd name="T17" fmla="*/ 1596 h 15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1596"/>
                  <a:gd name="T29" fmla="*/ 73 w 73"/>
                  <a:gd name="T30" fmla="*/ 1596 h 15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1596">
                    <a:moveTo>
                      <a:pt x="73" y="1596"/>
                    </a:moveTo>
                    <a:lnTo>
                      <a:pt x="43" y="6"/>
                    </a:lnTo>
                    <a:lnTo>
                      <a:pt x="43" y="0"/>
                    </a:lnTo>
                    <a:lnTo>
                      <a:pt x="37" y="0"/>
                    </a:lnTo>
                    <a:lnTo>
                      <a:pt x="30" y="0"/>
                    </a:lnTo>
                    <a:lnTo>
                      <a:pt x="18" y="6"/>
                    </a:lnTo>
                    <a:lnTo>
                      <a:pt x="6" y="12"/>
                    </a:lnTo>
                    <a:lnTo>
                      <a:pt x="0" y="1596"/>
                    </a:lnTo>
                    <a:lnTo>
                      <a:pt x="73" y="1596"/>
                    </a:lnTo>
                    <a:close/>
                  </a:path>
                </a:pathLst>
              </a:custGeom>
              <a:solidFill>
                <a:schemeClr val="tx1"/>
              </a:solidFill>
              <a:ln w="9525">
                <a:noFill/>
                <a:round/>
                <a:headEnd/>
                <a:tailEnd/>
              </a:ln>
            </p:spPr>
            <p:txBody>
              <a:bodyPr/>
              <a:lstStyle/>
              <a:p>
                <a:endParaRPr lang="en-US"/>
              </a:p>
            </p:txBody>
          </p:sp>
          <p:sp>
            <p:nvSpPr>
              <p:cNvPr id="3129" name="Freeform 54"/>
              <p:cNvSpPr>
                <a:spLocks/>
              </p:cNvSpPr>
              <p:nvPr/>
            </p:nvSpPr>
            <p:spPr bwMode="auto">
              <a:xfrm>
                <a:off x="15600" y="10752"/>
                <a:ext cx="133" cy="247"/>
              </a:xfrm>
              <a:custGeom>
                <a:avLst/>
                <a:gdLst>
                  <a:gd name="T0" fmla="*/ 133 w 133"/>
                  <a:gd name="T1" fmla="*/ 247 h 247"/>
                  <a:gd name="T2" fmla="*/ 19 w 133"/>
                  <a:gd name="T3" fmla="*/ 66 h 247"/>
                  <a:gd name="T4" fmla="*/ 19 w 133"/>
                  <a:gd name="T5" fmla="*/ 60 h 247"/>
                  <a:gd name="T6" fmla="*/ 19 w 133"/>
                  <a:gd name="T7" fmla="*/ 54 h 247"/>
                  <a:gd name="T8" fmla="*/ 25 w 133"/>
                  <a:gd name="T9" fmla="*/ 54 h 247"/>
                  <a:gd name="T10" fmla="*/ 31 w 133"/>
                  <a:gd name="T11" fmla="*/ 54 h 247"/>
                  <a:gd name="T12" fmla="*/ 31 w 133"/>
                  <a:gd name="T13" fmla="*/ 48 h 247"/>
                  <a:gd name="T14" fmla="*/ 37 w 133"/>
                  <a:gd name="T15" fmla="*/ 42 h 247"/>
                  <a:gd name="T16" fmla="*/ 43 w 133"/>
                  <a:gd name="T17" fmla="*/ 36 h 247"/>
                  <a:gd name="T18" fmla="*/ 43 w 133"/>
                  <a:gd name="T19" fmla="*/ 24 h 247"/>
                  <a:gd name="T20" fmla="*/ 37 w 133"/>
                  <a:gd name="T21" fmla="*/ 12 h 247"/>
                  <a:gd name="T22" fmla="*/ 19 w 133"/>
                  <a:gd name="T23" fmla="*/ 0 h 247"/>
                  <a:gd name="T24" fmla="*/ 19 w 133"/>
                  <a:gd name="T25" fmla="*/ 6 h 247"/>
                  <a:gd name="T26" fmla="*/ 13 w 133"/>
                  <a:gd name="T27" fmla="*/ 6 h 247"/>
                  <a:gd name="T28" fmla="*/ 6 w 133"/>
                  <a:gd name="T29" fmla="*/ 12 h 247"/>
                  <a:gd name="T30" fmla="*/ 0 w 133"/>
                  <a:gd name="T31" fmla="*/ 18 h 247"/>
                  <a:gd name="T32" fmla="*/ 0 w 133"/>
                  <a:gd name="T33" fmla="*/ 24 h 247"/>
                  <a:gd name="T34" fmla="*/ 0 w 133"/>
                  <a:gd name="T35" fmla="*/ 36 h 247"/>
                  <a:gd name="T36" fmla="*/ 6 w 133"/>
                  <a:gd name="T37" fmla="*/ 36 h 247"/>
                  <a:gd name="T38" fmla="*/ 6 w 133"/>
                  <a:gd name="T39" fmla="*/ 42 h 247"/>
                  <a:gd name="T40" fmla="*/ 13 w 133"/>
                  <a:gd name="T41" fmla="*/ 48 h 247"/>
                  <a:gd name="T42" fmla="*/ 13 w 133"/>
                  <a:gd name="T43" fmla="*/ 54 h 247"/>
                  <a:gd name="T44" fmla="*/ 6 w 133"/>
                  <a:gd name="T45" fmla="*/ 66 h 247"/>
                  <a:gd name="T46" fmla="*/ 13 w 133"/>
                  <a:gd name="T47" fmla="*/ 235 h 247"/>
                  <a:gd name="T48" fmla="*/ 25 w 133"/>
                  <a:gd name="T49" fmla="*/ 235 h 247"/>
                  <a:gd name="T50" fmla="*/ 55 w 133"/>
                  <a:gd name="T51" fmla="*/ 229 h 247"/>
                  <a:gd name="T52" fmla="*/ 97 w 133"/>
                  <a:gd name="T53" fmla="*/ 235 h 247"/>
                  <a:gd name="T54" fmla="*/ 133 w 133"/>
                  <a:gd name="T55" fmla="*/ 247 h 2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3"/>
                  <a:gd name="T85" fmla="*/ 0 h 247"/>
                  <a:gd name="T86" fmla="*/ 133 w 133"/>
                  <a:gd name="T87" fmla="*/ 247 h 2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3" h="247">
                    <a:moveTo>
                      <a:pt x="133" y="247"/>
                    </a:moveTo>
                    <a:lnTo>
                      <a:pt x="19" y="66"/>
                    </a:lnTo>
                    <a:lnTo>
                      <a:pt x="19" y="60"/>
                    </a:lnTo>
                    <a:lnTo>
                      <a:pt x="19" y="54"/>
                    </a:lnTo>
                    <a:lnTo>
                      <a:pt x="25" y="54"/>
                    </a:lnTo>
                    <a:lnTo>
                      <a:pt x="31" y="54"/>
                    </a:lnTo>
                    <a:lnTo>
                      <a:pt x="31" y="48"/>
                    </a:lnTo>
                    <a:lnTo>
                      <a:pt x="37" y="42"/>
                    </a:lnTo>
                    <a:lnTo>
                      <a:pt x="43" y="36"/>
                    </a:lnTo>
                    <a:lnTo>
                      <a:pt x="43" y="24"/>
                    </a:lnTo>
                    <a:lnTo>
                      <a:pt x="37" y="12"/>
                    </a:lnTo>
                    <a:lnTo>
                      <a:pt x="19" y="0"/>
                    </a:lnTo>
                    <a:lnTo>
                      <a:pt x="19" y="6"/>
                    </a:lnTo>
                    <a:lnTo>
                      <a:pt x="13" y="6"/>
                    </a:lnTo>
                    <a:lnTo>
                      <a:pt x="6" y="12"/>
                    </a:lnTo>
                    <a:lnTo>
                      <a:pt x="0" y="18"/>
                    </a:lnTo>
                    <a:lnTo>
                      <a:pt x="0" y="24"/>
                    </a:lnTo>
                    <a:lnTo>
                      <a:pt x="0" y="36"/>
                    </a:lnTo>
                    <a:lnTo>
                      <a:pt x="6" y="36"/>
                    </a:lnTo>
                    <a:lnTo>
                      <a:pt x="6" y="42"/>
                    </a:lnTo>
                    <a:lnTo>
                      <a:pt x="13" y="48"/>
                    </a:lnTo>
                    <a:lnTo>
                      <a:pt x="13" y="54"/>
                    </a:lnTo>
                    <a:lnTo>
                      <a:pt x="6" y="66"/>
                    </a:lnTo>
                    <a:lnTo>
                      <a:pt x="13" y="235"/>
                    </a:lnTo>
                    <a:lnTo>
                      <a:pt x="25" y="235"/>
                    </a:lnTo>
                    <a:lnTo>
                      <a:pt x="55" y="229"/>
                    </a:lnTo>
                    <a:lnTo>
                      <a:pt x="97" y="235"/>
                    </a:lnTo>
                    <a:lnTo>
                      <a:pt x="133" y="247"/>
                    </a:lnTo>
                    <a:close/>
                  </a:path>
                </a:pathLst>
              </a:custGeom>
              <a:solidFill>
                <a:schemeClr val="tx1"/>
              </a:solidFill>
              <a:ln w="9525">
                <a:noFill/>
                <a:round/>
                <a:headEnd/>
                <a:tailEnd/>
              </a:ln>
            </p:spPr>
            <p:txBody>
              <a:bodyPr/>
              <a:lstStyle/>
              <a:p>
                <a:endParaRPr lang="en-US"/>
              </a:p>
            </p:txBody>
          </p:sp>
          <p:sp>
            <p:nvSpPr>
              <p:cNvPr id="3130" name="Freeform 55"/>
              <p:cNvSpPr>
                <a:spLocks/>
              </p:cNvSpPr>
              <p:nvPr/>
            </p:nvSpPr>
            <p:spPr bwMode="auto">
              <a:xfrm>
                <a:off x="13870" y="10434"/>
                <a:ext cx="126" cy="247"/>
              </a:xfrm>
              <a:custGeom>
                <a:avLst/>
                <a:gdLst>
                  <a:gd name="T0" fmla="*/ 0 w 126"/>
                  <a:gd name="T1" fmla="*/ 222 h 247"/>
                  <a:gd name="T2" fmla="*/ 18 w 126"/>
                  <a:gd name="T3" fmla="*/ 222 h 247"/>
                  <a:gd name="T4" fmla="*/ 48 w 126"/>
                  <a:gd name="T5" fmla="*/ 222 h 247"/>
                  <a:gd name="T6" fmla="*/ 90 w 126"/>
                  <a:gd name="T7" fmla="*/ 228 h 247"/>
                  <a:gd name="T8" fmla="*/ 126 w 126"/>
                  <a:gd name="T9" fmla="*/ 247 h 247"/>
                  <a:gd name="T10" fmla="*/ 42 w 126"/>
                  <a:gd name="T11" fmla="*/ 66 h 247"/>
                  <a:gd name="T12" fmla="*/ 48 w 126"/>
                  <a:gd name="T13" fmla="*/ 60 h 247"/>
                  <a:gd name="T14" fmla="*/ 54 w 126"/>
                  <a:gd name="T15" fmla="*/ 54 h 247"/>
                  <a:gd name="T16" fmla="*/ 60 w 126"/>
                  <a:gd name="T17" fmla="*/ 42 h 247"/>
                  <a:gd name="T18" fmla="*/ 66 w 126"/>
                  <a:gd name="T19" fmla="*/ 36 h 247"/>
                  <a:gd name="T20" fmla="*/ 66 w 126"/>
                  <a:gd name="T21" fmla="*/ 24 h 247"/>
                  <a:gd name="T22" fmla="*/ 66 w 126"/>
                  <a:gd name="T23" fmla="*/ 18 h 247"/>
                  <a:gd name="T24" fmla="*/ 54 w 126"/>
                  <a:gd name="T25" fmla="*/ 6 h 247"/>
                  <a:gd name="T26" fmla="*/ 42 w 126"/>
                  <a:gd name="T27" fmla="*/ 0 h 247"/>
                  <a:gd name="T28" fmla="*/ 36 w 126"/>
                  <a:gd name="T29" fmla="*/ 0 h 247"/>
                  <a:gd name="T30" fmla="*/ 30 w 126"/>
                  <a:gd name="T31" fmla="*/ 0 h 247"/>
                  <a:gd name="T32" fmla="*/ 24 w 126"/>
                  <a:gd name="T33" fmla="*/ 0 h 247"/>
                  <a:gd name="T34" fmla="*/ 18 w 126"/>
                  <a:gd name="T35" fmla="*/ 0 h 247"/>
                  <a:gd name="T36" fmla="*/ 12 w 126"/>
                  <a:gd name="T37" fmla="*/ 12 h 247"/>
                  <a:gd name="T38" fmla="*/ 12 w 126"/>
                  <a:gd name="T39" fmla="*/ 18 h 247"/>
                  <a:gd name="T40" fmla="*/ 12 w 126"/>
                  <a:gd name="T41" fmla="*/ 24 h 247"/>
                  <a:gd name="T42" fmla="*/ 12 w 126"/>
                  <a:gd name="T43" fmla="*/ 36 h 247"/>
                  <a:gd name="T44" fmla="*/ 18 w 126"/>
                  <a:gd name="T45" fmla="*/ 48 h 247"/>
                  <a:gd name="T46" fmla="*/ 24 w 126"/>
                  <a:gd name="T47" fmla="*/ 60 h 247"/>
                  <a:gd name="T48" fmla="*/ 0 w 126"/>
                  <a:gd name="T49" fmla="*/ 222 h 2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6"/>
                  <a:gd name="T76" fmla="*/ 0 h 247"/>
                  <a:gd name="T77" fmla="*/ 126 w 126"/>
                  <a:gd name="T78" fmla="*/ 247 h 2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6" h="247">
                    <a:moveTo>
                      <a:pt x="0" y="222"/>
                    </a:moveTo>
                    <a:lnTo>
                      <a:pt x="18" y="222"/>
                    </a:lnTo>
                    <a:lnTo>
                      <a:pt x="48" y="222"/>
                    </a:lnTo>
                    <a:lnTo>
                      <a:pt x="90" y="228"/>
                    </a:lnTo>
                    <a:lnTo>
                      <a:pt x="126" y="247"/>
                    </a:lnTo>
                    <a:lnTo>
                      <a:pt x="42" y="66"/>
                    </a:lnTo>
                    <a:lnTo>
                      <a:pt x="48" y="60"/>
                    </a:lnTo>
                    <a:lnTo>
                      <a:pt x="54" y="54"/>
                    </a:lnTo>
                    <a:lnTo>
                      <a:pt x="60" y="42"/>
                    </a:lnTo>
                    <a:lnTo>
                      <a:pt x="66" y="36"/>
                    </a:lnTo>
                    <a:lnTo>
                      <a:pt x="66" y="24"/>
                    </a:lnTo>
                    <a:lnTo>
                      <a:pt x="66" y="18"/>
                    </a:lnTo>
                    <a:lnTo>
                      <a:pt x="54" y="6"/>
                    </a:lnTo>
                    <a:lnTo>
                      <a:pt x="42" y="0"/>
                    </a:lnTo>
                    <a:lnTo>
                      <a:pt x="36" y="0"/>
                    </a:lnTo>
                    <a:lnTo>
                      <a:pt x="30" y="0"/>
                    </a:lnTo>
                    <a:lnTo>
                      <a:pt x="24" y="0"/>
                    </a:lnTo>
                    <a:lnTo>
                      <a:pt x="18" y="0"/>
                    </a:lnTo>
                    <a:lnTo>
                      <a:pt x="12" y="12"/>
                    </a:lnTo>
                    <a:lnTo>
                      <a:pt x="12" y="18"/>
                    </a:lnTo>
                    <a:lnTo>
                      <a:pt x="12" y="24"/>
                    </a:lnTo>
                    <a:lnTo>
                      <a:pt x="12" y="36"/>
                    </a:lnTo>
                    <a:lnTo>
                      <a:pt x="18" y="48"/>
                    </a:lnTo>
                    <a:lnTo>
                      <a:pt x="24" y="60"/>
                    </a:lnTo>
                    <a:lnTo>
                      <a:pt x="0" y="222"/>
                    </a:lnTo>
                    <a:close/>
                  </a:path>
                </a:pathLst>
              </a:custGeom>
              <a:solidFill>
                <a:schemeClr val="tx1"/>
              </a:solidFill>
              <a:ln w="9525">
                <a:noFill/>
                <a:round/>
                <a:headEnd/>
                <a:tailEnd/>
              </a:ln>
            </p:spPr>
            <p:txBody>
              <a:bodyPr/>
              <a:lstStyle/>
              <a:p>
                <a:endParaRPr lang="en-US"/>
              </a:p>
            </p:txBody>
          </p:sp>
          <p:sp>
            <p:nvSpPr>
              <p:cNvPr id="3131" name="Freeform 56"/>
              <p:cNvSpPr>
                <a:spLocks/>
              </p:cNvSpPr>
              <p:nvPr/>
            </p:nvSpPr>
            <p:spPr bwMode="auto">
              <a:xfrm>
                <a:off x="15592" y="11024"/>
                <a:ext cx="157" cy="48"/>
              </a:xfrm>
              <a:custGeom>
                <a:avLst/>
                <a:gdLst>
                  <a:gd name="T0" fmla="*/ 0 w 157"/>
                  <a:gd name="T1" fmla="*/ 18 h 48"/>
                  <a:gd name="T2" fmla="*/ 18 w 157"/>
                  <a:gd name="T3" fmla="*/ 18 h 48"/>
                  <a:gd name="T4" fmla="*/ 61 w 157"/>
                  <a:gd name="T5" fmla="*/ 12 h 48"/>
                  <a:gd name="T6" fmla="*/ 109 w 157"/>
                  <a:gd name="T7" fmla="*/ 18 h 48"/>
                  <a:gd name="T8" fmla="*/ 115 w 157"/>
                  <a:gd name="T9" fmla="*/ 18 h 48"/>
                  <a:gd name="T10" fmla="*/ 121 w 157"/>
                  <a:gd name="T11" fmla="*/ 24 h 48"/>
                  <a:gd name="T12" fmla="*/ 127 w 157"/>
                  <a:gd name="T13" fmla="*/ 24 h 48"/>
                  <a:gd name="T14" fmla="*/ 133 w 157"/>
                  <a:gd name="T15" fmla="*/ 30 h 48"/>
                  <a:gd name="T16" fmla="*/ 139 w 157"/>
                  <a:gd name="T17" fmla="*/ 36 h 48"/>
                  <a:gd name="T18" fmla="*/ 139 w 157"/>
                  <a:gd name="T19" fmla="*/ 42 h 48"/>
                  <a:gd name="T20" fmla="*/ 139 w 157"/>
                  <a:gd name="T21" fmla="*/ 48 h 48"/>
                  <a:gd name="T22" fmla="*/ 145 w 157"/>
                  <a:gd name="T23" fmla="*/ 48 h 48"/>
                  <a:gd name="T24" fmla="*/ 151 w 157"/>
                  <a:gd name="T25" fmla="*/ 48 h 48"/>
                  <a:gd name="T26" fmla="*/ 157 w 157"/>
                  <a:gd name="T27" fmla="*/ 42 h 48"/>
                  <a:gd name="T28" fmla="*/ 157 w 157"/>
                  <a:gd name="T29" fmla="*/ 36 h 48"/>
                  <a:gd name="T30" fmla="*/ 157 w 157"/>
                  <a:gd name="T31" fmla="*/ 24 h 48"/>
                  <a:gd name="T32" fmla="*/ 145 w 157"/>
                  <a:gd name="T33" fmla="*/ 12 h 48"/>
                  <a:gd name="T34" fmla="*/ 133 w 157"/>
                  <a:gd name="T35" fmla="*/ 12 h 48"/>
                  <a:gd name="T36" fmla="*/ 97 w 157"/>
                  <a:gd name="T37" fmla="*/ 0 h 48"/>
                  <a:gd name="T38" fmla="*/ 49 w 157"/>
                  <a:gd name="T39" fmla="*/ 0 h 48"/>
                  <a:gd name="T40" fmla="*/ 0 w 157"/>
                  <a:gd name="T41" fmla="*/ 1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7"/>
                  <a:gd name="T64" fmla="*/ 0 h 48"/>
                  <a:gd name="T65" fmla="*/ 157 w 157"/>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7" h="48">
                    <a:moveTo>
                      <a:pt x="0" y="18"/>
                    </a:moveTo>
                    <a:lnTo>
                      <a:pt x="18" y="18"/>
                    </a:lnTo>
                    <a:lnTo>
                      <a:pt x="61" y="12"/>
                    </a:lnTo>
                    <a:lnTo>
                      <a:pt x="109" y="18"/>
                    </a:lnTo>
                    <a:lnTo>
                      <a:pt x="115" y="18"/>
                    </a:lnTo>
                    <a:lnTo>
                      <a:pt x="121" y="24"/>
                    </a:lnTo>
                    <a:lnTo>
                      <a:pt x="127" y="24"/>
                    </a:lnTo>
                    <a:lnTo>
                      <a:pt x="133" y="30"/>
                    </a:lnTo>
                    <a:lnTo>
                      <a:pt x="139" y="36"/>
                    </a:lnTo>
                    <a:lnTo>
                      <a:pt x="139" y="42"/>
                    </a:lnTo>
                    <a:lnTo>
                      <a:pt x="139" y="48"/>
                    </a:lnTo>
                    <a:lnTo>
                      <a:pt x="145" y="48"/>
                    </a:lnTo>
                    <a:lnTo>
                      <a:pt x="151" y="48"/>
                    </a:lnTo>
                    <a:lnTo>
                      <a:pt x="157" y="42"/>
                    </a:lnTo>
                    <a:lnTo>
                      <a:pt x="157" y="36"/>
                    </a:lnTo>
                    <a:lnTo>
                      <a:pt x="157" y="24"/>
                    </a:lnTo>
                    <a:lnTo>
                      <a:pt x="145" y="12"/>
                    </a:lnTo>
                    <a:lnTo>
                      <a:pt x="133" y="12"/>
                    </a:lnTo>
                    <a:lnTo>
                      <a:pt x="97" y="0"/>
                    </a:lnTo>
                    <a:lnTo>
                      <a:pt x="49" y="0"/>
                    </a:lnTo>
                    <a:lnTo>
                      <a:pt x="0" y="18"/>
                    </a:lnTo>
                    <a:close/>
                  </a:path>
                </a:pathLst>
              </a:custGeom>
              <a:solidFill>
                <a:schemeClr val="tx1"/>
              </a:solidFill>
              <a:ln w="9525">
                <a:noFill/>
                <a:round/>
                <a:headEnd/>
                <a:tailEnd/>
              </a:ln>
            </p:spPr>
            <p:txBody>
              <a:bodyPr/>
              <a:lstStyle/>
              <a:p>
                <a:endParaRPr lang="en-US"/>
              </a:p>
            </p:txBody>
          </p:sp>
          <p:sp>
            <p:nvSpPr>
              <p:cNvPr id="3132" name="Freeform 57"/>
              <p:cNvSpPr>
                <a:spLocks/>
              </p:cNvSpPr>
              <p:nvPr/>
            </p:nvSpPr>
            <p:spPr bwMode="auto">
              <a:xfrm>
                <a:off x="15689" y="11072"/>
                <a:ext cx="36" cy="1259"/>
              </a:xfrm>
              <a:custGeom>
                <a:avLst/>
                <a:gdLst>
                  <a:gd name="T0" fmla="*/ 0 w 36"/>
                  <a:gd name="T1" fmla="*/ 1259 h 1259"/>
                  <a:gd name="T2" fmla="*/ 18 w 36"/>
                  <a:gd name="T3" fmla="*/ 0 h 1259"/>
                  <a:gd name="T4" fmla="*/ 24 w 36"/>
                  <a:gd name="T5" fmla="*/ 0 h 1259"/>
                  <a:gd name="T6" fmla="*/ 30 w 36"/>
                  <a:gd name="T7" fmla="*/ 6 h 1259"/>
                  <a:gd name="T8" fmla="*/ 36 w 36"/>
                  <a:gd name="T9" fmla="*/ 12 h 1259"/>
                  <a:gd name="T10" fmla="*/ 36 w 36"/>
                  <a:gd name="T11" fmla="*/ 1259 h 1259"/>
                  <a:gd name="T12" fmla="*/ 0 w 36"/>
                  <a:gd name="T13" fmla="*/ 1259 h 1259"/>
                  <a:gd name="T14" fmla="*/ 0 60000 65536"/>
                  <a:gd name="T15" fmla="*/ 0 60000 65536"/>
                  <a:gd name="T16" fmla="*/ 0 60000 65536"/>
                  <a:gd name="T17" fmla="*/ 0 60000 65536"/>
                  <a:gd name="T18" fmla="*/ 0 60000 65536"/>
                  <a:gd name="T19" fmla="*/ 0 60000 65536"/>
                  <a:gd name="T20" fmla="*/ 0 60000 65536"/>
                  <a:gd name="T21" fmla="*/ 0 w 36"/>
                  <a:gd name="T22" fmla="*/ 0 h 1259"/>
                  <a:gd name="T23" fmla="*/ 36 w 36"/>
                  <a:gd name="T24" fmla="*/ 1259 h 1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59">
                    <a:moveTo>
                      <a:pt x="0" y="1259"/>
                    </a:moveTo>
                    <a:lnTo>
                      <a:pt x="18" y="0"/>
                    </a:lnTo>
                    <a:lnTo>
                      <a:pt x="24" y="0"/>
                    </a:lnTo>
                    <a:lnTo>
                      <a:pt x="30" y="6"/>
                    </a:lnTo>
                    <a:lnTo>
                      <a:pt x="36" y="12"/>
                    </a:lnTo>
                    <a:lnTo>
                      <a:pt x="36" y="1259"/>
                    </a:lnTo>
                    <a:lnTo>
                      <a:pt x="0" y="1259"/>
                    </a:lnTo>
                    <a:close/>
                  </a:path>
                </a:pathLst>
              </a:custGeom>
              <a:solidFill>
                <a:schemeClr val="tx1"/>
              </a:solidFill>
              <a:ln w="9525">
                <a:noFill/>
                <a:round/>
                <a:headEnd/>
                <a:tailEnd/>
              </a:ln>
            </p:spPr>
            <p:txBody>
              <a:bodyPr/>
              <a:lstStyle/>
              <a:p>
                <a:endParaRPr lang="en-US"/>
              </a:p>
            </p:txBody>
          </p:sp>
          <p:sp>
            <p:nvSpPr>
              <p:cNvPr id="3133" name="Freeform 58"/>
              <p:cNvSpPr>
                <a:spLocks/>
              </p:cNvSpPr>
              <p:nvPr/>
            </p:nvSpPr>
            <p:spPr bwMode="auto">
              <a:xfrm>
                <a:off x="13978" y="11319"/>
                <a:ext cx="1145" cy="1006"/>
              </a:xfrm>
              <a:custGeom>
                <a:avLst/>
                <a:gdLst>
                  <a:gd name="T0" fmla="*/ 132 w 1145"/>
                  <a:gd name="T1" fmla="*/ 127 h 1006"/>
                  <a:gd name="T2" fmla="*/ 6 w 1145"/>
                  <a:gd name="T3" fmla="*/ 139 h 1006"/>
                  <a:gd name="T4" fmla="*/ 0 w 1145"/>
                  <a:gd name="T5" fmla="*/ 1006 h 1006"/>
                  <a:gd name="T6" fmla="*/ 1145 w 1145"/>
                  <a:gd name="T7" fmla="*/ 1006 h 1006"/>
                  <a:gd name="T8" fmla="*/ 1139 w 1145"/>
                  <a:gd name="T9" fmla="*/ 0 h 1006"/>
                  <a:gd name="T10" fmla="*/ 1054 w 1145"/>
                  <a:gd name="T11" fmla="*/ 12 h 1006"/>
                  <a:gd name="T12" fmla="*/ 1054 w 1145"/>
                  <a:gd name="T13" fmla="*/ 289 h 1006"/>
                  <a:gd name="T14" fmla="*/ 145 w 1145"/>
                  <a:gd name="T15" fmla="*/ 368 h 1006"/>
                  <a:gd name="T16" fmla="*/ 132 w 1145"/>
                  <a:gd name="T17" fmla="*/ 127 h 10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5"/>
                  <a:gd name="T28" fmla="*/ 0 h 1006"/>
                  <a:gd name="T29" fmla="*/ 1145 w 1145"/>
                  <a:gd name="T30" fmla="*/ 1006 h 10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5" h="1006">
                    <a:moveTo>
                      <a:pt x="132" y="127"/>
                    </a:moveTo>
                    <a:lnTo>
                      <a:pt x="6" y="139"/>
                    </a:lnTo>
                    <a:lnTo>
                      <a:pt x="0" y="1006"/>
                    </a:lnTo>
                    <a:lnTo>
                      <a:pt x="1145" y="1006"/>
                    </a:lnTo>
                    <a:lnTo>
                      <a:pt x="1139" y="0"/>
                    </a:lnTo>
                    <a:lnTo>
                      <a:pt x="1054" y="12"/>
                    </a:lnTo>
                    <a:lnTo>
                      <a:pt x="1054" y="289"/>
                    </a:lnTo>
                    <a:lnTo>
                      <a:pt x="145" y="368"/>
                    </a:lnTo>
                    <a:lnTo>
                      <a:pt x="132" y="127"/>
                    </a:lnTo>
                    <a:close/>
                  </a:path>
                </a:pathLst>
              </a:custGeom>
              <a:solidFill>
                <a:schemeClr val="tx1"/>
              </a:solidFill>
              <a:ln w="9525">
                <a:noFill/>
                <a:round/>
                <a:headEnd/>
                <a:tailEnd/>
              </a:ln>
            </p:spPr>
            <p:txBody>
              <a:bodyPr/>
              <a:lstStyle/>
              <a:p>
                <a:endParaRPr lang="en-US"/>
              </a:p>
            </p:txBody>
          </p:sp>
          <p:sp>
            <p:nvSpPr>
              <p:cNvPr id="3134" name="Freeform 59"/>
              <p:cNvSpPr>
                <a:spLocks/>
              </p:cNvSpPr>
              <p:nvPr/>
            </p:nvSpPr>
            <p:spPr bwMode="auto">
              <a:xfrm>
                <a:off x="14460" y="11205"/>
                <a:ext cx="211" cy="391"/>
              </a:xfrm>
              <a:custGeom>
                <a:avLst/>
                <a:gdLst>
                  <a:gd name="T0" fmla="*/ 0 w 211"/>
                  <a:gd name="T1" fmla="*/ 391 h 391"/>
                  <a:gd name="T2" fmla="*/ 193 w 211"/>
                  <a:gd name="T3" fmla="*/ 373 h 391"/>
                  <a:gd name="T4" fmla="*/ 211 w 211"/>
                  <a:gd name="T5" fmla="*/ 361 h 391"/>
                  <a:gd name="T6" fmla="*/ 18 w 211"/>
                  <a:gd name="T7" fmla="*/ 379 h 391"/>
                  <a:gd name="T8" fmla="*/ 18 w 211"/>
                  <a:gd name="T9" fmla="*/ 120 h 391"/>
                  <a:gd name="T10" fmla="*/ 24 w 211"/>
                  <a:gd name="T11" fmla="*/ 102 h 391"/>
                  <a:gd name="T12" fmla="*/ 36 w 211"/>
                  <a:gd name="T13" fmla="*/ 78 h 391"/>
                  <a:gd name="T14" fmla="*/ 60 w 211"/>
                  <a:gd name="T15" fmla="*/ 54 h 391"/>
                  <a:gd name="T16" fmla="*/ 96 w 211"/>
                  <a:gd name="T17" fmla="*/ 36 h 391"/>
                  <a:gd name="T18" fmla="*/ 138 w 211"/>
                  <a:gd name="T19" fmla="*/ 30 h 391"/>
                  <a:gd name="T20" fmla="*/ 199 w 211"/>
                  <a:gd name="T21" fmla="*/ 48 h 391"/>
                  <a:gd name="T22" fmla="*/ 193 w 211"/>
                  <a:gd name="T23" fmla="*/ 36 h 391"/>
                  <a:gd name="T24" fmla="*/ 181 w 211"/>
                  <a:gd name="T25" fmla="*/ 24 h 391"/>
                  <a:gd name="T26" fmla="*/ 157 w 211"/>
                  <a:gd name="T27" fmla="*/ 6 h 391"/>
                  <a:gd name="T28" fmla="*/ 114 w 211"/>
                  <a:gd name="T29" fmla="*/ 0 h 391"/>
                  <a:gd name="T30" fmla="*/ 60 w 211"/>
                  <a:gd name="T31" fmla="*/ 18 h 391"/>
                  <a:gd name="T32" fmla="*/ 48 w 211"/>
                  <a:gd name="T33" fmla="*/ 24 h 391"/>
                  <a:gd name="T34" fmla="*/ 42 w 211"/>
                  <a:gd name="T35" fmla="*/ 36 h 391"/>
                  <a:gd name="T36" fmla="*/ 30 w 211"/>
                  <a:gd name="T37" fmla="*/ 48 h 391"/>
                  <a:gd name="T38" fmla="*/ 18 w 211"/>
                  <a:gd name="T39" fmla="*/ 60 h 391"/>
                  <a:gd name="T40" fmla="*/ 12 w 211"/>
                  <a:gd name="T41" fmla="*/ 78 h 391"/>
                  <a:gd name="T42" fmla="*/ 6 w 211"/>
                  <a:gd name="T43" fmla="*/ 96 h 391"/>
                  <a:gd name="T44" fmla="*/ 6 w 211"/>
                  <a:gd name="T45" fmla="*/ 108 h 391"/>
                  <a:gd name="T46" fmla="*/ 0 w 211"/>
                  <a:gd name="T47" fmla="*/ 247 h 391"/>
                  <a:gd name="T48" fmla="*/ 0 w 211"/>
                  <a:gd name="T49" fmla="*/ 391 h 3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1"/>
                  <a:gd name="T76" fmla="*/ 0 h 391"/>
                  <a:gd name="T77" fmla="*/ 211 w 211"/>
                  <a:gd name="T78" fmla="*/ 391 h 3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1" h="391">
                    <a:moveTo>
                      <a:pt x="0" y="391"/>
                    </a:moveTo>
                    <a:lnTo>
                      <a:pt x="193" y="373"/>
                    </a:lnTo>
                    <a:lnTo>
                      <a:pt x="211" y="361"/>
                    </a:lnTo>
                    <a:lnTo>
                      <a:pt x="18" y="379"/>
                    </a:lnTo>
                    <a:lnTo>
                      <a:pt x="18" y="120"/>
                    </a:lnTo>
                    <a:lnTo>
                      <a:pt x="24" y="102"/>
                    </a:lnTo>
                    <a:lnTo>
                      <a:pt x="36" y="78"/>
                    </a:lnTo>
                    <a:lnTo>
                      <a:pt x="60" y="54"/>
                    </a:lnTo>
                    <a:lnTo>
                      <a:pt x="96" y="36"/>
                    </a:lnTo>
                    <a:lnTo>
                      <a:pt x="138" y="30"/>
                    </a:lnTo>
                    <a:lnTo>
                      <a:pt x="199" y="48"/>
                    </a:lnTo>
                    <a:lnTo>
                      <a:pt x="193" y="36"/>
                    </a:lnTo>
                    <a:lnTo>
                      <a:pt x="181" y="24"/>
                    </a:lnTo>
                    <a:lnTo>
                      <a:pt x="157" y="6"/>
                    </a:lnTo>
                    <a:lnTo>
                      <a:pt x="114" y="0"/>
                    </a:lnTo>
                    <a:lnTo>
                      <a:pt x="60" y="18"/>
                    </a:lnTo>
                    <a:lnTo>
                      <a:pt x="48" y="24"/>
                    </a:lnTo>
                    <a:lnTo>
                      <a:pt x="42" y="36"/>
                    </a:lnTo>
                    <a:lnTo>
                      <a:pt x="30" y="48"/>
                    </a:lnTo>
                    <a:lnTo>
                      <a:pt x="18" y="60"/>
                    </a:lnTo>
                    <a:lnTo>
                      <a:pt x="12" y="78"/>
                    </a:lnTo>
                    <a:lnTo>
                      <a:pt x="6" y="96"/>
                    </a:lnTo>
                    <a:lnTo>
                      <a:pt x="6" y="108"/>
                    </a:lnTo>
                    <a:lnTo>
                      <a:pt x="0" y="247"/>
                    </a:lnTo>
                    <a:lnTo>
                      <a:pt x="0" y="391"/>
                    </a:lnTo>
                    <a:close/>
                  </a:path>
                </a:pathLst>
              </a:custGeom>
              <a:solidFill>
                <a:schemeClr val="tx1"/>
              </a:solidFill>
              <a:ln w="9525">
                <a:noFill/>
                <a:round/>
                <a:headEnd/>
                <a:tailEnd/>
              </a:ln>
            </p:spPr>
            <p:txBody>
              <a:bodyPr/>
              <a:lstStyle/>
              <a:p>
                <a:endParaRPr lang="en-US"/>
              </a:p>
            </p:txBody>
          </p:sp>
          <p:sp>
            <p:nvSpPr>
              <p:cNvPr id="3135" name="Freeform 60"/>
              <p:cNvSpPr>
                <a:spLocks/>
              </p:cNvSpPr>
              <p:nvPr/>
            </p:nvSpPr>
            <p:spPr bwMode="auto">
              <a:xfrm>
                <a:off x="14743" y="11181"/>
                <a:ext cx="211" cy="391"/>
              </a:xfrm>
              <a:custGeom>
                <a:avLst/>
                <a:gdLst>
                  <a:gd name="T0" fmla="*/ 0 w 211"/>
                  <a:gd name="T1" fmla="*/ 391 h 391"/>
                  <a:gd name="T2" fmla="*/ 193 w 211"/>
                  <a:gd name="T3" fmla="*/ 367 h 391"/>
                  <a:gd name="T4" fmla="*/ 211 w 211"/>
                  <a:gd name="T5" fmla="*/ 355 h 391"/>
                  <a:gd name="T6" fmla="*/ 18 w 211"/>
                  <a:gd name="T7" fmla="*/ 379 h 391"/>
                  <a:gd name="T8" fmla="*/ 18 w 211"/>
                  <a:gd name="T9" fmla="*/ 114 h 391"/>
                  <a:gd name="T10" fmla="*/ 24 w 211"/>
                  <a:gd name="T11" fmla="*/ 96 h 391"/>
                  <a:gd name="T12" fmla="*/ 36 w 211"/>
                  <a:gd name="T13" fmla="*/ 72 h 391"/>
                  <a:gd name="T14" fmla="*/ 60 w 211"/>
                  <a:gd name="T15" fmla="*/ 48 h 391"/>
                  <a:gd name="T16" fmla="*/ 96 w 211"/>
                  <a:gd name="T17" fmla="*/ 30 h 391"/>
                  <a:gd name="T18" fmla="*/ 139 w 211"/>
                  <a:gd name="T19" fmla="*/ 24 h 391"/>
                  <a:gd name="T20" fmla="*/ 199 w 211"/>
                  <a:gd name="T21" fmla="*/ 42 h 391"/>
                  <a:gd name="T22" fmla="*/ 193 w 211"/>
                  <a:gd name="T23" fmla="*/ 30 h 391"/>
                  <a:gd name="T24" fmla="*/ 181 w 211"/>
                  <a:gd name="T25" fmla="*/ 18 h 391"/>
                  <a:gd name="T26" fmla="*/ 157 w 211"/>
                  <a:gd name="T27" fmla="*/ 6 h 391"/>
                  <a:gd name="T28" fmla="*/ 114 w 211"/>
                  <a:gd name="T29" fmla="*/ 0 h 391"/>
                  <a:gd name="T30" fmla="*/ 60 w 211"/>
                  <a:gd name="T31" fmla="*/ 12 h 391"/>
                  <a:gd name="T32" fmla="*/ 54 w 211"/>
                  <a:gd name="T33" fmla="*/ 12 h 391"/>
                  <a:gd name="T34" fmla="*/ 48 w 211"/>
                  <a:gd name="T35" fmla="*/ 18 h 391"/>
                  <a:gd name="T36" fmla="*/ 42 w 211"/>
                  <a:gd name="T37" fmla="*/ 30 h 391"/>
                  <a:gd name="T38" fmla="*/ 30 w 211"/>
                  <a:gd name="T39" fmla="*/ 42 h 391"/>
                  <a:gd name="T40" fmla="*/ 18 w 211"/>
                  <a:gd name="T41" fmla="*/ 54 h 391"/>
                  <a:gd name="T42" fmla="*/ 12 w 211"/>
                  <a:gd name="T43" fmla="*/ 72 h 391"/>
                  <a:gd name="T44" fmla="*/ 6 w 211"/>
                  <a:gd name="T45" fmla="*/ 90 h 391"/>
                  <a:gd name="T46" fmla="*/ 6 w 211"/>
                  <a:gd name="T47" fmla="*/ 102 h 391"/>
                  <a:gd name="T48" fmla="*/ 0 w 211"/>
                  <a:gd name="T49" fmla="*/ 240 h 391"/>
                  <a:gd name="T50" fmla="*/ 0 w 211"/>
                  <a:gd name="T51" fmla="*/ 391 h 3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391"/>
                  <a:gd name="T80" fmla="*/ 211 w 211"/>
                  <a:gd name="T81" fmla="*/ 391 h 39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391">
                    <a:moveTo>
                      <a:pt x="0" y="391"/>
                    </a:moveTo>
                    <a:lnTo>
                      <a:pt x="193" y="367"/>
                    </a:lnTo>
                    <a:lnTo>
                      <a:pt x="211" y="355"/>
                    </a:lnTo>
                    <a:lnTo>
                      <a:pt x="18" y="379"/>
                    </a:lnTo>
                    <a:lnTo>
                      <a:pt x="18" y="114"/>
                    </a:lnTo>
                    <a:lnTo>
                      <a:pt x="24" y="96"/>
                    </a:lnTo>
                    <a:lnTo>
                      <a:pt x="36" y="72"/>
                    </a:lnTo>
                    <a:lnTo>
                      <a:pt x="60" y="48"/>
                    </a:lnTo>
                    <a:lnTo>
                      <a:pt x="96" y="30"/>
                    </a:lnTo>
                    <a:lnTo>
                      <a:pt x="139" y="24"/>
                    </a:lnTo>
                    <a:lnTo>
                      <a:pt x="199" y="42"/>
                    </a:lnTo>
                    <a:lnTo>
                      <a:pt x="193" y="30"/>
                    </a:lnTo>
                    <a:lnTo>
                      <a:pt x="181" y="18"/>
                    </a:lnTo>
                    <a:lnTo>
                      <a:pt x="157" y="6"/>
                    </a:lnTo>
                    <a:lnTo>
                      <a:pt x="114" y="0"/>
                    </a:lnTo>
                    <a:lnTo>
                      <a:pt x="60" y="12"/>
                    </a:lnTo>
                    <a:lnTo>
                      <a:pt x="54" y="12"/>
                    </a:lnTo>
                    <a:lnTo>
                      <a:pt x="48" y="18"/>
                    </a:lnTo>
                    <a:lnTo>
                      <a:pt x="42" y="30"/>
                    </a:lnTo>
                    <a:lnTo>
                      <a:pt x="30" y="42"/>
                    </a:lnTo>
                    <a:lnTo>
                      <a:pt x="18" y="54"/>
                    </a:lnTo>
                    <a:lnTo>
                      <a:pt x="12" y="72"/>
                    </a:lnTo>
                    <a:lnTo>
                      <a:pt x="6" y="90"/>
                    </a:lnTo>
                    <a:lnTo>
                      <a:pt x="6" y="102"/>
                    </a:lnTo>
                    <a:lnTo>
                      <a:pt x="0" y="240"/>
                    </a:lnTo>
                    <a:lnTo>
                      <a:pt x="0" y="391"/>
                    </a:lnTo>
                    <a:close/>
                  </a:path>
                </a:pathLst>
              </a:custGeom>
              <a:solidFill>
                <a:schemeClr val="tx1"/>
              </a:solidFill>
              <a:ln w="9525">
                <a:noFill/>
                <a:round/>
                <a:headEnd/>
                <a:tailEnd/>
              </a:ln>
            </p:spPr>
            <p:txBody>
              <a:bodyPr/>
              <a:lstStyle/>
              <a:p>
                <a:endParaRPr lang="en-US"/>
              </a:p>
            </p:txBody>
          </p:sp>
          <p:sp>
            <p:nvSpPr>
              <p:cNvPr id="3136" name="Freeform 61"/>
              <p:cNvSpPr>
                <a:spLocks/>
              </p:cNvSpPr>
              <p:nvPr/>
            </p:nvSpPr>
            <p:spPr bwMode="auto">
              <a:xfrm>
                <a:off x="15351" y="11259"/>
                <a:ext cx="49" cy="428"/>
              </a:xfrm>
              <a:custGeom>
                <a:avLst/>
                <a:gdLst>
                  <a:gd name="T0" fmla="*/ 43 w 49"/>
                  <a:gd name="T1" fmla="*/ 415 h 428"/>
                  <a:gd name="T2" fmla="*/ 43 w 49"/>
                  <a:gd name="T3" fmla="*/ 175 h 428"/>
                  <a:gd name="T4" fmla="*/ 43 w 49"/>
                  <a:gd name="T5" fmla="*/ 108 h 428"/>
                  <a:gd name="T6" fmla="*/ 31 w 49"/>
                  <a:gd name="T7" fmla="*/ 60 h 428"/>
                  <a:gd name="T8" fmla="*/ 19 w 49"/>
                  <a:gd name="T9" fmla="*/ 36 h 428"/>
                  <a:gd name="T10" fmla="*/ 12 w 49"/>
                  <a:gd name="T11" fmla="*/ 18 h 428"/>
                  <a:gd name="T12" fmla="*/ 0 w 49"/>
                  <a:gd name="T13" fmla="*/ 12 h 428"/>
                  <a:gd name="T14" fmla="*/ 0 w 49"/>
                  <a:gd name="T15" fmla="*/ 0 h 428"/>
                  <a:gd name="T16" fmla="*/ 12 w 49"/>
                  <a:gd name="T17" fmla="*/ 6 h 428"/>
                  <a:gd name="T18" fmla="*/ 25 w 49"/>
                  <a:gd name="T19" fmla="*/ 18 h 428"/>
                  <a:gd name="T20" fmla="*/ 37 w 49"/>
                  <a:gd name="T21" fmla="*/ 42 h 428"/>
                  <a:gd name="T22" fmla="*/ 43 w 49"/>
                  <a:gd name="T23" fmla="*/ 90 h 428"/>
                  <a:gd name="T24" fmla="*/ 49 w 49"/>
                  <a:gd name="T25" fmla="*/ 150 h 428"/>
                  <a:gd name="T26" fmla="*/ 49 w 49"/>
                  <a:gd name="T27" fmla="*/ 428 h 428"/>
                  <a:gd name="T28" fmla="*/ 6 w 49"/>
                  <a:gd name="T29" fmla="*/ 391 h 428"/>
                  <a:gd name="T30" fmla="*/ 6 w 49"/>
                  <a:gd name="T31" fmla="*/ 373 h 428"/>
                  <a:gd name="T32" fmla="*/ 43 w 49"/>
                  <a:gd name="T33" fmla="*/ 415 h 4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28"/>
                  <a:gd name="T53" fmla="*/ 49 w 49"/>
                  <a:gd name="T54" fmla="*/ 428 h 4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28">
                    <a:moveTo>
                      <a:pt x="43" y="415"/>
                    </a:moveTo>
                    <a:lnTo>
                      <a:pt x="43" y="175"/>
                    </a:lnTo>
                    <a:lnTo>
                      <a:pt x="43" y="108"/>
                    </a:lnTo>
                    <a:lnTo>
                      <a:pt x="31" y="60"/>
                    </a:lnTo>
                    <a:lnTo>
                      <a:pt x="19" y="36"/>
                    </a:lnTo>
                    <a:lnTo>
                      <a:pt x="12" y="18"/>
                    </a:lnTo>
                    <a:lnTo>
                      <a:pt x="0" y="12"/>
                    </a:lnTo>
                    <a:lnTo>
                      <a:pt x="0" y="0"/>
                    </a:lnTo>
                    <a:lnTo>
                      <a:pt x="12" y="6"/>
                    </a:lnTo>
                    <a:lnTo>
                      <a:pt x="25" y="18"/>
                    </a:lnTo>
                    <a:lnTo>
                      <a:pt x="37" y="42"/>
                    </a:lnTo>
                    <a:lnTo>
                      <a:pt x="43" y="90"/>
                    </a:lnTo>
                    <a:lnTo>
                      <a:pt x="49" y="150"/>
                    </a:lnTo>
                    <a:lnTo>
                      <a:pt x="49" y="428"/>
                    </a:lnTo>
                    <a:lnTo>
                      <a:pt x="6" y="391"/>
                    </a:lnTo>
                    <a:lnTo>
                      <a:pt x="6" y="373"/>
                    </a:lnTo>
                    <a:lnTo>
                      <a:pt x="43" y="415"/>
                    </a:lnTo>
                    <a:close/>
                  </a:path>
                </a:pathLst>
              </a:custGeom>
              <a:solidFill>
                <a:schemeClr val="tx1"/>
              </a:solidFill>
              <a:ln w="9525">
                <a:noFill/>
                <a:round/>
                <a:headEnd/>
                <a:tailEnd/>
              </a:ln>
            </p:spPr>
            <p:txBody>
              <a:bodyPr/>
              <a:lstStyle/>
              <a:p>
                <a:endParaRPr lang="en-US"/>
              </a:p>
            </p:txBody>
          </p:sp>
          <p:sp>
            <p:nvSpPr>
              <p:cNvPr id="3137" name="Freeform 62"/>
              <p:cNvSpPr>
                <a:spLocks/>
              </p:cNvSpPr>
              <p:nvPr/>
            </p:nvSpPr>
            <p:spPr bwMode="auto">
              <a:xfrm>
                <a:off x="15430" y="11337"/>
                <a:ext cx="48" cy="434"/>
              </a:xfrm>
              <a:custGeom>
                <a:avLst/>
                <a:gdLst>
                  <a:gd name="T0" fmla="*/ 42 w 48"/>
                  <a:gd name="T1" fmla="*/ 416 h 434"/>
                  <a:gd name="T2" fmla="*/ 48 w 48"/>
                  <a:gd name="T3" fmla="*/ 175 h 434"/>
                  <a:gd name="T4" fmla="*/ 42 w 48"/>
                  <a:gd name="T5" fmla="*/ 109 h 434"/>
                  <a:gd name="T6" fmla="*/ 36 w 48"/>
                  <a:gd name="T7" fmla="*/ 66 h 434"/>
                  <a:gd name="T8" fmla="*/ 24 w 48"/>
                  <a:gd name="T9" fmla="*/ 36 h 434"/>
                  <a:gd name="T10" fmla="*/ 12 w 48"/>
                  <a:gd name="T11" fmla="*/ 24 h 434"/>
                  <a:gd name="T12" fmla="*/ 0 w 48"/>
                  <a:gd name="T13" fmla="*/ 18 h 434"/>
                  <a:gd name="T14" fmla="*/ 0 w 48"/>
                  <a:gd name="T15" fmla="*/ 0 h 434"/>
                  <a:gd name="T16" fmla="*/ 6 w 48"/>
                  <a:gd name="T17" fmla="*/ 0 h 434"/>
                  <a:gd name="T18" fmla="*/ 12 w 48"/>
                  <a:gd name="T19" fmla="*/ 6 h 434"/>
                  <a:gd name="T20" fmla="*/ 24 w 48"/>
                  <a:gd name="T21" fmla="*/ 18 h 434"/>
                  <a:gd name="T22" fmla="*/ 36 w 48"/>
                  <a:gd name="T23" fmla="*/ 48 h 434"/>
                  <a:gd name="T24" fmla="*/ 48 w 48"/>
                  <a:gd name="T25" fmla="*/ 91 h 434"/>
                  <a:gd name="T26" fmla="*/ 48 w 48"/>
                  <a:gd name="T27" fmla="*/ 157 h 434"/>
                  <a:gd name="T28" fmla="*/ 48 w 48"/>
                  <a:gd name="T29" fmla="*/ 434 h 434"/>
                  <a:gd name="T30" fmla="*/ 12 w 48"/>
                  <a:gd name="T31" fmla="*/ 398 h 434"/>
                  <a:gd name="T32" fmla="*/ 6 w 48"/>
                  <a:gd name="T33" fmla="*/ 380 h 434"/>
                  <a:gd name="T34" fmla="*/ 42 w 48"/>
                  <a:gd name="T35" fmla="*/ 416 h 4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434"/>
                  <a:gd name="T56" fmla="*/ 48 w 48"/>
                  <a:gd name="T57" fmla="*/ 434 h 4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434">
                    <a:moveTo>
                      <a:pt x="42" y="416"/>
                    </a:moveTo>
                    <a:lnTo>
                      <a:pt x="48" y="175"/>
                    </a:lnTo>
                    <a:lnTo>
                      <a:pt x="42" y="109"/>
                    </a:lnTo>
                    <a:lnTo>
                      <a:pt x="36" y="66"/>
                    </a:lnTo>
                    <a:lnTo>
                      <a:pt x="24" y="36"/>
                    </a:lnTo>
                    <a:lnTo>
                      <a:pt x="12" y="24"/>
                    </a:lnTo>
                    <a:lnTo>
                      <a:pt x="0" y="18"/>
                    </a:lnTo>
                    <a:lnTo>
                      <a:pt x="0" y="0"/>
                    </a:lnTo>
                    <a:lnTo>
                      <a:pt x="6" y="0"/>
                    </a:lnTo>
                    <a:lnTo>
                      <a:pt x="12" y="6"/>
                    </a:lnTo>
                    <a:lnTo>
                      <a:pt x="24" y="18"/>
                    </a:lnTo>
                    <a:lnTo>
                      <a:pt x="36" y="48"/>
                    </a:lnTo>
                    <a:lnTo>
                      <a:pt x="48" y="91"/>
                    </a:lnTo>
                    <a:lnTo>
                      <a:pt x="48" y="157"/>
                    </a:lnTo>
                    <a:lnTo>
                      <a:pt x="48" y="434"/>
                    </a:lnTo>
                    <a:lnTo>
                      <a:pt x="12" y="398"/>
                    </a:lnTo>
                    <a:lnTo>
                      <a:pt x="6" y="380"/>
                    </a:lnTo>
                    <a:lnTo>
                      <a:pt x="42" y="416"/>
                    </a:lnTo>
                    <a:close/>
                  </a:path>
                </a:pathLst>
              </a:custGeom>
              <a:solidFill>
                <a:schemeClr val="tx1"/>
              </a:solidFill>
              <a:ln w="9525">
                <a:noFill/>
                <a:round/>
                <a:headEnd/>
                <a:tailEnd/>
              </a:ln>
            </p:spPr>
            <p:txBody>
              <a:bodyPr/>
              <a:lstStyle/>
              <a:p>
                <a:endParaRPr lang="en-US"/>
              </a:p>
            </p:txBody>
          </p:sp>
          <p:sp>
            <p:nvSpPr>
              <p:cNvPr id="3138" name="Freeform 63"/>
              <p:cNvSpPr>
                <a:spLocks/>
              </p:cNvSpPr>
              <p:nvPr/>
            </p:nvSpPr>
            <p:spPr bwMode="auto">
              <a:xfrm>
                <a:off x="15502" y="11403"/>
                <a:ext cx="48" cy="434"/>
              </a:xfrm>
              <a:custGeom>
                <a:avLst/>
                <a:gdLst>
                  <a:gd name="T0" fmla="*/ 42 w 48"/>
                  <a:gd name="T1" fmla="*/ 416 h 434"/>
                  <a:gd name="T2" fmla="*/ 42 w 48"/>
                  <a:gd name="T3" fmla="*/ 175 h 434"/>
                  <a:gd name="T4" fmla="*/ 42 w 48"/>
                  <a:gd name="T5" fmla="*/ 109 h 434"/>
                  <a:gd name="T6" fmla="*/ 30 w 48"/>
                  <a:gd name="T7" fmla="*/ 67 h 434"/>
                  <a:gd name="T8" fmla="*/ 18 w 48"/>
                  <a:gd name="T9" fmla="*/ 37 h 434"/>
                  <a:gd name="T10" fmla="*/ 12 w 48"/>
                  <a:gd name="T11" fmla="*/ 25 h 434"/>
                  <a:gd name="T12" fmla="*/ 0 w 48"/>
                  <a:gd name="T13" fmla="*/ 18 h 434"/>
                  <a:gd name="T14" fmla="*/ 0 w 48"/>
                  <a:gd name="T15" fmla="*/ 0 h 434"/>
                  <a:gd name="T16" fmla="*/ 12 w 48"/>
                  <a:gd name="T17" fmla="*/ 6 h 434"/>
                  <a:gd name="T18" fmla="*/ 24 w 48"/>
                  <a:gd name="T19" fmla="*/ 25 h 434"/>
                  <a:gd name="T20" fmla="*/ 36 w 48"/>
                  <a:gd name="T21" fmla="*/ 49 h 434"/>
                  <a:gd name="T22" fmla="*/ 42 w 48"/>
                  <a:gd name="T23" fmla="*/ 91 h 434"/>
                  <a:gd name="T24" fmla="*/ 48 w 48"/>
                  <a:gd name="T25" fmla="*/ 157 h 434"/>
                  <a:gd name="T26" fmla="*/ 48 w 48"/>
                  <a:gd name="T27" fmla="*/ 434 h 434"/>
                  <a:gd name="T28" fmla="*/ 6 w 48"/>
                  <a:gd name="T29" fmla="*/ 398 h 434"/>
                  <a:gd name="T30" fmla="*/ 6 w 48"/>
                  <a:gd name="T31" fmla="*/ 380 h 434"/>
                  <a:gd name="T32" fmla="*/ 42 w 48"/>
                  <a:gd name="T33" fmla="*/ 416 h 4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34"/>
                  <a:gd name="T53" fmla="*/ 48 w 48"/>
                  <a:gd name="T54" fmla="*/ 434 h 4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34">
                    <a:moveTo>
                      <a:pt x="42" y="416"/>
                    </a:moveTo>
                    <a:lnTo>
                      <a:pt x="42" y="175"/>
                    </a:lnTo>
                    <a:lnTo>
                      <a:pt x="42" y="109"/>
                    </a:lnTo>
                    <a:lnTo>
                      <a:pt x="30" y="67"/>
                    </a:lnTo>
                    <a:lnTo>
                      <a:pt x="18" y="37"/>
                    </a:lnTo>
                    <a:lnTo>
                      <a:pt x="12" y="25"/>
                    </a:lnTo>
                    <a:lnTo>
                      <a:pt x="0" y="18"/>
                    </a:lnTo>
                    <a:lnTo>
                      <a:pt x="0" y="0"/>
                    </a:lnTo>
                    <a:lnTo>
                      <a:pt x="12" y="6"/>
                    </a:lnTo>
                    <a:lnTo>
                      <a:pt x="24" y="25"/>
                    </a:lnTo>
                    <a:lnTo>
                      <a:pt x="36" y="49"/>
                    </a:lnTo>
                    <a:lnTo>
                      <a:pt x="42" y="91"/>
                    </a:lnTo>
                    <a:lnTo>
                      <a:pt x="48" y="157"/>
                    </a:lnTo>
                    <a:lnTo>
                      <a:pt x="48" y="434"/>
                    </a:lnTo>
                    <a:lnTo>
                      <a:pt x="6" y="398"/>
                    </a:lnTo>
                    <a:lnTo>
                      <a:pt x="6" y="380"/>
                    </a:lnTo>
                    <a:lnTo>
                      <a:pt x="42" y="416"/>
                    </a:lnTo>
                    <a:close/>
                  </a:path>
                </a:pathLst>
              </a:custGeom>
              <a:solidFill>
                <a:schemeClr val="tx1"/>
              </a:solidFill>
              <a:ln w="9525">
                <a:noFill/>
                <a:round/>
                <a:headEnd/>
                <a:tailEnd/>
              </a:ln>
            </p:spPr>
            <p:txBody>
              <a:bodyPr/>
              <a:lstStyle/>
              <a:p>
                <a:endParaRPr lang="en-US"/>
              </a:p>
            </p:txBody>
          </p:sp>
          <p:sp>
            <p:nvSpPr>
              <p:cNvPr id="3139" name="Freeform 64"/>
              <p:cNvSpPr>
                <a:spLocks/>
              </p:cNvSpPr>
              <p:nvPr/>
            </p:nvSpPr>
            <p:spPr bwMode="auto">
              <a:xfrm>
                <a:off x="13008" y="12229"/>
                <a:ext cx="3458" cy="313"/>
              </a:xfrm>
              <a:custGeom>
                <a:avLst/>
                <a:gdLst>
                  <a:gd name="T0" fmla="*/ 0 w 3458"/>
                  <a:gd name="T1" fmla="*/ 313 h 313"/>
                  <a:gd name="T2" fmla="*/ 18 w 3458"/>
                  <a:gd name="T3" fmla="*/ 307 h 313"/>
                  <a:gd name="T4" fmla="*/ 66 w 3458"/>
                  <a:gd name="T5" fmla="*/ 289 h 313"/>
                  <a:gd name="T6" fmla="*/ 139 w 3458"/>
                  <a:gd name="T7" fmla="*/ 265 h 313"/>
                  <a:gd name="T8" fmla="*/ 235 w 3458"/>
                  <a:gd name="T9" fmla="*/ 235 h 313"/>
                  <a:gd name="T10" fmla="*/ 362 w 3458"/>
                  <a:gd name="T11" fmla="*/ 192 h 313"/>
                  <a:gd name="T12" fmla="*/ 506 w 3458"/>
                  <a:gd name="T13" fmla="*/ 156 h 313"/>
                  <a:gd name="T14" fmla="*/ 675 w 3458"/>
                  <a:gd name="T15" fmla="*/ 120 h 313"/>
                  <a:gd name="T16" fmla="*/ 855 w 3458"/>
                  <a:gd name="T17" fmla="*/ 78 h 313"/>
                  <a:gd name="T18" fmla="*/ 1060 w 3458"/>
                  <a:gd name="T19" fmla="*/ 48 h 313"/>
                  <a:gd name="T20" fmla="*/ 1271 w 3458"/>
                  <a:gd name="T21" fmla="*/ 24 h 313"/>
                  <a:gd name="T22" fmla="*/ 1500 w 3458"/>
                  <a:gd name="T23" fmla="*/ 6 h 313"/>
                  <a:gd name="T24" fmla="*/ 1735 w 3458"/>
                  <a:gd name="T25" fmla="*/ 0 h 313"/>
                  <a:gd name="T26" fmla="*/ 1976 w 3458"/>
                  <a:gd name="T27" fmla="*/ 6 h 313"/>
                  <a:gd name="T28" fmla="*/ 2199 w 3458"/>
                  <a:gd name="T29" fmla="*/ 24 h 313"/>
                  <a:gd name="T30" fmla="*/ 2416 w 3458"/>
                  <a:gd name="T31" fmla="*/ 48 h 313"/>
                  <a:gd name="T32" fmla="*/ 2615 w 3458"/>
                  <a:gd name="T33" fmla="*/ 78 h 313"/>
                  <a:gd name="T34" fmla="*/ 2795 w 3458"/>
                  <a:gd name="T35" fmla="*/ 120 h 313"/>
                  <a:gd name="T36" fmla="*/ 2958 w 3458"/>
                  <a:gd name="T37" fmla="*/ 156 h 313"/>
                  <a:gd name="T38" fmla="*/ 3102 w 3458"/>
                  <a:gd name="T39" fmla="*/ 192 h 313"/>
                  <a:gd name="T40" fmla="*/ 3223 w 3458"/>
                  <a:gd name="T41" fmla="*/ 235 h 313"/>
                  <a:gd name="T42" fmla="*/ 3325 w 3458"/>
                  <a:gd name="T43" fmla="*/ 265 h 313"/>
                  <a:gd name="T44" fmla="*/ 3398 w 3458"/>
                  <a:gd name="T45" fmla="*/ 289 h 313"/>
                  <a:gd name="T46" fmla="*/ 3440 w 3458"/>
                  <a:gd name="T47" fmla="*/ 307 h 313"/>
                  <a:gd name="T48" fmla="*/ 3458 w 3458"/>
                  <a:gd name="T49" fmla="*/ 313 h 313"/>
                  <a:gd name="T50" fmla="*/ 3440 w 3458"/>
                  <a:gd name="T51" fmla="*/ 307 h 313"/>
                  <a:gd name="T52" fmla="*/ 3386 w 3458"/>
                  <a:gd name="T53" fmla="*/ 295 h 313"/>
                  <a:gd name="T54" fmla="*/ 3295 w 3458"/>
                  <a:gd name="T55" fmla="*/ 277 h 313"/>
                  <a:gd name="T56" fmla="*/ 3181 w 3458"/>
                  <a:gd name="T57" fmla="*/ 253 h 313"/>
                  <a:gd name="T58" fmla="*/ 3036 w 3458"/>
                  <a:gd name="T59" fmla="*/ 229 h 313"/>
                  <a:gd name="T60" fmla="*/ 2874 w 3458"/>
                  <a:gd name="T61" fmla="*/ 198 h 313"/>
                  <a:gd name="T62" fmla="*/ 2681 w 3458"/>
                  <a:gd name="T63" fmla="*/ 174 h 313"/>
                  <a:gd name="T64" fmla="*/ 2470 w 3458"/>
                  <a:gd name="T65" fmla="*/ 150 h 313"/>
                  <a:gd name="T66" fmla="*/ 2241 w 3458"/>
                  <a:gd name="T67" fmla="*/ 132 h 313"/>
                  <a:gd name="T68" fmla="*/ 1994 w 3458"/>
                  <a:gd name="T69" fmla="*/ 120 h 313"/>
                  <a:gd name="T70" fmla="*/ 1735 w 3458"/>
                  <a:gd name="T71" fmla="*/ 114 h 313"/>
                  <a:gd name="T72" fmla="*/ 1530 w 3458"/>
                  <a:gd name="T73" fmla="*/ 114 h 313"/>
                  <a:gd name="T74" fmla="*/ 1319 w 3458"/>
                  <a:gd name="T75" fmla="*/ 126 h 313"/>
                  <a:gd name="T76" fmla="*/ 1115 w 3458"/>
                  <a:gd name="T77" fmla="*/ 144 h 313"/>
                  <a:gd name="T78" fmla="*/ 922 w 3458"/>
                  <a:gd name="T79" fmla="*/ 162 h 313"/>
                  <a:gd name="T80" fmla="*/ 735 w 3458"/>
                  <a:gd name="T81" fmla="*/ 186 h 313"/>
                  <a:gd name="T82" fmla="*/ 560 w 3458"/>
                  <a:gd name="T83" fmla="*/ 211 h 313"/>
                  <a:gd name="T84" fmla="*/ 404 w 3458"/>
                  <a:gd name="T85" fmla="*/ 235 h 313"/>
                  <a:gd name="T86" fmla="*/ 265 w 3458"/>
                  <a:gd name="T87" fmla="*/ 259 h 313"/>
                  <a:gd name="T88" fmla="*/ 157 w 3458"/>
                  <a:gd name="T89" fmla="*/ 283 h 313"/>
                  <a:gd name="T90" fmla="*/ 72 w 3458"/>
                  <a:gd name="T91" fmla="*/ 301 h 313"/>
                  <a:gd name="T92" fmla="*/ 18 w 3458"/>
                  <a:gd name="T93" fmla="*/ 307 h 313"/>
                  <a:gd name="T94" fmla="*/ 0 w 3458"/>
                  <a:gd name="T95" fmla="*/ 313 h 3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58"/>
                  <a:gd name="T145" fmla="*/ 0 h 313"/>
                  <a:gd name="T146" fmla="*/ 3458 w 3458"/>
                  <a:gd name="T147" fmla="*/ 313 h 3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58" h="313">
                    <a:moveTo>
                      <a:pt x="0" y="313"/>
                    </a:moveTo>
                    <a:lnTo>
                      <a:pt x="18" y="307"/>
                    </a:lnTo>
                    <a:lnTo>
                      <a:pt x="66" y="289"/>
                    </a:lnTo>
                    <a:lnTo>
                      <a:pt x="139" y="265"/>
                    </a:lnTo>
                    <a:lnTo>
                      <a:pt x="235" y="235"/>
                    </a:lnTo>
                    <a:lnTo>
                      <a:pt x="362" y="192"/>
                    </a:lnTo>
                    <a:lnTo>
                      <a:pt x="506" y="156"/>
                    </a:lnTo>
                    <a:lnTo>
                      <a:pt x="675" y="120"/>
                    </a:lnTo>
                    <a:lnTo>
                      <a:pt x="855" y="78"/>
                    </a:lnTo>
                    <a:lnTo>
                      <a:pt x="1060" y="48"/>
                    </a:lnTo>
                    <a:lnTo>
                      <a:pt x="1271" y="24"/>
                    </a:lnTo>
                    <a:lnTo>
                      <a:pt x="1500" y="6"/>
                    </a:lnTo>
                    <a:lnTo>
                      <a:pt x="1735" y="0"/>
                    </a:lnTo>
                    <a:lnTo>
                      <a:pt x="1976" y="6"/>
                    </a:lnTo>
                    <a:lnTo>
                      <a:pt x="2199" y="24"/>
                    </a:lnTo>
                    <a:lnTo>
                      <a:pt x="2416" y="48"/>
                    </a:lnTo>
                    <a:lnTo>
                      <a:pt x="2615" y="78"/>
                    </a:lnTo>
                    <a:lnTo>
                      <a:pt x="2795" y="120"/>
                    </a:lnTo>
                    <a:lnTo>
                      <a:pt x="2958" y="156"/>
                    </a:lnTo>
                    <a:lnTo>
                      <a:pt x="3102" y="192"/>
                    </a:lnTo>
                    <a:lnTo>
                      <a:pt x="3223" y="235"/>
                    </a:lnTo>
                    <a:lnTo>
                      <a:pt x="3325" y="265"/>
                    </a:lnTo>
                    <a:lnTo>
                      <a:pt x="3398" y="289"/>
                    </a:lnTo>
                    <a:lnTo>
                      <a:pt x="3440" y="307"/>
                    </a:lnTo>
                    <a:lnTo>
                      <a:pt x="3458" y="313"/>
                    </a:lnTo>
                    <a:lnTo>
                      <a:pt x="3440" y="307"/>
                    </a:lnTo>
                    <a:lnTo>
                      <a:pt x="3386" y="295"/>
                    </a:lnTo>
                    <a:lnTo>
                      <a:pt x="3295" y="277"/>
                    </a:lnTo>
                    <a:lnTo>
                      <a:pt x="3181" y="253"/>
                    </a:lnTo>
                    <a:lnTo>
                      <a:pt x="3036" y="229"/>
                    </a:lnTo>
                    <a:lnTo>
                      <a:pt x="2874" y="198"/>
                    </a:lnTo>
                    <a:lnTo>
                      <a:pt x="2681" y="174"/>
                    </a:lnTo>
                    <a:lnTo>
                      <a:pt x="2470" y="150"/>
                    </a:lnTo>
                    <a:lnTo>
                      <a:pt x="2241" y="132"/>
                    </a:lnTo>
                    <a:lnTo>
                      <a:pt x="1994" y="120"/>
                    </a:lnTo>
                    <a:lnTo>
                      <a:pt x="1735" y="114"/>
                    </a:lnTo>
                    <a:lnTo>
                      <a:pt x="1530" y="114"/>
                    </a:lnTo>
                    <a:lnTo>
                      <a:pt x="1319" y="126"/>
                    </a:lnTo>
                    <a:lnTo>
                      <a:pt x="1115" y="144"/>
                    </a:lnTo>
                    <a:lnTo>
                      <a:pt x="922" y="162"/>
                    </a:lnTo>
                    <a:lnTo>
                      <a:pt x="735" y="186"/>
                    </a:lnTo>
                    <a:lnTo>
                      <a:pt x="560" y="211"/>
                    </a:lnTo>
                    <a:lnTo>
                      <a:pt x="404" y="235"/>
                    </a:lnTo>
                    <a:lnTo>
                      <a:pt x="265" y="259"/>
                    </a:lnTo>
                    <a:lnTo>
                      <a:pt x="157" y="283"/>
                    </a:lnTo>
                    <a:lnTo>
                      <a:pt x="72" y="301"/>
                    </a:lnTo>
                    <a:lnTo>
                      <a:pt x="18" y="307"/>
                    </a:lnTo>
                    <a:lnTo>
                      <a:pt x="0" y="313"/>
                    </a:lnTo>
                    <a:close/>
                  </a:path>
                </a:pathLst>
              </a:custGeom>
              <a:solidFill>
                <a:schemeClr val="tx1"/>
              </a:solidFill>
              <a:ln w="9525">
                <a:noFill/>
                <a:round/>
                <a:headEnd/>
                <a:tailEnd/>
              </a:ln>
            </p:spPr>
            <p:txBody>
              <a:bodyPr/>
              <a:lstStyle/>
              <a:p>
                <a:endParaRPr lang="en-US"/>
              </a:p>
            </p:txBody>
          </p:sp>
        </p:grpSp>
      </p:grpSp>
      <p:pic>
        <p:nvPicPr>
          <p:cNvPr id="3078" name="Picture 65" descr="Slide1"/>
          <p:cNvPicPr>
            <a:picLocks noChangeAspect="1" noChangeArrowheads="1"/>
          </p:cNvPicPr>
          <p:nvPr/>
        </p:nvPicPr>
        <p:blipFill>
          <a:blip r:embed="rId3" cstate="print"/>
          <a:srcRect l="61333" t="78900" r="5867" b="3700"/>
          <a:stretch>
            <a:fillRect/>
          </a:stretch>
        </p:blipFill>
        <p:spPr bwMode="auto">
          <a:xfrm>
            <a:off x="6445412" y="5038877"/>
            <a:ext cx="1833160" cy="1432079"/>
          </a:xfrm>
          <a:prstGeom prst="rect">
            <a:avLst/>
          </a:prstGeom>
          <a:noFill/>
          <a:ln w="9525">
            <a:noFill/>
            <a:miter lim="800000"/>
            <a:headEnd/>
            <a:tailEnd/>
          </a:ln>
        </p:spPr>
      </p:pic>
      <p:grpSp>
        <p:nvGrpSpPr>
          <p:cNvPr id="3075" name="Group 4"/>
          <p:cNvGrpSpPr>
            <a:grpSpLocks/>
          </p:cNvGrpSpPr>
          <p:nvPr/>
        </p:nvGrpSpPr>
        <p:grpSpPr bwMode="auto">
          <a:xfrm>
            <a:off x="3048000" y="2141911"/>
            <a:ext cx="3182937" cy="2959100"/>
            <a:chOff x="1608" y="1340"/>
            <a:chExt cx="2497" cy="2416"/>
          </a:xfrm>
        </p:grpSpPr>
        <p:sp>
          <p:nvSpPr>
            <p:cNvPr id="3165" name="WordArt 6"/>
            <p:cNvSpPr>
              <a:spLocks noChangeArrowheads="1" noChangeShapeType="1" noTextEdit="1"/>
            </p:cNvSpPr>
            <p:nvPr/>
          </p:nvSpPr>
          <p:spPr bwMode="auto">
            <a:xfrm rot="21581175">
              <a:off x="1614" y="1340"/>
              <a:ext cx="2400" cy="2416"/>
            </a:xfrm>
            <a:prstGeom prst="rect">
              <a:avLst/>
            </a:prstGeom>
            <a:solidFill>
              <a:schemeClr val="bg1"/>
            </a:solidFill>
          </p:spPr>
          <p:txBody>
            <a:bodyPr spcFirstLastPara="1" wrap="none" fromWordArt="1">
              <a:prstTxWarp prst="textButton">
                <a:avLst>
                  <a:gd name="adj" fmla="val 10800004"/>
                </a:avLst>
              </a:prstTxWarp>
            </a:bodyPr>
            <a:lstStyle/>
            <a:p>
              <a:pPr algn="ctr"/>
              <a:r>
                <a:rPr lang="en-US" sz="1600" kern="10" dirty="0">
                  <a:ln w="3175">
                    <a:solidFill>
                      <a:srgbClr val="FFFF00"/>
                    </a:solidFill>
                    <a:round/>
                    <a:headEnd/>
                    <a:tailEnd/>
                  </a:ln>
                  <a:solidFill>
                    <a:schemeClr val="accent1">
                      <a:lumMod val="75000"/>
                    </a:schemeClr>
                  </a:solidFill>
                  <a:latin typeface="Times New Roman"/>
                  <a:cs typeface="Times New Roman"/>
                </a:rPr>
                <a:t>Students &amp; Scientists Working Together</a:t>
              </a:r>
            </a:p>
            <a:p>
              <a:pPr algn="ctr"/>
              <a:r>
                <a:rPr lang="en-US" sz="1600" kern="10" dirty="0">
                  <a:ln w="3175">
                    <a:solidFill>
                      <a:srgbClr val="FFFF00"/>
                    </a:solidFill>
                    <a:round/>
                    <a:headEnd/>
                    <a:tailEnd/>
                  </a:ln>
                  <a:solidFill>
                    <a:schemeClr val="accent1">
                      <a:lumMod val="75000"/>
                    </a:schemeClr>
                  </a:solidFill>
                  <a:latin typeface="Times New Roman"/>
                  <a:cs typeface="Times New Roman"/>
                </a:rPr>
                <a:t> </a:t>
              </a:r>
            </a:p>
            <a:p>
              <a:pPr algn="ctr"/>
              <a:r>
                <a:rPr lang="en-US" sz="1600" kern="10" dirty="0">
                  <a:ln w="3175">
                    <a:solidFill>
                      <a:srgbClr val="FFFF00"/>
                    </a:solidFill>
                    <a:round/>
                    <a:headEnd/>
                    <a:tailEnd/>
                  </a:ln>
                  <a:solidFill>
                    <a:schemeClr val="accent1">
                      <a:lumMod val="75000"/>
                    </a:schemeClr>
                  </a:solidFill>
                  <a:latin typeface="Times New Roman"/>
                  <a:cs typeface="Times New Roman"/>
                </a:rPr>
                <a:t>Determining the Health of New </a:t>
              </a:r>
              <a:r>
                <a:rPr lang="en-US" sz="1600" kern="10" dirty="0">
                  <a:ln w="3175">
                    <a:solidFill>
                      <a:srgbClr val="FFFF00"/>
                    </a:solidFill>
                    <a:round/>
                    <a:headEnd/>
                    <a:tailEnd/>
                  </a:ln>
                  <a:solidFill>
                    <a:srgbClr val="009973"/>
                  </a:solidFill>
                  <a:latin typeface="Times New Roman"/>
                  <a:cs typeface="Times New Roman"/>
                </a:rPr>
                <a:t>England Forests</a:t>
              </a:r>
            </a:p>
          </p:txBody>
        </p:sp>
        <p:pic>
          <p:nvPicPr>
            <p:cNvPr id="3164" name="Picture 5" descr="fwlogo"/>
            <p:cNvPicPr>
              <a:picLocks noChangeAspect="1" noChangeArrowheads="1"/>
            </p:cNvPicPr>
            <p:nvPr/>
          </p:nvPicPr>
          <p:blipFill>
            <a:blip r:embed="rId4" cstate="print"/>
            <a:srcRect/>
            <a:stretch>
              <a:fillRect/>
            </a:stretch>
          </p:blipFill>
          <p:spPr bwMode="auto">
            <a:xfrm>
              <a:off x="1771" y="1403"/>
              <a:ext cx="2158" cy="2158"/>
            </a:xfrm>
            <a:prstGeom prst="rect">
              <a:avLst/>
            </a:prstGeom>
            <a:noFill/>
            <a:ln w="9525">
              <a:noFill/>
              <a:miter lim="800000"/>
              <a:headEnd/>
              <a:tailEnd/>
            </a:ln>
          </p:spPr>
        </p:pic>
        <p:sp>
          <p:nvSpPr>
            <p:cNvPr id="3166" name="Oval 7"/>
            <p:cNvSpPr>
              <a:spLocks noChangeArrowheads="1"/>
            </p:cNvSpPr>
            <p:nvPr/>
          </p:nvSpPr>
          <p:spPr bwMode="auto">
            <a:xfrm>
              <a:off x="1608" y="2267"/>
              <a:ext cx="109" cy="117"/>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167" name="Oval 8"/>
            <p:cNvSpPr>
              <a:spLocks noChangeArrowheads="1"/>
            </p:cNvSpPr>
            <p:nvPr/>
          </p:nvSpPr>
          <p:spPr bwMode="auto">
            <a:xfrm>
              <a:off x="3996" y="2280"/>
              <a:ext cx="109" cy="117"/>
            </a:xfrm>
            <a:prstGeom prst="ellipse">
              <a:avLst/>
            </a:prstGeom>
            <a:solidFill>
              <a:schemeClr val="accent1"/>
            </a:solidFill>
            <a:ln w="9525">
              <a:solidFill>
                <a:schemeClr val="tx1"/>
              </a:solidFill>
              <a:round/>
              <a:headEnd/>
              <a:tailEnd/>
            </a:ln>
          </p:spPr>
          <p:txBody>
            <a:bodyPr wrap="none" anchor="ctr"/>
            <a:lstStyle/>
            <a:p>
              <a:endParaRPr lang="en-US"/>
            </a:p>
          </p:txBody>
        </p:sp>
      </p:grpSp>
      <p:sp>
        <p:nvSpPr>
          <p:cNvPr id="3081" name="Text Box 68"/>
          <p:cNvSpPr txBox="1">
            <a:spLocks noChangeArrowheads="1"/>
          </p:cNvSpPr>
          <p:nvPr/>
        </p:nvSpPr>
        <p:spPr bwMode="auto">
          <a:xfrm>
            <a:off x="429972" y="343330"/>
            <a:ext cx="7848600" cy="1384995"/>
          </a:xfrm>
          <a:prstGeom prst="rect">
            <a:avLst/>
          </a:prstGeom>
          <a:solidFill>
            <a:schemeClr val="bg1"/>
          </a:solidFill>
          <a:ln w="9525">
            <a:noFill/>
            <a:miter lim="800000"/>
            <a:headEnd/>
            <a:tailEnd/>
          </a:ln>
        </p:spPr>
        <p:txBody>
          <a:bodyPr wrap="square">
            <a:spAutoFit/>
          </a:bodyPr>
          <a:lstStyle/>
          <a:p>
            <a:pPr algn="ctr"/>
            <a:r>
              <a:rPr lang="en-US" sz="3200" b="1" i="1" dirty="0" smtClean="0">
                <a:cs typeface="Times New Roman" pitchFamily="18" charset="0"/>
              </a:rPr>
              <a:t>2010-2011Forest </a:t>
            </a:r>
            <a:r>
              <a:rPr lang="en-US" sz="3200" b="1" i="1" dirty="0">
                <a:cs typeface="Times New Roman" pitchFamily="18" charset="0"/>
              </a:rPr>
              <a:t>Watch</a:t>
            </a:r>
          </a:p>
          <a:p>
            <a:pPr algn="ctr"/>
            <a:r>
              <a:rPr lang="en-US" sz="3200" b="1" i="1" dirty="0">
                <a:cs typeface="Times New Roman" pitchFamily="18" charset="0"/>
              </a:rPr>
              <a:t>Data Book Review &amp; </a:t>
            </a:r>
            <a:r>
              <a:rPr lang="en-US" sz="3200" b="1" i="1" dirty="0" smtClean="0">
                <a:cs typeface="Times New Roman" pitchFamily="18" charset="0"/>
              </a:rPr>
              <a:t>Discussion</a:t>
            </a:r>
            <a:endParaRPr lang="en-US" sz="3200" b="1" i="1" dirty="0">
              <a:cs typeface="Times New Roman" pitchFamily="18" charset="0"/>
            </a:endParaRPr>
          </a:p>
          <a:p>
            <a:pPr algn="ctr"/>
            <a:r>
              <a:rPr lang="en-US" sz="2000" b="1" i="1" dirty="0">
                <a:solidFill>
                  <a:srgbClr val="FFFF00"/>
                </a:solidFill>
                <a:latin typeface="Goudy Stout" pitchFamily="18" charset="0"/>
              </a:rPr>
              <a:t>	     </a:t>
            </a:r>
          </a:p>
        </p:txBody>
      </p:sp>
      <p:sp>
        <p:nvSpPr>
          <p:cNvPr id="2" name="TextBox 1"/>
          <p:cNvSpPr txBox="1"/>
          <p:nvPr/>
        </p:nvSpPr>
        <p:spPr>
          <a:xfrm>
            <a:off x="381000" y="2150731"/>
            <a:ext cx="2236787" cy="3662541"/>
          </a:xfrm>
          <a:prstGeom prst="rect">
            <a:avLst/>
          </a:prstGeom>
          <a:noFill/>
        </p:spPr>
        <p:txBody>
          <a:bodyPr wrap="square" rtlCol="0">
            <a:spAutoFit/>
          </a:bodyPr>
          <a:lstStyle/>
          <a:p>
            <a:pPr marL="342900" indent="-342900" algn="ctr">
              <a:buFont typeface="Arial" pitchFamily="34" charset="0"/>
              <a:buChar char="•"/>
            </a:pPr>
            <a:r>
              <a:rPr lang="en-US" sz="1800" b="1" i="1" dirty="0">
                <a:cs typeface="Times New Roman" pitchFamily="18" charset="0"/>
              </a:rPr>
              <a:t>Ozone summary for </a:t>
            </a:r>
            <a:r>
              <a:rPr lang="en-US" sz="1800" b="1" i="1" dirty="0" smtClean="0">
                <a:cs typeface="Times New Roman" pitchFamily="18" charset="0"/>
              </a:rPr>
              <a:t>2010</a:t>
            </a:r>
          </a:p>
          <a:p>
            <a:pPr algn="ctr"/>
            <a:endParaRPr lang="en-US" sz="1800" b="1" i="1" dirty="0">
              <a:cs typeface="Times New Roman" pitchFamily="18" charset="0"/>
            </a:endParaRPr>
          </a:p>
          <a:p>
            <a:pPr marL="342900" indent="-342900" algn="ctr">
              <a:buFont typeface="Arial" pitchFamily="34" charset="0"/>
              <a:buChar char="•"/>
            </a:pPr>
            <a:r>
              <a:rPr lang="en-US" sz="1800" b="1" i="1" dirty="0">
                <a:cs typeface="Times New Roman" pitchFamily="18" charset="0"/>
              </a:rPr>
              <a:t> Spectral &amp; Biometric Data Analysis </a:t>
            </a:r>
            <a:endParaRPr lang="en-US" sz="1800" b="1" i="1" dirty="0" smtClean="0">
              <a:cs typeface="Times New Roman" pitchFamily="18" charset="0"/>
            </a:endParaRPr>
          </a:p>
          <a:p>
            <a:pPr algn="ctr"/>
            <a:endParaRPr lang="en-US" sz="1800" b="1" i="1" dirty="0" smtClean="0">
              <a:cs typeface="Times New Roman" pitchFamily="18" charset="0"/>
            </a:endParaRPr>
          </a:p>
          <a:p>
            <a:pPr marL="342900" indent="-342900" algn="ctr">
              <a:buFont typeface="Arial" pitchFamily="34" charset="0"/>
              <a:buChar char="•"/>
            </a:pPr>
            <a:r>
              <a:rPr lang="en-US" sz="1800" b="1" i="1" dirty="0" smtClean="0">
                <a:cs typeface="Times New Roman" pitchFamily="18" charset="0"/>
              </a:rPr>
              <a:t>Student Research</a:t>
            </a:r>
          </a:p>
          <a:p>
            <a:pPr marL="342900" indent="-342900" algn="ctr">
              <a:buFont typeface="Arial" pitchFamily="34" charset="0"/>
              <a:buChar char="•"/>
            </a:pPr>
            <a:endParaRPr lang="en-US" sz="1800" b="1" i="1" dirty="0">
              <a:cs typeface="Times New Roman" pitchFamily="18" charset="0"/>
            </a:endParaRPr>
          </a:p>
          <a:p>
            <a:pPr marL="342900" indent="-342900" algn="ctr">
              <a:buFont typeface="Arial" pitchFamily="34" charset="0"/>
              <a:buChar char="•"/>
            </a:pPr>
            <a:r>
              <a:rPr lang="en-US" sz="1800" b="1" i="1" dirty="0" smtClean="0">
                <a:cs typeface="Times New Roman" pitchFamily="18" charset="0"/>
              </a:rPr>
              <a:t>Needle Retention</a:t>
            </a:r>
          </a:p>
          <a:p>
            <a:pPr marL="342900" indent="-342900" algn="ctr">
              <a:buFont typeface="Arial" pitchFamily="34" charset="0"/>
              <a:buChar char="•"/>
            </a:pPr>
            <a:endParaRPr lang="en-US" sz="1800" b="1" i="1" dirty="0">
              <a:cs typeface="Times New Roman" pitchFamily="18" charset="0"/>
            </a:endParaRPr>
          </a:p>
          <a:p>
            <a:pPr marL="342900" indent="-342900" algn="ctr">
              <a:buFont typeface="Arial" pitchFamily="34" charset="0"/>
              <a:buChar char="•"/>
            </a:pPr>
            <a:r>
              <a:rPr lang="en-US" sz="1800" b="1" i="1" dirty="0" smtClean="0">
                <a:cs typeface="Times New Roman" pitchFamily="18" charset="0"/>
              </a:rPr>
              <a:t>New Questions</a:t>
            </a:r>
            <a:endParaRPr lang="en-US" sz="1800" b="1" i="1" dirty="0">
              <a:cs typeface="Times New Roman" pitchFamily="18" charset="0"/>
            </a:endParaRPr>
          </a:p>
          <a:p>
            <a:endParaRPr lang="en-US" sz="1600"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8254" t="13246" r="21374"/>
          <a:stretch/>
        </p:blipFill>
        <p:spPr>
          <a:xfrm>
            <a:off x="6407954" y="2026538"/>
            <a:ext cx="2483633" cy="267665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dirty="0" smtClean="0"/>
              <a:t>Crowded Canopies Cut Growth</a:t>
            </a:r>
            <a:endParaRPr lang="en-US" dirty="0"/>
          </a:p>
        </p:txBody>
      </p:sp>
      <p:sp>
        <p:nvSpPr>
          <p:cNvPr id="3" name="Subtitle 2"/>
          <p:cNvSpPr>
            <a:spLocks noGrp="1"/>
          </p:cNvSpPr>
          <p:nvPr>
            <p:ph type="subTitle" idx="1"/>
          </p:nvPr>
        </p:nvSpPr>
        <p:spPr>
          <a:xfrm>
            <a:off x="609600" y="2133600"/>
            <a:ext cx="2209800" cy="4114800"/>
          </a:xfrm>
        </p:spPr>
        <p:txBody>
          <a:bodyPr/>
          <a:lstStyle/>
          <a:p>
            <a:r>
              <a:rPr lang="en-US" dirty="0" smtClean="0"/>
              <a:t>Trees in an open site compared with trees  in an unmanaged forest.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66746376"/>
              </p:ext>
            </p:extLst>
          </p:nvPr>
        </p:nvGraphicFramePr>
        <p:xfrm>
          <a:off x="3048000" y="1828800"/>
          <a:ext cx="5257799" cy="3442914"/>
        </p:xfrm>
        <a:graphic>
          <a:graphicData uri="http://schemas.openxmlformats.org/drawingml/2006/table">
            <a:tbl>
              <a:tblPr firstRow="1" firstCol="1" bandRow="1">
                <a:tableStyleId>{5C22544A-7EE6-4342-B048-85BDC9FD1C3A}</a:tableStyleId>
              </a:tblPr>
              <a:tblGrid>
                <a:gridCol w="2438400"/>
                <a:gridCol w="171302"/>
                <a:gridCol w="1232259"/>
                <a:gridCol w="1415838"/>
              </a:tblGrid>
              <a:tr h="308921">
                <a:tc>
                  <a:txBody>
                    <a:bodyPr/>
                    <a:lstStyle/>
                    <a:p>
                      <a:pPr marL="0" marR="0" algn="r">
                        <a:lnSpc>
                          <a:spcPct val="115000"/>
                        </a:lnSpc>
                        <a:spcBef>
                          <a:spcPts val="0"/>
                        </a:spcBef>
                        <a:spcAft>
                          <a:spcPts val="0"/>
                        </a:spcAft>
                      </a:pPr>
                      <a:r>
                        <a:rPr lang="en-US" sz="2000" dirty="0">
                          <a:effectLst/>
                        </a:rPr>
                        <a:t>Table 4.1</a:t>
                      </a:r>
                      <a:endParaRPr lang="en-US" sz="20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a:effectLst/>
                        </a:rPr>
                        <a:t> </a:t>
                      </a:r>
                      <a:endParaRPr lang="en-US" sz="2000">
                        <a:effectLst/>
                        <a:latin typeface="Calibri"/>
                        <a:ea typeface="Calibri"/>
                        <a:cs typeface="Times New Roman"/>
                      </a:endParaRPr>
                    </a:p>
                  </a:txBody>
                  <a:tcPr marL="68580" marR="68580" marT="0" marB="0" anchor="b"/>
                </a:tc>
              </a:tr>
              <a:tr h="341545">
                <a:tc>
                  <a:txBody>
                    <a:bodyPr/>
                    <a:lstStyle/>
                    <a:p>
                      <a:pPr algn="r">
                        <a:lnSpc>
                          <a:spcPct val="115000"/>
                        </a:lnSpc>
                      </a:pPr>
                      <a:endParaRPr lang="en-US" sz="2000">
                        <a:effectLst/>
                        <a:latin typeface="Calibri"/>
                        <a:cs typeface="Times New Roman"/>
                      </a:endParaRPr>
                    </a:p>
                  </a:txBody>
                  <a:tcPr marL="68580" marR="68580" marT="0" marB="0" anchor="b"/>
                </a:tc>
                <a:tc>
                  <a:txBody>
                    <a:bodyPr/>
                    <a:lstStyle/>
                    <a:p>
                      <a:pPr algn="r">
                        <a:lnSpc>
                          <a:spcPct val="115000"/>
                        </a:lnSpc>
                      </a:pPr>
                      <a:endParaRPr lang="en-US" sz="2000" dirty="0">
                        <a:effectLst/>
                        <a:latin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dirty="0" smtClean="0">
                          <a:effectLst/>
                        </a:rPr>
                        <a:t>School #1</a:t>
                      </a:r>
                      <a:endParaRPr lang="en-US" sz="20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dirty="0" smtClean="0">
                          <a:effectLst/>
                        </a:rPr>
                        <a:t>School #2</a:t>
                      </a:r>
                      <a:endParaRPr lang="en-US" sz="2000" dirty="0">
                        <a:effectLst/>
                        <a:latin typeface="Calibri"/>
                        <a:ea typeface="Calibri"/>
                        <a:cs typeface="Times New Roman"/>
                      </a:endParaRPr>
                    </a:p>
                  </a:txBody>
                  <a:tcPr marL="68580" marR="68580" marT="0" marB="0" anchor="b"/>
                </a:tc>
              </a:tr>
              <a:tr h="341545">
                <a:tc>
                  <a:txBody>
                    <a:bodyPr/>
                    <a:lstStyle/>
                    <a:p>
                      <a:pPr marL="0" marR="0" algn="r">
                        <a:lnSpc>
                          <a:spcPct val="115000"/>
                        </a:lnSpc>
                        <a:spcBef>
                          <a:spcPts val="0"/>
                        </a:spcBef>
                        <a:spcAft>
                          <a:spcPts val="0"/>
                        </a:spcAft>
                      </a:pPr>
                      <a:r>
                        <a:rPr lang="en-US" sz="2000">
                          <a:effectLst/>
                        </a:rPr>
                        <a:t>Gain in Hgt. (m)</a:t>
                      </a:r>
                      <a:endParaRPr lang="en-US" sz="2000">
                        <a:effectLst/>
                        <a:latin typeface="Calibri"/>
                        <a:ea typeface="Calibri"/>
                        <a:cs typeface="Times New Roman"/>
                      </a:endParaRPr>
                    </a:p>
                  </a:txBody>
                  <a:tcPr marL="68580" marR="68580" marT="0" marB="0" anchor="b"/>
                </a:tc>
                <a:tc>
                  <a:txBody>
                    <a:bodyPr/>
                    <a:lstStyle/>
                    <a:p>
                      <a:pPr algn="r">
                        <a:lnSpc>
                          <a:spcPct val="115000"/>
                        </a:lnSpc>
                      </a:pPr>
                      <a:endParaRPr lang="en-US" sz="2000" dirty="0">
                        <a:effectLst/>
                        <a:latin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dirty="0">
                          <a:effectLst/>
                        </a:rPr>
                        <a:t>9.9</a:t>
                      </a:r>
                      <a:endParaRPr lang="en-US" sz="20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a:effectLst/>
                        </a:rPr>
                        <a:t>7.3</a:t>
                      </a:r>
                      <a:endParaRPr lang="en-US" sz="2000">
                        <a:effectLst/>
                        <a:latin typeface="Calibri"/>
                        <a:ea typeface="Calibri"/>
                        <a:cs typeface="Times New Roman"/>
                      </a:endParaRPr>
                    </a:p>
                  </a:txBody>
                  <a:tcPr marL="68580" marR="68580" marT="0" marB="0"/>
                </a:tc>
              </a:tr>
              <a:tr h="308921">
                <a:tc gridSpan="2">
                  <a:txBody>
                    <a:bodyPr/>
                    <a:lstStyle/>
                    <a:p>
                      <a:pPr marL="0" marR="0" algn="r">
                        <a:lnSpc>
                          <a:spcPct val="115000"/>
                        </a:lnSpc>
                        <a:spcBef>
                          <a:spcPts val="0"/>
                        </a:spcBef>
                        <a:spcAft>
                          <a:spcPts val="0"/>
                        </a:spcAft>
                      </a:pPr>
                      <a:r>
                        <a:rPr lang="en-US" sz="2000">
                          <a:effectLst/>
                        </a:rPr>
                        <a:t>Avg. Hgt. growth (m)</a:t>
                      </a:r>
                      <a:endParaRPr lang="en-US" sz="2000">
                        <a:effectLst/>
                        <a:latin typeface="Calibri"/>
                        <a:ea typeface="Calibri"/>
                        <a:cs typeface="Times New Roman"/>
                      </a:endParaRPr>
                    </a:p>
                  </a:txBody>
                  <a:tcPr marL="68580" marR="68580" marT="0" marB="0" anchor="b"/>
                </a:tc>
                <a:tc hMerge="1">
                  <a:txBody>
                    <a:bodyPr/>
                    <a:lstStyle/>
                    <a:p>
                      <a:endParaRPr lang="en-US"/>
                    </a:p>
                  </a:txBody>
                  <a:tcPr/>
                </a:tc>
                <a:tc>
                  <a:txBody>
                    <a:bodyPr/>
                    <a:lstStyle/>
                    <a:p>
                      <a:pPr marL="0" marR="0" algn="r">
                        <a:lnSpc>
                          <a:spcPct val="115000"/>
                        </a:lnSpc>
                        <a:spcBef>
                          <a:spcPts val="0"/>
                        </a:spcBef>
                        <a:spcAft>
                          <a:spcPts val="0"/>
                        </a:spcAft>
                      </a:pPr>
                      <a:r>
                        <a:rPr lang="en-US" sz="2000" dirty="0">
                          <a:effectLst/>
                        </a:rPr>
                        <a:t>0.58</a:t>
                      </a:r>
                      <a:endParaRPr lang="en-US" sz="20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a:effectLst/>
                        </a:rPr>
                        <a:t>0.41</a:t>
                      </a:r>
                      <a:endParaRPr lang="en-US" sz="2000">
                        <a:effectLst/>
                        <a:latin typeface="Calibri"/>
                        <a:ea typeface="Calibri"/>
                        <a:cs typeface="Times New Roman"/>
                      </a:endParaRPr>
                    </a:p>
                  </a:txBody>
                  <a:tcPr marL="68580" marR="68580" marT="0" marB="0" anchor="b"/>
                </a:tc>
              </a:tr>
              <a:tr h="308921">
                <a:tc gridSpan="2">
                  <a:txBody>
                    <a:bodyPr/>
                    <a:lstStyle/>
                    <a:p>
                      <a:pPr marL="0" marR="0" algn="r">
                        <a:lnSpc>
                          <a:spcPct val="115000"/>
                        </a:lnSpc>
                        <a:spcBef>
                          <a:spcPts val="0"/>
                        </a:spcBef>
                        <a:spcAft>
                          <a:spcPts val="0"/>
                        </a:spcAft>
                      </a:pPr>
                      <a:r>
                        <a:rPr lang="en-US" sz="2000" dirty="0">
                          <a:effectLst/>
                        </a:rPr>
                        <a:t>Growth of </a:t>
                      </a:r>
                      <a:r>
                        <a:rPr lang="en-US" sz="2000" dirty="0" smtClean="0">
                          <a:effectLst/>
                        </a:rPr>
                        <a:t>Crown </a:t>
                      </a:r>
                      <a:r>
                        <a:rPr lang="en-US" sz="2000" dirty="0">
                          <a:effectLst/>
                        </a:rPr>
                        <a:t>(m)</a:t>
                      </a:r>
                      <a:endParaRPr lang="en-US" sz="2000" dirty="0">
                        <a:effectLst/>
                        <a:latin typeface="Calibri"/>
                        <a:ea typeface="Calibri"/>
                        <a:cs typeface="Times New Roman"/>
                      </a:endParaRPr>
                    </a:p>
                  </a:txBody>
                  <a:tcPr marL="68580" marR="68580" marT="0" marB="0" anchor="b"/>
                </a:tc>
                <a:tc hMerge="1">
                  <a:txBody>
                    <a:bodyPr/>
                    <a:lstStyle/>
                    <a:p>
                      <a:endParaRPr lang="en-US"/>
                    </a:p>
                  </a:txBody>
                  <a:tcPr/>
                </a:tc>
                <a:tc>
                  <a:txBody>
                    <a:bodyPr/>
                    <a:lstStyle/>
                    <a:p>
                      <a:pPr marL="0" marR="0" algn="r">
                        <a:lnSpc>
                          <a:spcPct val="115000"/>
                        </a:lnSpc>
                        <a:spcBef>
                          <a:spcPts val="0"/>
                        </a:spcBef>
                        <a:spcAft>
                          <a:spcPts val="0"/>
                        </a:spcAft>
                      </a:pPr>
                      <a:r>
                        <a:rPr lang="en-US" sz="2000" dirty="0">
                          <a:effectLst/>
                        </a:rPr>
                        <a:t>9.9</a:t>
                      </a:r>
                      <a:endParaRPr lang="en-US" sz="20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dirty="0">
                          <a:effectLst/>
                        </a:rPr>
                        <a:t>-2.1</a:t>
                      </a:r>
                      <a:endParaRPr lang="en-US" sz="2000" dirty="0">
                        <a:effectLst/>
                        <a:latin typeface="Calibri"/>
                        <a:ea typeface="Calibri"/>
                        <a:cs typeface="Times New Roman"/>
                      </a:endParaRPr>
                    </a:p>
                  </a:txBody>
                  <a:tcPr marL="68580" marR="68580" marT="0" marB="0" anchor="b"/>
                </a:tc>
              </a:tr>
              <a:tr h="638754">
                <a:tc gridSpan="2">
                  <a:txBody>
                    <a:bodyPr/>
                    <a:lstStyle/>
                    <a:p>
                      <a:pPr marL="0" marR="0" algn="r">
                        <a:lnSpc>
                          <a:spcPct val="115000"/>
                        </a:lnSpc>
                        <a:spcBef>
                          <a:spcPts val="0"/>
                        </a:spcBef>
                        <a:spcAft>
                          <a:spcPts val="0"/>
                        </a:spcAft>
                      </a:pPr>
                      <a:r>
                        <a:rPr lang="en-US" sz="2000" dirty="0">
                          <a:effectLst/>
                        </a:rPr>
                        <a:t>Change in </a:t>
                      </a:r>
                      <a:r>
                        <a:rPr lang="en-US" sz="2000" dirty="0" smtClean="0">
                          <a:effectLst/>
                        </a:rPr>
                        <a:t>Crown </a:t>
                      </a:r>
                      <a:r>
                        <a:rPr lang="en-US" sz="2000" dirty="0">
                          <a:effectLst/>
                        </a:rPr>
                        <a:t>(%)</a:t>
                      </a:r>
                      <a:endParaRPr lang="en-US" sz="2000" dirty="0">
                        <a:effectLst/>
                        <a:latin typeface="Calibri"/>
                        <a:ea typeface="Calibri"/>
                        <a:cs typeface="Times New Roman"/>
                      </a:endParaRPr>
                    </a:p>
                  </a:txBody>
                  <a:tcPr marL="68580" marR="68580" marT="0" marB="0" anchor="b"/>
                </a:tc>
                <a:tc hMerge="1">
                  <a:txBody>
                    <a:bodyPr/>
                    <a:lstStyle/>
                    <a:p>
                      <a:endParaRPr lang="en-US"/>
                    </a:p>
                  </a:txBody>
                  <a:tcPr/>
                </a:tc>
                <a:tc>
                  <a:txBody>
                    <a:bodyPr/>
                    <a:lstStyle/>
                    <a:p>
                      <a:pPr marL="0" marR="0" algn="r">
                        <a:lnSpc>
                          <a:spcPct val="115000"/>
                        </a:lnSpc>
                        <a:spcBef>
                          <a:spcPts val="0"/>
                        </a:spcBef>
                        <a:spcAft>
                          <a:spcPts val="0"/>
                        </a:spcAft>
                      </a:pPr>
                      <a:r>
                        <a:rPr lang="en-US" sz="2000" dirty="0">
                          <a:effectLst/>
                        </a:rPr>
                        <a:t>91.60%</a:t>
                      </a:r>
                      <a:endParaRPr lang="en-US" sz="20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dirty="0">
                          <a:effectLst/>
                        </a:rPr>
                        <a:t>-25.30%</a:t>
                      </a:r>
                      <a:endParaRPr lang="en-US" sz="2000" dirty="0">
                        <a:effectLst/>
                        <a:latin typeface="Calibri"/>
                        <a:ea typeface="Calibri"/>
                        <a:cs typeface="Times New Roman"/>
                      </a:endParaRPr>
                    </a:p>
                  </a:txBody>
                  <a:tcPr marL="68580" marR="68580" marT="0" marB="0" anchor="b"/>
                </a:tc>
              </a:tr>
              <a:tr h="308921">
                <a:tc gridSpan="2">
                  <a:txBody>
                    <a:bodyPr/>
                    <a:lstStyle/>
                    <a:p>
                      <a:pPr marL="0" marR="0" algn="r">
                        <a:lnSpc>
                          <a:spcPct val="115000"/>
                        </a:lnSpc>
                        <a:spcBef>
                          <a:spcPts val="0"/>
                        </a:spcBef>
                        <a:spcAft>
                          <a:spcPts val="0"/>
                        </a:spcAft>
                      </a:pPr>
                      <a:r>
                        <a:rPr lang="en-US" sz="2000">
                          <a:effectLst/>
                        </a:rPr>
                        <a:t>Gain in DBH (cm)</a:t>
                      </a:r>
                      <a:endParaRPr lang="en-US" sz="2000">
                        <a:effectLst/>
                        <a:latin typeface="Calibri"/>
                        <a:ea typeface="Calibri"/>
                        <a:cs typeface="Times New Roman"/>
                      </a:endParaRPr>
                    </a:p>
                  </a:txBody>
                  <a:tcPr marL="68580" marR="68580" marT="0" marB="0" anchor="b"/>
                </a:tc>
                <a:tc hMerge="1">
                  <a:txBody>
                    <a:bodyPr/>
                    <a:lstStyle/>
                    <a:p>
                      <a:endParaRPr lang="en-US"/>
                    </a:p>
                  </a:txBody>
                  <a:tcPr/>
                </a:tc>
                <a:tc>
                  <a:txBody>
                    <a:bodyPr/>
                    <a:lstStyle/>
                    <a:p>
                      <a:pPr marL="0" marR="0" algn="r">
                        <a:lnSpc>
                          <a:spcPct val="115000"/>
                        </a:lnSpc>
                        <a:spcBef>
                          <a:spcPts val="0"/>
                        </a:spcBef>
                        <a:spcAft>
                          <a:spcPts val="0"/>
                        </a:spcAft>
                      </a:pPr>
                      <a:r>
                        <a:rPr lang="en-US" sz="2000" dirty="0">
                          <a:effectLst/>
                        </a:rPr>
                        <a:t>18.28</a:t>
                      </a:r>
                      <a:endParaRPr lang="en-US" sz="2000" dirty="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dirty="0">
                          <a:effectLst/>
                        </a:rPr>
                        <a:t>12.8</a:t>
                      </a:r>
                      <a:endParaRPr lang="en-US" sz="2000" dirty="0">
                        <a:effectLst/>
                        <a:latin typeface="Calibri"/>
                        <a:ea typeface="Calibri"/>
                        <a:cs typeface="Times New Roman"/>
                      </a:endParaRPr>
                    </a:p>
                  </a:txBody>
                  <a:tcPr marL="68580" marR="68580" marT="0" marB="0" anchor="b"/>
                </a:tc>
              </a:tr>
              <a:tr h="638754">
                <a:tc gridSpan="2">
                  <a:txBody>
                    <a:bodyPr/>
                    <a:lstStyle/>
                    <a:p>
                      <a:pPr marL="0" marR="0" algn="r">
                        <a:lnSpc>
                          <a:spcPct val="115000"/>
                        </a:lnSpc>
                        <a:spcBef>
                          <a:spcPts val="0"/>
                        </a:spcBef>
                        <a:spcAft>
                          <a:spcPts val="0"/>
                        </a:spcAft>
                      </a:pPr>
                      <a:r>
                        <a:rPr lang="en-US" sz="2000">
                          <a:effectLst/>
                        </a:rPr>
                        <a:t>Avg. DBH growth (cm)</a:t>
                      </a:r>
                      <a:endParaRPr lang="en-US" sz="2000">
                        <a:effectLst/>
                        <a:latin typeface="Calibri"/>
                        <a:ea typeface="Calibri"/>
                        <a:cs typeface="Times New Roman"/>
                      </a:endParaRPr>
                    </a:p>
                  </a:txBody>
                  <a:tcPr marL="68580" marR="68580" marT="0" marB="0" anchor="b"/>
                </a:tc>
                <a:tc hMerge="1">
                  <a:txBody>
                    <a:bodyPr/>
                    <a:lstStyle/>
                    <a:p>
                      <a:endParaRPr lang="en-US"/>
                    </a:p>
                  </a:txBody>
                  <a:tcPr/>
                </a:tc>
                <a:tc>
                  <a:txBody>
                    <a:bodyPr/>
                    <a:lstStyle/>
                    <a:p>
                      <a:pPr marL="0" marR="0" algn="r">
                        <a:lnSpc>
                          <a:spcPct val="115000"/>
                        </a:lnSpc>
                        <a:spcBef>
                          <a:spcPts val="0"/>
                        </a:spcBef>
                        <a:spcAft>
                          <a:spcPts val="0"/>
                        </a:spcAft>
                      </a:pPr>
                      <a:r>
                        <a:rPr lang="en-US" sz="2000">
                          <a:effectLst/>
                        </a:rPr>
                        <a:t>1.08</a:t>
                      </a:r>
                      <a:endParaRPr lang="en-US" sz="2000">
                        <a:effectLst/>
                        <a:latin typeface="Calibri"/>
                        <a:ea typeface="Calibri"/>
                        <a:cs typeface="Times New Roman"/>
                      </a:endParaRPr>
                    </a:p>
                  </a:txBody>
                  <a:tcPr marL="68580" marR="68580" marT="0" marB="0" anchor="b"/>
                </a:tc>
                <a:tc>
                  <a:txBody>
                    <a:bodyPr/>
                    <a:lstStyle/>
                    <a:p>
                      <a:pPr marL="0" marR="0" algn="r">
                        <a:lnSpc>
                          <a:spcPct val="115000"/>
                        </a:lnSpc>
                        <a:spcBef>
                          <a:spcPts val="0"/>
                        </a:spcBef>
                        <a:spcAft>
                          <a:spcPts val="0"/>
                        </a:spcAft>
                      </a:pPr>
                      <a:r>
                        <a:rPr lang="en-US" sz="2000" dirty="0">
                          <a:effectLst/>
                        </a:rPr>
                        <a:t>0.85</a:t>
                      </a:r>
                      <a:endParaRPr lang="en-US" sz="2000" dirty="0">
                        <a:effectLst/>
                        <a:latin typeface="Calibri"/>
                        <a:ea typeface="Calibri"/>
                        <a:cs typeface="Times New Roman"/>
                      </a:endParaRPr>
                    </a:p>
                  </a:txBody>
                  <a:tcPr marL="68580" marR="68580" marT="0" marB="0" anchor="b"/>
                </a:tc>
              </a:tr>
            </a:tbl>
          </a:graphicData>
        </a:graphic>
      </p:graphicFrame>
    </p:spTree>
    <p:extLst>
      <p:ext uri="{BB962C8B-B14F-4D97-AF65-F5344CB8AC3E}">
        <p14:creationId xmlns:p14="http://schemas.microsoft.com/office/powerpoint/2010/main" val="1056380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04800"/>
            <a:ext cx="7772400" cy="1470025"/>
          </a:xfrm>
        </p:spPr>
        <p:txBody>
          <a:bodyPr/>
          <a:lstStyle/>
          <a:p>
            <a:r>
              <a:rPr lang="en-US" dirty="0" smtClean="0"/>
              <a:t>New Frontiers in Student Research</a:t>
            </a:r>
            <a:endParaRPr lang="en-US" dirty="0"/>
          </a:p>
        </p:txBody>
      </p:sp>
      <p:sp>
        <p:nvSpPr>
          <p:cNvPr id="3" name="Subtitle 2"/>
          <p:cNvSpPr>
            <a:spLocks noGrp="1"/>
          </p:cNvSpPr>
          <p:nvPr>
            <p:ph type="subTitle" idx="1"/>
          </p:nvPr>
        </p:nvSpPr>
        <p:spPr>
          <a:xfrm>
            <a:off x="4267200" y="2133600"/>
            <a:ext cx="4419600" cy="4648200"/>
          </a:xfrm>
        </p:spPr>
        <p:txBody>
          <a:bodyPr/>
          <a:lstStyle/>
          <a:p>
            <a:r>
              <a:rPr lang="en-US" sz="2400" dirty="0" smtClean="0"/>
              <a:t>Concord High School AP Calculus students tackle statistics with FW data</a:t>
            </a:r>
            <a:endParaRPr lang="en-US" sz="2400" dirty="0"/>
          </a:p>
        </p:txBody>
      </p:sp>
      <p:graphicFrame>
        <p:nvGraphicFramePr>
          <p:cNvPr id="5" name="Chart 4"/>
          <p:cNvGraphicFramePr/>
          <p:nvPr>
            <p:extLst>
              <p:ext uri="{D42A27DB-BD31-4B8C-83A1-F6EECF244321}">
                <p14:modId xmlns:p14="http://schemas.microsoft.com/office/powerpoint/2010/main" val="2526995879"/>
              </p:ext>
            </p:extLst>
          </p:nvPr>
        </p:nvGraphicFramePr>
        <p:xfrm>
          <a:off x="228600" y="1752600"/>
          <a:ext cx="3522345" cy="20834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220690582"/>
              </p:ext>
            </p:extLst>
          </p:nvPr>
        </p:nvGraphicFramePr>
        <p:xfrm>
          <a:off x="228600" y="3886200"/>
          <a:ext cx="3528060" cy="190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842595171"/>
              </p:ext>
            </p:extLst>
          </p:nvPr>
        </p:nvGraphicFramePr>
        <p:xfrm>
          <a:off x="4572000" y="3581400"/>
          <a:ext cx="3810000" cy="25146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lstStyle/>
          <a:p>
            <a:r>
              <a:rPr lang="en-US" sz="3600" dirty="0" smtClean="0"/>
              <a:t>Gilmanton 7</a:t>
            </a:r>
            <a:r>
              <a:rPr lang="en-US" sz="3600" baseline="30000" dirty="0" smtClean="0"/>
              <a:t>th</a:t>
            </a:r>
            <a:r>
              <a:rPr lang="en-US" sz="3600" dirty="0" smtClean="0"/>
              <a:t> Graders Explore Data Analyses</a:t>
            </a:r>
            <a:endParaRPr lang="en-US" sz="3600" dirty="0"/>
          </a:p>
        </p:txBody>
      </p:sp>
      <p:sp>
        <p:nvSpPr>
          <p:cNvPr id="3" name="Subtitle 2"/>
          <p:cNvSpPr>
            <a:spLocks noGrp="1"/>
          </p:cNvSpPr>
          <p:nvPr>
            <p:ph type="subTitle" idx="1"/>
          </p:nvPr>
        </p:nvSpPr>
        <p:spPr>
          <a:xfrm>
            <a:off x="1447800" y="4953000"/>
            <a:ext cx="6400800" cy="1752600"/>
          </a:xfrm>
        </p:spPr>
        <p:txBody>
          <a:bodyPr/>
          <a:lstStyle/>
          <a:p>
            <a:r>
              <a:rPr lang="en-US" dirty="0" smtClean="0"/>
              <a:t>Four teams present research at first Forest Watch Student Convention</a:t>
            </a:r>
            <a:endParaRPr lang="en-US" dirty="0"/>
          </a:p>
        </p:txBody>
      </p:sp>
      <p:graphicFrame>
        <p:nvGraphicFramePr>
          <p:cNvPr id="5" name="Chart 4"/>
          <p:cNvGraphicFramePr/>
          <p:nvPr>
            <p:extLst>
              <p:ext uri="{D42A27DB-BD31-4B8C-83A1-F6EECF244321}">
                <p14:modId xmlns:p14="http://schemas.microsoft.com/office/powerpoint/2010/main" val="1161017437"/>
              </p:ext>
            </p:extLst>
          </p:nvPr>
        </p:nvGraphicFramePr>
        <p:xfrm>
          <a:off x="3810000" y="2057400"/>
          <a:ext cx="456819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057400"/>
            <a:ext cx="3454400" cy="25908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p>
            <a:r>
              <a:rPr lang="en-US" dirty="0" smtClean="0"/>
              <a:t>May 25, 2</a:t>
            </a:r>
            <a:r>
              <a:rPr lang="en-US" baseline="30000" dirty="0" smtClean="0"/>
              <a:t>nd</a:t>
            </a:r>
            <a:r>
              <a:rPr lang="en-US" dirty="0" smtClean="0"/>
              <a:t> Student Convention</a:t>
            </a:r>
            <a:endParaRPr lang="en-US" dirty="0"/>
          </a:p>
        </p:txBody>
      </p:sp>
      <p:sp>
        <p:nvSpPr>
          <p:cNvPr id="3" name="Subtitle 2"/>
          <p:cNvSpPr>
            <a:spLocks noGrp="1"/>
          </p:cNvSpPr>
          <p:nvPr>
            <p:ph type="subTitle" idx="1"/>
          </p:nvPr>
        </p:nvSpPr>
        <p:spPr>
          <a:xfrm>
            <a:off x="1219200" y="1600200"/>
            <a:ext cx="6934200" cy="3505200"/>
          </a:xfrm>
        </p:spPr>
        <p:txBody>
          <a:bodyPr/>
          <a:lstStyle/>
          <a:p>
            <a:r>
              <a:rPr lang="en-US" sz="2400" b="1" dirty="0" smtClean="0"/>
              <a:t>Posters</a:t>
            </a:r>
          </a:p>
          <a:p>
            <a:r>
              <a:rPr lang="en-US" sz="2400" b="1" dirty="0" smtClean="0"/>
              <a:t>Research Presentations</a:t>
            </a:r>
          </a:p>
          <a:p>
            <a:r>
              <a:rPr lang="en-US" sz="2400" b="1" dirty="0" smtClean="0"/>
              <a:t>Visits to UNH</a:t>
            </a:r>
            <a:endParaRPr lang="en-US" sz="2400" dirty="0" smtClean="0"/>
          </a:p>
          <a:p>
            <a:endParaRPr lang="en-US" sz="2400"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5538" y="3286245"/>
            <a:ext cx="3962400" cy="29718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292" t="13333" r="16962" b="8354"/>
          <a:stretch/>
        </p:blipFill>
        <p:spPr>
          <a:xfrm>
            <a:off x="1143000" y="3313253"/>
            <a:ext cx="3572538" cy="300845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4876800"/>
            <a:ext cx="6400800" cy="1752600"/>
          </a:xfrm>
        </p:spPr>
        <p:txBody>
          <a:bodyPr>
            <a:normAutofit/>
          </a:bodyPr>
          <a:lstStyle/>
          <a:p>
            <a:r>
              <a:rPr lang="en-US" dirty="0" smtClean="0">
                <a:solidFill>
                  <a:schemeClr val="tx1"/>
                </a:solidFill>
              </a:rPr>
              <a:t>Oliver Morton says, “The tree’s form tells the truth. The tree grows into the air because it grows out of the air.”</a:t>
            </a:r>
            <a:endParaRPr lang="en-US" dirty="0">
              <a:solidFill>
                <a:schemeClr val="tx1"/>
              </a:solidFill>
            </a:endParaRPr>
          </a:p>
        </p:txBody>
      </p:sp>
      <p:pic>
        <p:nvPicPr>
          <p:cNvPr id="6" name="Picture 5" descr="pines and balsam studies 0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752600"/>
            <a:ext cx="4648200" cy="3011488"/>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pines and balsam studies 0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4038600" y="824625"/>
            <a:ext cx="4648200" cy="3011488"/>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000" y="381000"/>
            <a:ext cx="3048000" cy="1200329"/>
          </a:xfrm>
          <a:prstGeom prst="rect">
            <a:avLst/>
          </a:prstGeom>
          <a:noFill/>
        </p:spPr>
        <p:txBody>
          <a:bodyPr wrap="square" rtlCol="0">
            <a:spAutoFit/>
          </a:bodyPr>
          <a:lstStyle/>
          <a:p>
            <a:pPr algn="ctr"/>
            <a:r>
              <a:rPr lang="en-US" sz="3600" dirty="0" smtClean="0"/>
              <a:t>Why Are We </a:t>
            </a:r>
          </a:p>
          <a:p>
            <a:pPr algn="ctr"/>
            <a:r>
              <a:rPr lang="en-US" sz="3600" dirty="0" smtClean="0"/>
              <a:t>Studying This?</a:t>
            </a:r>
            <a:endParaRPr lang="en-US" sz="3600" dirty="0"/>
          </a:p>
        </p:txBody>
      </p:sp>
    </p:spTree>
    <p:extLst>
      <p:ext uri="{BB962C8B-B14F-4D97-AF65-F5344CB8AC3E}">
        <p14:creationId xmlns:p14="http://schemas.microsoft.com/office/powerpoint/2010/main" val="349198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3"/>
          <p:cNvSpPr>
            <a:spLocks noChangeShapeType="1"/>
          </p:cNvSpPr>
          <p:nvPr/>
        </p:nvSpPr>
        <p:spPr bwMode="auto">
          <a:xfrm flipV="1">
            <a:off x="277813" y="6453188"/>
            <a:ext cx="8651875" cy="0"/>
          </a:xfrm>
          <a:prstGeom prst="line">
            <a:avLst/>
          </a:prstGeom>
          <a:noFill/>
          <a:ln w="76200">
            <a:solidFill>
              <a:srgbClr val="FFFF00"/>
            </a:solidFill>
            <a:round/>
            <a:headEnd/>
            <a:tailEnd/>
          </a:ln>
        </p:spPr>
        <p:txBody>
          <a:bodyPr wrap="none" anchor="ctr"/>
          <a:lstStyle/>
          <a:p>
            <a:endParaRPr lang="en-US"/>
          </a:p>
        </p:txBody>
      </p:sp>
      <p:grpSp>
        <p:nvGrpSpPr>
          <p:cNvPr id="35843" name="Group 4"/>
          <p:cNvGrpSpPr>
            <a:grpSpLocks/>
          </p:cNvGrpSpPr>
          <p:nvPr/>
        </p:nvGrpSpPr>
        <p:grpSpPr bwMode="auto">
          <a:xfrm>
            <a:off x="533400" y="533400"/>
            <a:ext cx="3657600" cy="3352800"/>
            <a:chOff x="1608" y="1271"/>
            <a:chExt cx="2497" cy="2416"/>
          </a:xfrm>
        </p:grpSpPr>
        <p:pic>
          <p:nvPicPr>
            <p:cNvPr id="35900" name="Picture 5" descr="fwlogo"/>
            <p:cNvPicPr>
              <a:picLocks noChangeAspect="1" noChangeArrowheads="1"/>
            </p:cNvPicPr>
            <p:nvPr/>
          </p:nvPicPr>
          <p:blipFill>
            <a:blip r:embed="rId3" cstate="print"/>
            <a:srcRect/>
            <a:stretch>
              <a:fillRect/>
            </a:stretch>
          </p:blipFill>
          <p:spPr bwMode="auto">
            <a:xfrm>
              <a:off x="1771" y="1403"/>
              <a:ext cx="2158" cy="2158"/>
            </a:xfrm>
            <a:prstGeom prst="rect">
              <a:avLst/>
            </a:prstGeom>
            <a:noFill/>
            <a:ln w="9525">
              <a:noFill/>
              <a:miter lim="800000"/>
              <a:headEnd/>
              <a:tailEnd/>
            </a:ln>
          </p:spPr>
        </p:pic>
        <p:sp>
          <p:nvSpPr>
            <p:cNvPr id="35901" name="WordArt 6"/>
            <p:cNvSpPr>
              <a:spLocks noChangeArrowheads="1" noChangeShapeType="1" noTextEdit="1"/>
            </p:cNvSpPr>
            <p:nvPr/>
          </p:nvSpPr>
          <p:spPr bwMode="auto">
            <a:xfrm rot="-18825">
              <a:off x="1657" y="1271"/>
              <a:ext cx="2400" cy="2416"/>
            </a:xfrm>
            <a:prstGeom prst="rect">
              <a:avLst/>
            </a:prstGeom>
          </p:spPr>
          <p:txBody>
            <a:bodyPr spcFirstLastPara="1" wrap="none" fromWordArt="1">
              <a:prstTxWarp prst="textButton">
                <a:avLst>
                  <a:gd name="adj" fmla="val 10800004"/>
                </a:avLst>
              </a:prstTxWarp>
            </a:bodyPr>
            <a:lstStyle/>
            <a:p>
              <a:pPr algn="ctr"/>
              <a:r>
                <a:rPr lang="en-US" sz="1600" kern="10" dirty="0">
                  <a:ln w="3175">
                    <a:solidFill>
                      <a:srgbClr val="FFFF00"/>
                    </a:solidFill>
                    <a:round/>
                    <a:headEnd/>
                    <a:tailEnd/>
                  </a:ln>
                  <a:solidFill>
                    <a:schemeClr val="accent1">
                      <a:lumMod val="50000"/>
                    </a:schemeClr>
                  </a:solidFill>
                  <a:latin typeface="Times New Roman"/>
                  <a:cs typeface="Times New Roman"/>
                </a:rPr>
                <a:t>Students &amp; Scientists Working Together</a:t>
              </a:r>
            </a:p>
            <a:p>
              <a:pPr algn="ctr"/>
              <a:r>
                <a:rPr lang="en-US" sz="1600" kern="10" dirty="0">
                  <a:ln w="3175">
                    <a:solidFill>
                      <a:srgbClr val="FFFF00"/>
                    </a:solidFill>
                    <a:round/>
                    <a:headEnd/>
                    <a:tailEnd/>
                  </a:ln>
                  <a:solidFill>
                    <a:schemeClr val="accent1">
                      <a:lumMod val="50000"/>
                    </a:schemeClr>
                  </a:solidFill>
                  <a:latin typeface="Times New Roman"/>
                  <a:cs typeface="Times New Roman"/>
                </a:rPr>
                <a:t> </a:t>
              </a:r>
            </a:p>
            <a:p>
              <a:pPr algn="ctr"/>
              <a:r>
                <a:rPr lang="en-US" sz="1600" kern="10" dirty="0">
                  <a:ln w="3175">
                    <a:solidFill>
                      <a:srgbClr val="FFFF00"/>
                    </a:solidFill>
                    <a:round/>
                    <a:headEnd/>
                    <a:tailEnd/>
                  </a:ln>
                  <a:solidFill>
                    <a:schemeClr val="accent1">
                      <a:lumMod val="50000"/>
                    </a:schemeClr>
                  </a:solidFill>
                  <a:latin typeface="Times New Roman"/>
                  <a:cs typeface="Times New Roman"/>
                </a:rPr>
                <a:t>Determining the Health of New </a:t>
              </a:r>
              <a:r>
                <a:rPr lang="en-US" sz="1600" kern="10" dirty="0">
                  <a:ln w="3175">
                    <a:solidFill>
                      <a:srgbClr val="FFFF00"/>
                    </a:solidFill>
                    <a:round/>
                    <a:headEnd/>
                    <a:tailEnd/>
                  </a:ln>
                  <a:solidFill>
                    <a:srgbClr val="009973"/>
                  </a:solidFill>
                  <a:latin typeface="Times New Roman"/>
                  <a:cs typeface="Times New Roman"/>
                </a:rPr>
                <a:t>England Forests</a:t>
              </a:r>
            </a:p>
          </p:txBody>
        </p:sp>
        <p:sp>
          <p:nvSpPr>
            <p:cNvPr id="35902" name="Oval 7"/>
            <p:cNvSpPr>
              <a:spLocks noChangeArrowheads="1"/>
            </p:cNvSpPr>
            <p:nvPr/>
          </p:nvSpPr>
          <p:spPr bwMode="auto">
            <a:xfrm>
              <a:off x="1608" y="2267"/>
              <a:ext cx="109" cy="117"/>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903" name="Oval 8"/>
            <p:cNvSpPr>
              <a:spLocks noChangeArrowheads="1"/>
            </p:cNvSpPr>
            <p:nvPr/>
          </p:nvSpPr>
          <p:spPr bwMode="auto">
            <a:xfrm>
              <a:off x="3996" y="2280"/>
              <a:ext cx="109" cy="117"/>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35844" name="Group 9"/>
          <p:cNvGrpSpPr>
            <a:grpSpLocks/>
          </p:cNvGrpSpPr>
          <p:nvPr/>
        </p:nvGrpSpPr>
        <p:grpSpPr bwMode="auto">
          <a:xfrm>
            <a:off x="4038600" y="152400"/>
            <a:ext cx="4953000" cy="914400"/>
            <a:chOff x="624" y="1488"/>
            <a:chExt cx="19344" cy="3518"/>
          </a:xfrm>
        </p:grpSpPr>
        <p:grpSp>
          <p:nvGrpSpPr>
            <p:cNvPr id="35847" name="Group 10"/>
            <p:cNvGrpSpPr>
              <a:grpSpLocks/>
            </p:cNvGrpSpPr>
            <p:nvPr/>
          </p:nvGrpSpPr>
          <p:grpSpPr bwMode="auto">
            <a:xfrm>
              <a:off x="3767" y="3504"/>
              <a:ext cx="16201" cy="981"/>
              <a:chOff x="1728" y="18432"/>
              <a:chExt cx="16201" cy="981"/>
            </a:xfrm>
          </p:grpSpPr>
          <p:sp>
            <p:nvSpPr>
              <p:cNvPr id="35876" name="Freeform 11"/>
              <p:cNvSpPr>
                <a:spLocks/>
              </p:cNvSpPr>
              <p:nvPr/>
            </p:nvSpPr>
            <p:spPr bwMode="auto">
              <a:xfrm>
                <a:off x="1728" y="18449"/>
                <a:ext cx="732" cy="745"/>
              </a:xfrm>
              <a:custGeom>
                <a:avLst/>
                <a:gdLst>
                  <a:gd name="T0" fmla="*/ 84 w 732"/>
                  <a:gd name="T1" fmla="*/ 202 h 745"/>
                  <a:gd name="T2" fmla="*/ 84 w 732"/>
                  <a:gd name="T3" fmla="*/ 112 h 745"/>
                  <a:gd name="T4" fmla="*/ 84 w 732"/>
                  <a:gd name="T5" fmla="*/ 67 h 745"/>
                  <a:gd name="T6" fmla="*/ 79 w 732"/>
                  <a:gd name="T7" fmla="*/ 39 h 745"/>
                  <a:gd name="T8" fmla="*/ 56 w 732"/>
                  <a:gd name="T9" fmla="*/ 22 h 745"/>
                  <a:gd name="T10" fmla="*/ 34 w 732"/>
                  <a:gd name="T11" fmla="*/ 11 h 745"/>
                  <a:gd name="T12" fmla="*/ 11 w 732"/>
                  <a:gd name="T13" fmla="*/ 11 h 745"/>
                  <a:gd name="T14" fmla="*/ 0 w 732"/>
                  <a:gd name="T15" fmla="*/ 6 h 745"/>
                  <a:gd name="T16" fmla="*/ 6 w 732"/>
                  <a:gd name="T17" fmla="*/ 0 h 745"/>
                  <a:gd name="T18" fmla="*/ 62 w 732"/>
                  <a:gd name="T19" fmla="*/ 0 h 745"/>
                  <a:gd name="T20" fmla="*/ 130 w 732"/>
                  <a:gd name="T21" fmla="*/ 0 h 745"/>
                  <a:gd name="T22" fmla="*/ 186 w 732"/>
                  <a:gd name="T23" fmla="*/ 0 h 745"/>
                  <a:gd name="T24" fmla="*/ 231 w 732"/>
                  <a:gd name="T25" fmla="*/ 0 h 745"/>
                  <a:gd name="T26" fmla="*/ 242 w 732"/>
                  <a:gd name="T27" fmla="*/ 6 h 745"/>
                  <a:gd name="T28" fmla="*/ 231 w 732"/>
                  <a:gd name="T29" fmla="*/ 11 h 745"/>
                  <a:gd name="T30" fmla="*/ 208 w 732"/>
                  <a:gd name="T31" fmla="*/ 17 h 745"/>
                  <a:gd name="T32" fmla="*/ 186 w 732"/>
                  <a:gd name="T33" fmla="*/ 28 h 745"/>
                  <a:gd name="T34" fmla="*/ 175 w 732"/>
                  <a:gd name="T35" fmla="*/ 50 h 745"/>
                  <a:gd name="T36" fmla="*/ 169 w 732"/>
                  <a:gd name="T37" fmla="*/ 90 h 745"/>
                  <a:gd name="T38" fmla="*/ 169 w 732"/>
                  <a:gd name="T39" fmla="*/ 151 h 745"/>
                  <a:gd name="T40" fmla="*/ 169 w 732"/>
                  <a:gd name="T41" fmla="*/ 280 h 745"/>
                  <a:gd name="T42" fmla="*/ 175 w 732"/>
                  <a:gd name="T43" fmla="*/ 504 h 745"/>
                  <a:gd name="T44" fmla="*/ 214 w 732"/>
                  <a:gd name="T45" fmla="*/ 622 h 745"/>
                  <a:gd name="T46" fmla="*/ 287 w 732"/>
                  <a:gd name="T47" fmla="*/ 689 h 745"/>
                  <a:gd name="T48" fmla="*/ 389 w 732"/>
                  <a:gd name="T49" fmla="*/ 706 h 745"/>
                  <a:gd name="T50" fmla="*/ 501 w 732"/>
                  <a:gd name="T51" fmla="*/ 672 h 745"/>
                  <a:gd name="T52" fmla="*/ 580 w 732"/>
                  <a:gd name="T53" fmla="*/ 571 h 745"/>
                  <a:gd name="T54" fmla="*/ 597 w 732"/>
                  <a:gd name="T55" fmla="*/ 398 h 745"/>
                  <a:gd name="T56" fmla="*/ 597 w 732"/>
                  <a:gd name="T57" fmla="*/ 202 h 745"/>
                  <a:gd name="T58" fmla="*/ 597 w 732"/>
                  <a:gd name="T59" fmla="*/ 112 h 745"/>
                  <a:gd name="T60" fmla="*/ 597 w 732"/>
                  <a:gd name="T61" fmla="*/ 67 h 745"/>
                  <a:gd name="T62" fmla="*/ 591 w 732"/>
                  <a:gd name="T63" fmla="*/ 39 h 745"/>
                  <a:gd name="T64" fmla="*/ 574 w 732"/>
                  <a:gd name="T65" fmla="*/ 22 h 745"/>
                  <a:gd name="T66" fmla="*/ 546 w 732"/>
                  <a:gd name="T67" fmla="*/ 11 h 745"/>
                  <a:gd name="T68" fmla="*/ 524 w 732"/>
                  <a:gd name="T69" fmla="*/ 11 h 745"/>
                  <a:gd name="T70" fmla="*/ 512 w 732"/>
                  <a:gd name="T71" fmla="*/ 6 h 745"/>
                  <a:gd name="T72" fmla="*/ 524 w 732"/>
                  <a:gd name="T73" fmla="*/ 0 h 745"/>
                  <a:gd name="T74" fmla="*/ 574 w 732"/>
                  <a:gd name="T75" fmla="*/ 0 h 745"/>
                  <a:gd name="T76" fmla="*/ 631 w 732"/>
                  <a:gd name="T77" fmla="*/ 0 h 745"/>
                  <a:gd name="T78" fmla="*/ 659 w 732"/>
                  <a:gd name="T79" fmla="*/ 0 h 745"/>
                  <a:gd name="T80" fmla="*/ 698 w 732"/>
                  <a:gd name="T81" fmla="*/ 0 h 745"/>
                  <a:gd name="T82" fmla="*/ 726 w 732"/>
                  <a:gd name="T83" fmla="*/ 0 h 745"/>
                  <a:gd name="T84" fmla="*/ 726 w 732"/>
                  <a:gd name="T85" fmla="*/ 11 h 745"/>
                  <a:gd name="T86" fmla="*/ 715 w 732"/>
                  <a:gd name="T87" fmla="*/ 11 h 745"/>
                  <a:gd name="T88" fmla="*/ 698 w 732"/>
                  <a:gd name="T89" fmla="*/ 17 h 745"/>
                  <a:gd name="T90" fmla="*/ 676 w 732"/>
                  <a:gd name="T91" fmla="*/ 28 h 745"/>
                  <a:gd name="T92" fmla="*/ 665 w 732"/>
                  <a:gd name="T93" fmla="*/ 50 h 745"/>
                  <a:gd name="T94" fmla="*/ 659 w 732"/>
                  <a:gd name="T95" fmla="*/ 90 h 745"/>
                  <a:gd name="T96" fmla="*/ 659 w 732"/>
                  <a:gd name="T97" fmla="*/ 151 h 745"/>
                  <a:gd name="T98" fmla="*/ 659 w 732"/>
                  <a:gd name="T99" fmla="*/ 280 h 745"/>
                  <a:gd name="T100" fmla="*/ 659 w 732"/>
                  <a:gd name="T101" fmla="*/ 465 h 745"/>
                  <a:gd name="T102" fmla="*/ 619 w 732"/>
                  <a:gd name="T103" fmla="*/ 611 h 745"/>
                  <a:gd name="T104" fmla="*/ 501 w 732"/>
                  <a:gd name="T105" fmla="*/ 717 h 745"/>
                  <a:gd name="T106" fmla="*/ 372 w 732"/>
                  <a:gd name="T107" fmla="*/ 745 h 745"/>
                  <a:gd name="T108" fmla="*/ 282 w 732"/>
                  <a:gd name="T109" fmla="*/ 734 h 745"/>
                  <a:gd name="T110" fmla="*/ 169 w 732"/>
                  <a:gd name="T111" fmla="*/ 672 h 745"/>
                  <a:gd name="T112" fmla="*/ 113 w 732"/>
                  <a:gd name="T113" fmla="*/ 583 h 745"/>
                  <a:gd name="T114" fmla="*/ 84 w 732"/>
                  <a:gd name="T115" fmla="*/ 420 h 7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2"/>
                  <a:gd name="T175" fmla="*/ 0 h 745"/>
                  <a:gd name="T176" fmla="*/ 732 w 732"/>
                  <a:gd name="T177" fmla="*/ 745 h 7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2" h="745">
                    <a:moveTo>
                      <a:pt x="84" y="280"/>
                    </a:moveTo>
                    <a:lnTo>
                      <a:pt x="84" y="202"/>
                    </a:lnTo>
                    <a:lnTo>
                      <a:pt x="84" y="151"/>
                    </a:lnTo>
                    <a:lnTo>
                      <a:pt x="84" y="112"/>
                    </a:lnTo>
                    <a:lnTo>
                      <a:pt x="84" y="90"/>
                    </a:lnTo>
                    <a:lnTo>
                      <a:pt x="84" y="67"/>
                    </a:lnTo>
                    <a:lnTo>
                      <a:pt x="79" y="50"/>
                    </a:lnTo>
                    <a:lnTo>
                      <a:pt x="79" y="39"/>
                    </a:lnTo>
                    <a:lnTo>
                      <a:pt x="68" y="28"/>
                    </a:lnTo>
                    <a:lnTo>
                      <a:pt x="56" y="22"/>
                    </a:lnTo>
                    <a:lnTo>
                      <a:pt x="39" y="17"/>
                    </a:lnTo>
                    <a:lnTo>
                      <a:pt x="34" y="11"/>
                    </a:lnTo>
                    <a:lnTo>
                      <a:pt x="17" y="11"/>
                    </a:lnTo>
                    <a:lnTo>
                      <a:pt x="11" y="11"/>
                    </a:lnTo>
                    <a:lnTo>
                      <a:pt x="6" y="11"/>
                    </a:lnTo>
                    <a:lnTo>
                      <a:pt x="0" y="6"/>
                    </a:lnTo>
                    <a:lnTo>
                      <a:pt x="0" y="0"/>
                    </a:lnTo>
                    <a:lnTo>
                      <a:pt x="6" y="0"/>
                    </a:lnTo>
                    <a:lnTo>
                      <a:pt x="17" y="0"/>
                    </a:lnTo>
                    <a:lnTo>
                      <a:pt x="62" y="0"/>
                    </a:lnTo>
                    <a:lnTo>
                      <a:pt x="107" y="0"/>
                    </a:lnTo>
                    <a:lnTo>
                      <a:pt x="130" y="0"/>
                    </a:lnTo>
                    <a:lnTo>
                      <a:pt x="152" y="0"/>
                    </a:lnTo>
                    <a:lnTo>
                      <a:pt x="186" y="0"/>
                    </a:lnTo>
                    <a:lnTo>
                      <a:pt x="225" y="0"/>
                    </a:lnTo>
                    <a:lnTo>
                      <a:pt x="231" y="0"/>
                    </a:lnTo>
                    <a:lnTo>
                      <a:pt x="237" y="0"/>
                    </a:lnTo>
                    <a:lnTo>
                      <a:pt x="242" y="6"/>
                    </a:lnTo>
                    <a:lnTo>
                      <a:pt x="237" y="11"/>
                    </a:lnTo>
                    <a:lnTo>
                      <a:pt x="231" y="11"/>
                    </a:lnTo>
                    <a:lnTo>
                      <a:pt x="220" y="11"/>
                    </a:lnTo>
                    <a:lnTo>
                      <a:pt x="208" y="17"/>
                    </a:lnTo>
                    <a:lnTo>
                      <a:pt x="197" y="17"/>
                    </a:lnTo>
                    <a:lnTo>
                      <a:pt x="186" y="28"/>
                    </a:lnTo>
                    <a:lnTo>
                      <a:pt x="180" y="39"/>
                    </a:lnTo>
                    <a:lnTo>
                      <a:pt x="175" y="50"/>
                    </a:lnTo>
                    <a:lnTo>
                      <a:pt x="175" y="67"/>
                    </a:lnTo>
                    <a:lnTo>
                      <a:pt x="169" y="90"/>
                    </a:lnTo>
                    <a:lnTo>
                      <a:pt x="169" y="112"/>
                    </a:lnTo>
                    <a:lnTo>
                      <a:pt x="169" y="151"/>
                    </a:lnTo>
                    <a:lnTo>
                      <a:pt x="169" y="202"/>
                    </a:lnTo>
                    <a:lnTo>
                      <a:pt x="169" y="280"/>
                    </a:lnTo>
                    <a:lnTo>
                      <a:pt x="169" y="415"/>
                    </a:lnTo>
                    <a:lnTo>
                      <a:pt x="175" y="504"/>
                    </a:lnTo>
                    <a:lnTo>
                      <a:pt x="191" y="571"/>
                    </a:lnTo>
                    <a:lnTo>
                      <a:pt x="214" y="622"/>
                    </a:lnTo>
                    <a:lnTo>
                      <a:pt x="242" y="655"/>
                    </a:lnTo>
                    <a:lnTo>
                      <a:pt x="287" y="689"/>
                    </a:lnTo>
                    <a:lnTo>
                      <a:pt x="338" y="700"/>
                    </a:lnTo>
                    <a:lnTo>
                      <a:pt x="389" y="706"/>
                    </a:lnTo>
                    <a:lnTo>
                      <a:pt x="451" y="700"/>
                    </a:lnTo>
                    <a:lnTo>
                      <a:pt x="501" y="672"/>
                    </a:lnTo>
                    <a:lnTo>
                      <a:pt x="541" y="639"/>
                    </a:lnTo>
                    <a:lnTo>
                      <a:pt x="580" y="571"/>
                    </a:lnTo>
                    <a:lnTo>
                      <a:pt x="597" y="493"/>
                    </a:lnTo>
                    <a:lnTo>
                      <a:pt x="597" y="398"/>
                    </a:lnTo>
                    <a:lnTo>
                      <a:pt x="597" y="280"/>
                    </a:lnTo>
                    <a:lnTo>
                      <a:pt x="597" y="202"/>
                    </a:lnTo>
                    <a:lnTo>
                      <a:pt x="597" y="151"/>
                    </a:lnTo>
                    <a:lnTo>
                      <a:pt x="597" y="112"/>
                    </a:lnTo>
                    <a:lnTo>
                      <a:pt x="597" y="90"/>
                    </a:lnTo>
                    <a:lnTo>
                      <a:pt x="597" y="67"/>
                    </a:lnTo>
                    <a:lnTo>
                      <a:pt x="597" y="50"/>
                    </a:lnTo>
                    <a:lnTo>
                      <a:pt x="591" y="39"/>
                    </a:lnTo>
                    <a:lnTo>
                      <a:pt x="586" y="28"/>
                    </a:lnTo>
                    <a:lnTo>
                      <a:pt x="574" y="22"/>
                    </a:lnTo>
                    <a:lnTo>
                      <a:pt x="558" y="17"/>
                    </a:lnTo>
                    <a:lnTo>
                      <a:pt x="546" y="11"/>
                    </a:lnTo>
                    <a:lnTo>
                      <a:pt x="535" y="11"/>
                    </a:lnTo>
                    <a:lnTo>
                      <a:pt x="524" y="11"/>
                    </a:lnTo>
                    <a:lnTo>
                      <a:pt x="518" y="11"/>
                    </a:lnTo>
                    <a:lnTo>
                      <a:pt x="512" y="6"/>
                    </a:lnTo>
                    <a:lnTo>
                      <a:pt x="518" y="0"/>
                    </a:lnTo>
                    <a:lnTo>
                      <a:pt x="524" y="0"/>
                    </a:lnTo>
                    <a:lnTo>
                      <a:pt x="529" y="0"/>
                    </a:lnTo>
                    <a:lnTo>
                      <a:pt x="574" y="0"/>
                    </a:lnTo>
                    <a:lnTo>
                      <a:pt x="614" y="0"/>
                    </a:lnTo>
                    <a:lnTo>
                      <a:pt x="631" y="0"/>
                    </a:lnTo>
                    <a:lnTo>
                      <a:pt x="642" y="0"/>
                    </a:lnTo>
                    <a:lnTo>
                      <a:pt x="659" y="0"/>
                    </a:lnTo>
                    <a:lnTo>
                      <a:pt x="676" y="0"/>
                    </a:lnTo>
                    <a:lnTo>
                      <a:pt x="698" y="0"/>
                    </a:lnTo>
                    <a:lnTo>
                      <a:pt x="715" y="0"/>
                    </a:lnTo>
                    <a:lnTo>
                      <a:pt x="726" y="0"/>
                    </a:lnTo>
                    <a:lnTo>
                      <a:pt x="732" y="6"/>
                    </a:lnTo>
                    <a:lnTo>
                      <a:pt x="726" y="11"/>
                    </a:lnTo>
                    <a:lnTo>
                      <a:pt x="721" y="11"/>
                    </a:lnTo>
                    <a:lnTo>
                      <a:pt x="715" y="11"/>
                    </a:lnTo>
                    <a:lnTo>
                      <a:pt x="710" y="11"/>
                    </a:lnTo>
                    <a:lnTo>
                      <a:pt x="698" y="17"/>
                    </a:lnTo>
                    <a:lnTo>
                      <a:pt x="687" y="17"/>
                    </a:lnTo>
                    <a:lnTo>
                      <a:pt x="676" y="28"/>
                    </a:lnTo>
                    <a:lnTo>
                      <a:pt x="670" y="39"/>
                    </a:lnTo>
                    <a:lnTo>
                      <a:pt x="665" y="50"/>
                    </a:lnTo>
                    <a:lnTo>
                      <a:pt x="665" y="67"/>
                    </a:lnTo>
                    <a:lnTo>
                      <a:pt x="659" y="90"/>
                    </a:lnTo>
                    <a:lnTo>
                      <a:pt x="659" y="112"/>
                    </a:lnTo>
                    <a:lnTo>
                      <a:pt x="659" y="151"/>
                    </a:lnTo>
                    <a:lnTo>
                      <a:pt x="659" y="202"/>
                    </a:lnTo>
                    <a:lnTo>
                      <a:pt x="659" y="280"/>
                    </a:lnTo>
                    <a:lnTo>
                      <a:pt x="659" y="381"/>
                    </a:lnTo>
                    <a:lnTo>
                      <a:pt x="659" y="465"/>
                    </a:lnTo>
                    <a:lnTo>
                      <a:pt x="648" y="543"/>
                    </a:lnTo>
                    <a:lnTo>
                      <a:pt x="619" y="611"/>
                    </a:lnTo>
                    <a:lnTo>
                      <a:pt x="569" y="672"/>
                    </a:lnTo>
                    <a:lnTo>
                      <a:pt x="501" y="717"/>
                    </a:lnTo>
                    <a:lnTo>
                      <a:pt x="434" y="740"/>
                    </a:lnTo>
                    <a:lnTo>
                      <a:pt x="372" y="745"/>
                    </a:lnTo>
                    <a:lnTo>
                      <a:pt x="332" y="740"/>
                    </a:lnTo>
                    <a:lnTo>
                      <a:pt x="282" y="734"/>
                    </a:lnTo>
                    <a:lnTo>
                      <a:pt x="225" y="711"/>
                    </a:lnTo>
                    <a:lnTo>
                      <a:pt x="169" y="672"/>
                    </a:lnTo>
                    <a:lnTo>
                      <a:pt x="135" y="639"/>
                    </a:lnTo>
                    <a:lnTo>
                      <a:pt x="113" y="583"/>
                    </a:lnTo>
                    <a:lnTo>
                      <a:pt x="90" y="515"/>
                    </a:lnTo>
                    <a:lnTo>
                      <a:pt x="84" y="420"/>
                    </a:lnTo>
                    <a:lnTo>
                      <a:pt x="84" y="280"/>
                    </a:lnTo>
                    <a:close/>
                  </a:path>
                </a:pathLst>
              </a:custGeom>
              <a:solidFill>
                <a:schemeClr val="bg1"/>
              </a:solidFill>
              <a:ln w="9525">
                <a:noFill/>
                <a:round/>
                <a:headEnd/>
                <a:tailEnd/>
              </a:ln>
            </p:spPr>
            <p:txBody>
              <a:bodyPr/>
              <a:lstStyle/>
              <a:p>
                <a:endParaRPr lang="en-US"/>
              </a:p>
            </p:txBody>
          </p:sp>
          <p:sp>
            <p:nvSpPr>
              <p:cNvPr id="35877" name="Freeform 12"/>
              <p:cNvSpPr>
                <a:spLocks/>
              </p:cNvSpPr>
              <p:nvPr/>
            </p:nvSpPr>
            <p:spPr bwMode="auto">
              <a:xfrm>
                <a:off x="2612" y="18583"/>
                <a:ext cx="625" cy="600"/>
              </a:xfrm>
              <a:custGeom>
                <a:avLst/>
                <a:gdLst>
                  <a:gd name="T0" fmla="*/ 113 w 625"/>
                  <a:gd name="T1" fmla="*/ 538 h 600"/>
                  <a:gd name="T2" fmla="*/ 141 w 625"/>
                  <a:gd name="T3" fmla="*/ 577 h 600"/>
                  <a:gd name="T4" fmla="*/ 169 w 625"/>
                  <a:gd name="T5" fmla="*/ 583 h 600"/>
                  <a:gd name="T6" fmla="*/ 186 w 625"/>
                  <a:gd name="T7" fmla="*/ 589 h 600"/>
                  <a:gd name="T8" fmla="*/ 180 w 625"/>
                  <a:gd name="T9" fmla="*/ 594 h 600"/>
                  <a:gd name="T10" fmla="*/ 141 w 625"/>
                  <a:gd name="T11" fmla="*/ 594 h 600"/>
                  <a:gd name="T12" fmla="*/ 101 w 625"/>
                  <a:gd name="T13" fmla="*/ 594 h 600"/>
                  <a:gd name="T14" fmla="*/ 79 w 625"/>
                  <a:gd name="T15" fmla="*/ 594 h 600"/>
                  <a:gd name="T16" fmla="*/ 40 w 625"/>
                  <a:gd name="T17" fmla="*/ 594 h 600"/>
                  <a:gd name="T18" fmla="*/ 6 w 625"/>
                  <a:gd name="T19" fmla="*/ 594 h 600"/>
                  <a:gd name="T20" fmla="*/ 6 w 625"/>
                  <a:gd name="T21" fmla="*/ 589 h 600"/>
                  <a:gd name="T22" fmla="*/ 17 w 625"/>
                  <a:gd name="T23" fmla="*/ 583 h 600"/>
                  <a:gd name="T24" fmla="*/ 40 w 625"/>
                  <a:gd name="T25" fmla="*/ 577 h 600"/>
                  <a:gd name="T26" fmla="*/ 62 w 625"/>
                  <a:gd name="T27" fmla="*/ 538 h 600"/>
                  <a:gd name="T28" fmla="*/ 62 w 625"/>
                  <a:gd name="T29" fmla="*/ 40 h 600"/>
                  <a:gd name="T30" fmla="*/ 68 w 625"/>
                  <a:gd name="T31" fmla="*/ 6 h 600"/>
                  <a:gd name="T32" fmla="*/ 73 w 625"/>
                  <a:gd name="T33" fmla="*/ 0 h 600"/>
                  <a:gd name="T34" fmla="*/ 85 w 625"/>
                  <a:gd name="T35" fmla="*/ 6 h 600"/>
                  <a:gd name="T36" fmla="*/ 101 w 625"/>
                  <a:gd name="T37" fmla="*/ 23 h 600"/>
                  <a:gd name="T38" fmla="*/ 141 w 625"/>
                  <a:gd name="T39" fmla="*/ 68 h 600"/>
                  <a:gd name="T40" fmla="*/ 231 w 625"/>
                  <a:gd name="T41" fmla="*/ 169 h 600"/>
                  <a:gd name="T42" fmla="*/ 349 w 625"/>
                  <a:gd name="T43" fmla="*/ 292 h 600"/>
                  <a:gd name="T44" fmla="*/ 439 w 625"/>
                  <a:gd name="T45" fmla="*/ 387 h 600"/>
                  <a:gd name="T46" fmla="*/ 513 w 625"/>
                  <a:gd name="T47" fmla="*/ 471 h 600"/>
                  <a:gd name="T48" fmla="*/ 524 w 625"/>
                  <a:gd name="T49" fmla="*/ 96 h 600"/>
                  <a:gd name="T50" fmla="*/ 524 w 625"/>
                  <a:gd name="T51" fmla="*/ 51 h 600"/>
                  <a:gd name="T52" fmla="*/ 507 w 625"/>
                  <a:gd name="T53" fmla="*/ 28 h 600"/>
                  <a:gd name="T54" fmla="*/ 479 w 625"/>
                  <a:gd name="T55" fmla="*/ 23 h 600"/>
                  <a:gd name="T56" fmla="*/ 456 w 625"/>
                  <a:gd name="T57" fmla="*/ 23 h 600"/>
                  <a:gd name="T58" fmla="*/ 451 w 625"/>
                  <a:gd name="T59" fmla="*/ 12 h 600"/>
                  <a:gd name="T60" fmla="*/ 468 w 625"/>
                  <a:gd name="T61" fmla="*/ 12 h 600"/>
                  <a:gd name="T62" fmla="*/ 507 w 625"/>
                  <a:gd name="T63" fmla="*/ 12 h 600"/>
                  <a:gd name="T64" fmla="*/ 541 w 625"/>
                  <a:gd name="T65" fmla="*/ 12 h 600"/>
                  <a:gd name="T66" fmla="*/ 558 w 625"/>
                  <a:gd name="T67" fmla="*/ 12 h 600"/>
                  <a:gd name="T68" fmla="*/ 591 w 625"/>
                  <a:gd name="T69" fmla="*/ 12 h 600"/>
                  <a:gd name="T70" fmla="*/ 620 w 625"/>
                  <a:gd name="T71" fmla="*/ 12 h 600"/>
                  <a:gd name="T72" fmla="*/ 625 w 625"/>
                  <a:gd name="T73" fmla="*/ 17 h 600"/>
                  <a:gd name="T74" fmla="*/ 614 w 625"/>
                  <a:gd name="T75" fmla="*/ 23 h 600"/>
                  <a:gd name="T76" fmla="*/ 586 w 625"/>
                  <a:gd name="T77" fmla="*/ 28 h 600"/>
                  <a:gd name="T78" fmla="*/ 575 w 625"/>
                  <a:gd name="T79" fmla="*/ 51 h 600"/>
                  <a:gd name="T80" fmla="*/ 575 w 625"/>
                  <a:gd name="T81" fmla="*/ 90 h 600"/>
                  <a:gd name="T82" fmla="*/ 569 w 625"/>
                  <a:gd name="T83" fmla="*/ 566 h 600"/>
                  <a:gd name="T84" fmla="*/ 569 w 625"/>
                  <a:gd name="T85" fmla="*/ 594 h 600"/>
                  <a:gd name="T86" fmla="*/ 563 w 625"/>
                  <a:gd name="T87" fmla="*/ 600 h 600"/>
                  <a:gd name="T88" fmla="*/ 546 w 625"/>
                  <a:gd name="T89" fmla="*/ 594 h 600"/>
                  <a:gd name="T90" fmla="*/ 524 w 625"/>
                  <a:gd name="T91" fmla="*/ 572 h 600"/>
                  <a:gd name="T92" fmla="*/ 496 w 625"/>
                  <a:gd name="T93" fmla="*/ 538 h 600"/>
                  <a:gd name="T94" fmla="*/ 434 w 625"/>
                  <a:gd name="T95" fmla="*/ 477 h 600"/>
                  <a:gd name="T96" fmla="*/ 344 w 625"/>
                  <a:gd name="T97" fmla="*/ 387 h 600"/>
                  <a:gd name="T98" fmla="*/ 248 w 625"/>
                  <a:gd name="T99" fmla="*/ 286 h 600"/>
                  <a:gd name="T100" fmla="*/ 158 w 625"/>
                  <a:gd name="T101" fmla="*/ 180 h 600"/>
                  <a:gd name="T102" fmla="*/ 101 w 625"/>
                  <a:gd name="T103" fmla="*/ 118 h 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5"/>
                  <a:gd name="T157" fmla="*/ 0 h 600"/>
                  <a:gd name="T158" fmla="*/ 625 w 625"/>
                  <a:gd name="T159" fmla="*/ 600 h 6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5" h="600">
                    <a:moveTo>
                      <a:pt x="113" y="488"/>
                    </a:moveTo>
                    <a:lnTo>
                      <a:pt x="113" y="538"/>
                    </a:lnTo>
                    <a:lnTo>
                      <a:pt x="124" y="566"/>
                    </a:lnTo>
                    <a:lnTo>
                      <a:pt x="141" y="577"/>
                    </a:lnTo>
                    <a:lnTo>
                      <a:pt x="158" y="583"/>
                    </a:lnTo>
                    <a:lnTo>
                      <a:pt x="169" y="583"/>
                    </a:lnTo>
                    <a:lnTo>
                      <a:pt x="180" y="583"/>
                    </a:lnTo>
                    <a:lnTo>
                      <a:pt x="186" y="589"/>
                    </a:lnTo>
                    <a:lnTo>
                      <a:pt x="186" y="594"/>
                    </a:lnTo>
                    <a:lnTo>
                      <a:pt x="180" y="594"/>
                    </a:lnTo>
                    <a:lnTo>
                      <a:pt x="169" y="594"/>
                    </a:lnTo>
                    <a:lnTo>
                      <a:pt x="141" y="594"/>
                    </a:lnTo>
                    <a:lnTo>
                      <a:pt x="118" y="594"/>
                    </a:lnTo>
                    <a:lnTo>
                      <a:pt x="101" y="594"/>
                    </a:lnTo>
                    <a:lnTo>
                      <a:pt x="90" y="594"/>
                    </a:lnTo>
                    <a:lnTo>
                      <a:pt x="79" y="594"/>
                    </a:lnTo>
                    <a:lnTo>
                      <a:pt x="62" y="594"/>
                    </a:lnTo>
                    <a:lnTo>
                      <a:pt x="40" y="594"/>
                    </a:lnTo>
                    <a:lnTo>
                      <a:pt x="17" y="594"/>
                    </a:lnTo>
                    <a:lnTo>
                      <a:pt x="6" y="594"/>
                    </a:lnTo>
                    <a:lnTo>
                      <a:pt x="0" y="589"/>
                    </a:lnTo>
                    <a:lnTo>
                      <a:pt x="6" y="589"/>
                    </a:lnTo>
                    <a:lnTo>
                      <a:pt x="6" y="583"/>
                    </a:lnTo>
                    <a:lnTo>
                      <a:pt x="17" y="583"/>
                    </a:lnTo>
                    <a:lnTo>
                      <a:pt x="28" y="583"/>
                    </a:lnTo>
                    <a:lnTo>
                      <a:pt x="40" y="577"/>
                    </a:lnTo>
                    <a:lnTo>
                      <a:pt x="56" y="566"/>
                    </a:lnTo>
                    <a:lnTo>
                      <a:pt x="62" y="538"/>
                    </a:lnTo>
                    <a:lnTo>
                      <a:pt x="62" y="482"/>
                    </a:lnTo>
                    <a:lnTo>
                      <a:pt x="62" y="40"/>
                    </a:lnTo>
                    <a:lnTo>
                      <a:pt x="62" y="17"/>
                    </a:lnTo>
                    <a:lnTo>
                      <a:pt x="68" y="6"/>
                    </a:lnTo>
                    <a:lnTo>
                      <a:pt x="68" y="0"/>
                    </a:lnTo>
                    <a:lnTo>
                      <a:pt x="73" y="0"/>
                    </a:lnTo>
                    <a:lnTo>
                      <a:pt x="79" y="0"/>
                    </a:lnTo>
                    <a:lnTo>
                      <a:pt x="85" y="6"/>
                    </a:lnTo>
                    <a:lnTo>
                      <a:pt x="96" y="17"/>
                    </a:lnTo>
                    <a:lnTo>
                      <a:pt x="101" y="23"/>
                    </a:lnTo>
                    <a:lnTo>
                      <a:pt x="113" y="40"/>
                    </a:lnTo>
                    <a:lnTo>
                      <a:pt x="141" y="68"/>
                    </a:lnTo>
                    <a:lnTo>
                      <a:pt x="186" y="113"/>
                    </a:lnTo>
                    <a:lnTo>
                      <a:pt x="231" y="169"/>
                    </a:lnTo>
                    <a:lnTo>
                      <a:pt x="287" y="225"/>
                    </a:lnTo>
                    <a:lnTo>
                      <a:pt x="349" y="292"/>
                    </a:lnTo>
                    <a:lnTo>
                      <a:pt x="394" y="342"/>
                    </a:lnTo>
                    <a:lnTo>
                      <a:pt x="439" y="387"/>
                    </a:lnTo>
                    <a:lnTo>
                      <a:pt x="479" y="432"/>
                    </a:lnTo>
                    <a:lnTo>
                      <a:pt x="513" y="471"/>
                    </a:lnTo>
                    <a:lnTo>
                      <a:pt x="535" y="493"/>
                    </a:lnTo>
                    <a:lnTo>
                      <a:pt x="524" y="96"/>
                    </a:lnTo>
                    <a:lnTo>
                      <a:pt x="524" y="73"/>
                    </a:lnTo>
                    <a:lnTo>
                      <a:pt x="524" y="51"/>
                    </a:lnTo>
                    <a:lnTo>
                      <a:pt x="518" y="40"/>
                    </a:lnTo>
                    <a:lnTo>
                      <a:pt x="507" y="28"/>
                    </a:lnTo>
                    <a:lnTo>
                      <a:pt x="496" y="23"/>
                    </a:lnTo>
                    <a:lnTo>
                      <a:pt x="479" y="23"/>
                    </a:lnTo>
                    <a:lnTo>
                      <a:pt x="468" y="23"/>
                    </a:lnTo>
                    <a:lnTo>
                      <a:pt x="456" y="23"/>
                    </a:lnTo>
                    <a:lnTo>
                      <a:pt x="451" y="17"/>
                    </a:lnTo>
                    <a:lnTo>
                      <a:pt x="451" y="12"/>
                    </a:lnTo>
                    <a:lnTo>
                      <a:pt x="456" y="12"/>
                    </a:lnTo>
                    <a:lnTo>
                      <a:pt x="468" y="12"/>
                    </a:lnTo>
                    <a:lnTo>
                      <a:pt x="490" y="12"/>
                    </a:lnTo>
                    <a:lnTo>
                      <a:pt x="507" y="12"/>
                    </a:lnTo>
                    <a:lnTo>
                      <a:pt x="524" y="12"/>
                    </a:lnTo>
                    <a:lnTo>
                      <a:pt x="541" y="12"/>
                    </a:lnTo>
                    <a:lnTo>
                      <a:pt x="546" y="12"/>
                    </a:lnTo>
                    <a:lnTo>
                      <a:pt x="558" y="12"/>
                    </a:lnTo>
                    <a:lnTo>
                      <a:pt x="575" y="12"/>
                    </a:lnTo>
                    <a:lnTo>
                      <a:pt x="591" y="12"/>
                    </a:lnTo>
                    <a:lnTo>
                      <a:pt x="614" y="12"/>
                    </a:lnTo>
                    <a:lnTo>
                      <a:pt x="620" y="12"/>
                    </a:lnTo>
                    <a:lnTo>
                      <a:pt x="625" y="12"/>
                    </a:lnTo>
                    <a:lnTo>
                      <a:pt x="625" y="17"/>
                    </a:lnTo>
                    <a:lnTo>
                      <a:pt x="620" y="23"/>
                    </a:lnTo>
                    <a:lnTo>
                      <a:pt x="614" y="23"/>
                    </a:lnTo>
                    <a:lnTo>
                      <a:pt x="603" y="23"/>
                    </a:lnTo>
                    <a:lnTo>
                      <a:pt x="586" y="28"/>
                    </a:lnTo>
                    <a:lnTo>
                      <a:pt x="580" y="34"/>
                    </a:lnTo>
                    <a:lnTo>
                      <a:pt x="575" y="51"/>
                    </a:lnTo>
                    <a:lnTo>
                      <a:pt x="575" y="68"/>
                    </a:lnTo>
                    <a:lnTo>
                      <a:pt x="575" y="90"/>
                    </a:lnTo>
                    <a:lnTo>
                      <a:pt x="569" y="544"/>
                    </a:lnTo>
                    <a:lnTo>
                      <a:pt x="569" y="566"/>
                    </a:lnTo>
                    <a:lnTo>
                      <a:pt x="569" y="583"/>
                    </a:lnTo>
                    <a:lnTo>
                      <a:pt x="569" y="594"/>
                    </a:lnTo>
                    <a:lnTo>
                      <a:pt x="569" y="600"/>
                    </a:lnTo>
                    <a:lnTo>
                      <a:pt x="563" y="600"/>
                    </a:lnTo>
                    <a:lnTo>
                      <a:pt x="558" y="600"/>
                    </a:lnTo>
                    <a:lnTo>
                      <a:pt x="546" y="594"/>
                    </a:lnTo>
                    <a:lnTo>
                      <a:pt x="541" y="583"/>
                    </a:lnTo>
                    <a:lnTo>
                      <a:pt x="524" y="572"/>
                    </a:lnTo>
                    <a:lnTo>
                      <a:pt x="507" y="549"/>
                    </a:lnTo>
                    <a:lnTo>
                      <a:pt x="496" y="538"/>
                    </a:lnTo>
                    <a:lnTo>
                      <a:pt x="468" y="516"/>
                    </a:lnTo>
                    <a:lnTo>
                      <a:pt x="434" y="477"/>
                    </a:lnTo>
                    <a:lnTo>
                      <a:pt x="389" y="432"/>
                    </a:lnTo>
                    <a:lnTo>
                      <a:pt x="344" y="387"/>
                    </a:lnTo>
                    <a:lnTo>
                      <a:pt x="304" y="342"/>
                    </a:lnTo>
                    <a:lnTo>
                      <a:pt x="248" y="286"/>
                    </a:lnTo>
                    <a:lnTo>
                      <a:pt x="197" y="230"/>
                    </a:lnTo>
                    <a:lnTo>
                      <a:pt x="158" y="180"/>
                    </a:lnTo>
                    <a:lnTo>
                      <a:pt x="124" y="146"/>
                    </a:lnTo>
                    <a:lnTo>
                      <a:pt x="101" y="118"/>
                    </a:lnTo>
                    <a:lnTo>
                      <a:pt x="113" y="488"/>
                    </a:lnTo>
                    <a:close/>
                  </a:path>
                </a:pathLst>
              </a:custGeom>
              <a:solidFill>
                <a:schemeClr val="bg1"/>
              </a:solidFill>
              <a:ln w="9525">
                <a:noFill/>
                <a:round/>
                <a:headEnd/>
                <a:tailEnd/>
              </a:ln>
            </p:spPr>
            <p:txBody>
              <a:bodyPr/>
              <a:lstStyle/>
              <a:p>
                <a:endParaRPr lang="en-US"/>
              </a:p>
            </p:txBody>
          </p:sp>
          <p:sp>
            <p:nvSpPr>
              <p:cNvPr id="35878" name="Freeform 13"/>
              <p:cNvSpPr>
                <a:spLocks/>
              </p:cNvSpPr>
              <p:nvPr/>
            </p:nvSpPr>
            <p:spPr bwMode="auto">
              <a:xfrm>
                <a:off x="3440" y="18595"/>
                <a:ext cx="197" cy="582"/>
              </a:xfrm>
              <a:custGeom>
                <a:avLst/>
                <a:gdLst>
                  <a:gd name="T0" fmla="*/ 124 w 197"/>
                  <a:gd name="T1" fmla="*/ 431 h 582"/>
                  <a:gd name="T2" fmla="*/ 129 w 197"/>
                  <a:gd name="T3" fmla="*/ 526 h 582"/>
                  <a:gd name="T4" fmla="*/ 129 w 197"/>
                  <a:gd name="T5" fmla="*/ 549 h 582"/>
                  <a:gd name="T6" fmla="*/ 146 w 197"/>
                  <a:gd name="T7" fmla="*/ 565 h 582"/>
                  <a:gd name="T8" fmla="*/ 169 w 197"/>
                  <a:gd name="T9" fmla="*/ 571 h 582"/>
                  <a:gd name="T10" fmla="*/ 191 w 197"/>
                  <a:gd name="T11" fmla="*/ 571 h 582"/>
                  <a:gd name="T12" fmla="*/ 197 w 197"/>
                  <a:gd name="T13" fmla="*/ 582 h 582"/>
                  <a:gd name="T14" fmla="*/ 141 w 197"/>
                  <a:gd name="T15" fmla="*/ 582 h 582"/>
                  <a:gd name="T16" fmla="*/ 90 w 197"/>
                  <a:gd name="T17" fmla="*/ 582 h 582"/>
                  <a:gd name="T18" fmla="*/ 73 w 197"/>
                  <a:gd name="T19" fmla="*/ 582 h 582"/>
                  <a:gd name="T20" fmla="*/ 45 w 197"/>
                  <a:gd name="T21" fmla="*/ 582 h 582"/>
                  <a:gd name="T22" fmla="*/ 17 w 197"/>
                  <a:gd name="T23" fmla="*/ 582 h 582"/>
                  <a:gd name="T24" fmla="*/ 0 w 197"/>
                  <a:gd name="T25" fmla="*/ 577 h 582"/>
                  <a:gd name="T26" fmla="*/ 6 w 197"/>
                  <a:gd name="T27" fmla="*/ 571 h 582"/>
                  <a:gd name="T28" fmla="*/ 34 w 197"/>
                  <a:gd name="T29" fmla="*/ 571 h 582"/>
                  <a:gd name="T30" fmla="*/ 45 w 197"/>
                  <a:gd name="T31" fmla="*/ 554 h 582"/>
                  <a:gd name="T32" fmla="*/ 56 w 197"/>
                  <a:gd name="T33" fmla="*/ 526 h 582"/>
                  <a:gd name="T34" fmla="*/ 56 w 197"/>
                  <a:gd name="T35" fmla="*/ 431 h 582"/>
                  <a:gd name="T36" fmla="*/ 56 w 197"/>
                  <a:gd name="T37" fmla="*/ 224 h 582"/>
                  <a:gd name="T38" fmla="*/ 56 w 197"/>
                  <a:gd name="T39" fmla="*/ 101 h 582"/>
                  <a:gd name="T40" fmla="*/ 56 w 197"/>
                  <a:gd name="T41" fmla="*/ 56 h 582"/>
                  <a:gd name="T42" fmla="*/ 51 w 197"/>
                  <a:gd name="T43" fmla="*/ 28 h 582"/>
                  <a:gd name="T44" fmla="*/ 28 w 197"/>
                  <a:gd name="T45" fmla="*/ 11 h 582"/>
                  <a:gd name="T46" fmla="*/ 6 w 197"/>
                  <a:gd name="T47" fmla="*/ 11 h 582"/>
                  <a:gd name="T48" fmla="*/ 0 w 197"/>
                  <a:gd name="T49" fmla="*/ 0 h 582"/>
                  <a:gd name="T50" fmla="*/ 28 w 197"/>
                  <a:gd name="T51" fmla="*/ 0 h 582"/>
                  <a:gd name="T52" fmla="*/ 62 w 197"/>
                  <a:gd name="T53" fmla="*/ 0 h 582"/>
                  <a:gd name="T54" fmla="*/ 84 w 197"/>
                  <a:gd name="T55" fmla="*/ 0 h 582"/>
                  <a:gd name="T56" fmla="*/ 96 w 197"/>
                  <a:gd name="T57" fmla="*/ 0 h 582"/>
                  <a:gd name="T58" fmla="*/ 124 w 197"/>
                  <a:gd name="T59" fmla="*/ 0 h 582"/>
                  <a:gd name="T60" fmla="*/ 152 w 197"/>
                  <a:gd name="T61" fmla="*/ 0 h 582"/>
                  <a:gd name="T62" fmla="*/ 175 w 197"/>
                  <a:gd name="T63" fmla="*/ 0 h 582"/>
                  <a:gd name="T64" fmla="*/ 175 w 197"/>
                  <a:gd name="T65" fmla="*/ 5 h 582"/>
                  <a:gd name="T66" fmla="*/ 163 w 197"/>
                  <a:gd name="T67" fmla="*/ 11 h 582"/>
                  <a:gd name="T68" fmla="*/ 141 w 197"/>
                  <a:gd name="T69" fmla="*/ 16 h 582"/>
                  <a:gd name="T70" fmla="*/ 129 w 197"/>
                  <a:gd name="T71" fmla="*/ 39 h 582"/>
                  <a:gd name="T72" fmla="*/ 124 w 197"/>
                  <a:gd name="T73" fmla="*/ 72 h 582"/>
                  <a:gd name="T74" fmla="*/ 124 w 197"/>
                  <a:gd name="T75" fmla="*/ 151 h 582"/>
                  <a:gd name="T76" fmla="*/ 124 w 197"/>
                  <a:gd name="T77" fmla="*/ 358 h 5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7"/>
                  <a:gd name="T118" fmla="*/ 0 h 582"/>
                  <a:gd name="T119" fmla="*/ 197 w 197"/>
                  <a:gd name="T120" fmla="*/ 582 h 5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7" h="582">
                    <a:moveTo>
                      <a:pt x="124" y="358"/>
                    </a:moveTo>
                    <a:lnTo>
                      <a:pt x="124" y="431"/>
                    </a:lnTo>
                    <a:lnTo>
                      <a:pt x="124" y="487"/>
                    </a:lnTo>
                    <a:lnTo>
                      <a:pt x="129" y="526"/>
                    </a:lnTo>
                    <a:lnTo>
                      <a:pt x="129" y="537"/>
                    </a:lnTo>
                    <a:lnTo>
                      <a:pt x="129" y="549"/>
                    </a:lnTo>
                    <a:lnTo>
                      <a:pt x="135" y="560"/>
                    </a:lnTo>
                    <a:lnTo>
                      <a:pt x="146" y="565"/>
                    </a:lnTo>
                    <a:lnTo>
                      <a:pt x="158" y="571"/>
                    </a:lnTo>
                    <a:lnTo>
                      <a:pt x="169" y="571"/>
                    </a:lnTo>
                    <a:lnTo>
                      <a:pt x="180" y="571"/>
                    </a:lnTo>
                    <a:lnTo>
                      <a:pt x="191" y="571"/>
                    </a:lnTo>
                    <a:lnTo>
                      <a:pt x="197" y="577"/>
                    </a:lnTo>
                    <a:lnTo>
                      <a:pt x="197" y="582"/>
                    </a:lnTo>
                    <a:lnTo>
                      <a:pt x="186" y="582"/>
                    </a:lnTo>
                    <a:lnTo>
                      <a:pt x="141" y="582"/>
                    </a:lnTo>
                    <a:lnTo>
                      <a:pt x="107" y="582"/>
                    </a:lnTo>
                    <a:lnTo>
                      <a:pt x="90" y="582"/>
                    </a:lnTo>
                    <a:lnTo>
                      <a:pt x="84" y="582"/>
                    </a:lnTo>
                    <a:lnTo>
                      <a:pt x="73" y="582"/>
                    </a:lnTo>
                    <a:lnTo>
                      <a:pt x="62" y="582"/>
                    </a:lnTo>
                    <a:lnTo>
                      <a:pt x="45" y="582"/>
                    </a:lnTo>
                    <a:lnTo>
                      <a:pt x="28" y="582"/>
                    </a:lnTo>
                    <a:lnTo>
                      <a:pt x="17" y="582"/>
                    </a:lnTo>
                    <a:lnTo>
                      <a:pt x="6" y="582"/>
                    </a:lnTo>
                    <a:lnTo>
                      <a:pt x="0" y="577"/>
                    </a:lnTo>
                    <a:lnTo>
                      <a:pt x="6" y="577"/>
                    </a:lnTo>
                    <a:lnTo>
                      <a:pt x="6" y="571"/>
                    </a:lnTo>
                    <a:lnTo>
                      <a:pt x="17" y="571"/>
                    </a:lnTo>
                    <a:lnTo>
                      <a:pt x="34" y="571"/>
                    </a:lnTo>
                    <a:lnTo>
                      <a:pt x="39" y="565"/>
                    </a:lnTo>
                    <a:lnTo>
                      <a:pt x="45" y="554"/>
                    </a:lnTo>
                    <a:lnTo>
                      <a:pt x="51" y="543"/>
                    </a:lnTo>
                    <a:lnTo>
                      <a:pt x="56" y="526"/>
                    </a:lnTo>
                    <a:lnTo>
                      <a:pt x="56" y="487"/>
                    </a:lnTo>
                    <a:lnTo>
                      <a:pt x="56" y="431"/>
                    </a:lnTo>
                    <a:lnTo>
                      <a:pt x="56" y="358"/>
                    </a:lnTo>
                    <a:lnTo>
                      <a:pt x="56" y="224"/>
                    </a:lnTo>
                    <a:lnTo>
                      <a:pt x="56" y="151"/>
                    </a:lnTo>
                    <a:lnTo>
                      <a:pt x="56" y="101"/>
                    </a:lnTo>
                    <a:lnTo>
                      <a:pt x="56" y="72"/>
                    </a:lnTo>
                    <a:lnTo>
                      <a:pt x="56" y="56"/>
                    </a:lnTo>
                    <a:lnTo>
                      <a:pt x="56" y="39"/>
                    </a:lnTo>
                    <a:lnTo>
                      <a:pt x="51" y="28"/>
                    </a:lnTo>
                    <a:lnTo>
                      <a:pt x="39" y="16"/>
                    </a:lnTo>
                    <a:lnTo>
                      <a:pt x="28" y="11"/>
                    </a:lnTo>
                    <a:lnTo>
                      <a:pt x="17" y="11"/>
                    </a:lnTo>
                    <a:lnTo>
                      <a:pt x="6" y="11"/>
                    </a:lnTo>
                    <a:lnTo>
                      <a:pt x="0" y="5"/>
                    </a:lnTo>
                    <a:lnTo>
                      <a:pt x="0" y="0"/>
                    </a:lnTo>
                    <a:lnTo>
                      <a:pt x="11" y="0"/>
                    </a:lnTo>
                    <a:lnTo>
                      <a:pt x="28" y="0"/>
                    </a:lnTo>
                    <a:lnTo>
                      <a:pt x="45" y="0"/>
                    </a:lnTo>
                    <a:lnTo>
                      <a:pt x="62" y="0"/>
                    </a:lnTo>
                    <a:lnTo>
                      <a:pt x="73" y="0"/>
                    </a:lnTo>
                    <a:lnTo>
                      <a:pt x="84" y="0"/>
                    </a:lnTo>
                    <a:lnTo>
                      <a:pt x="90" y="0"/>
                    </a:lnTo>
                    <a:lnTo>
                      <a:pt x="96" y="0"/>
                    </a:lnTo>
                    <a:lnTo>
                      <a:pt x="107" y="0"/>
                    </a:lnTo>
                    <a:lnTo>
                      <a:pt x="124" y="0"/>
                    </a:lnTo>
                    <a:lnTo>
                      <a:pt x="135" y="0"/>
                    </a:lnTo>
                    <a:lnTo>
                      <a:pt x="152" y="0"/>
                    </a:lnTo>
                    <a:lnTo>
                      <a:pt x="169" y="0"/>
                    </a:lnTo>
                    <a:lnTo>
                      <a:pt x="175" y="0"/>
                    </a:lnTo>
                    <a:lnTo>
                      <a:pt x="180" y="5"/>
                    </a:lnTo>
                    <a:lnTo>
                      <a:pt x="175" y="5"/>
                    </a:lnTo>
                    <a:lnTo>
                      <a:pt x="175" y="11"/>
                    </a:lnTo>
                    <a:lnTo>
                      <a:pt x="163" y="11"/>
                    </a:lnTo>
                    <a:lnTo>
                      <a:pt x="152" y="11"/>
                    </a:lnTo>
                    <a:lnTo>
                      <a:pt x="141" y="16"/>
                    </a:lnTo>
                    <a:lnTo>
                      <a:pt x="129" y="22"/>
                    </a:lnTo>
                    <a:lnTo>
                      <a:pt x="129" y="39"/>
                    </a:lnTo>
                    <a:lnTo>
                      <a:pt x="124" y="56"/>
                    </a:lnTo>
                    <a:lnTo>
                      <a:pt x="124" y="72"/>
                    </a:lnTo>
                    <a:lnTo>
                      <a:pt x="124" y="101"/>
                    </a:lnTo>
                    <a:lnTo>
                      <a:pt x="124" y="151"/>
                    </a:lnTo>
                    <a:lnTo>
                      <a:pt x="124" y="224"/>
                    </a:lnTo>
                    <a:lnTo>
                      <a:pt x="124" y="358"/>
                    </a:lnTo>
                    <a:close/>
                  </a:path>
                </a:pathLst>
              </a:custGeom>
              <a:solidFill>
                <a:schemeClr val="bg1"/>
              </a:solidFill>
              <a:ln w="9525">
                <a:noFill/>
                <a:round/>
                <a:headEnd/>
                <a:tailEnd/>
              </a:ln>
            </p:spPr>
            <p:txBody>
              <a:bodyPr/>
              <a:lstStyle/>
              <a:p>
                <a:endParaRPr lang="en-US"/>
              </a:p>
            </p:txBody>
          </p:sp>
          <p:sp>
            <p:nvSpPr>
              <p:cNvPr id="35879" name="Freeform 14"/>
              <p:cNvSpPr>
                <a:spLocks/>
              </p:cNvSpPr>
              <p:nvPr/>
            </p:nvSpPr>
            <p:spPr bwMode="auto">
              <a:xfrm>
                <a:off x="3738" y="18595"/>
                <a:ext cx="625" cy="594"/>
              </a:xfrm>
              <a:custGeom>
                <a:avLst/>
                <a:gdLst>
                  <a:gd name="T0" fmla="*/ 355 w 625"/>
                  <a:gd name="T1" fmla="*/ 437 h 594"/>
                  <a:gd name="T2" fmla="*/ 411 w 625"/>
                  <a:gd name="T3" fmla="*/ 297 h 594"/>
                  <a:gd name="T4" fmla="*/ 462 w 625"/>
                  <a:gd name="T5" fmla="*/ 151 h 594"/>
                  <a:gd name="T6" fmla="*/ 496 w 625"/>
                  <a:gd name="T7" fmla="*/ 61 h 594"/>
                  <a:gd name="T8" fmla="*/ 502 w 625"/>
                  <a:gd name="T9" fmla="*/ 28 h 594"/>
                  <a:gd name="T10" fmla="*/ 502 w 625"/>
                  <a:gd name="T11" fmla="*/ 16 h 594"/>
                  <a:gd name="T12" fmla="*/ 479 w 625"/>
                  <a:gd name="T13" fmla="*/ 11 h 594"/>
                  <a:gd name="T14" fmla="*/ 457 w 625"/>
                  <a:gd name="T15" fmla="*/ 11 h 594"/>
                  <a:gd name="T16" fmla="*/ 457 w 625"/>
                  <a:gd name="T17" fmla="*/ 0 h 594"/>
                  <a:gd name="T18" fmla="*/ 473 w 625"/>
                  <a:gd name="T19" fmla="*/ 0 h 594"/>
                  <a:gd name="T20" fmla="*/ 518 w 625"/>
                  <a:gd name="T21" fmla="*/ 0 h 594"/>
                  <a:gd name="T22" fmla="*/ 547 w 625"/>
                  <a:gd name="T23" fmla="*/ 0 h 594"/>
                  <a:gd name="T24" fmla="*/ 564 w 625"/>
                  <a:gd name="T25" fmla="*/ 0 h 594"/>
                  <a:gd name="T26" fmla="*/ 597 w 625"/>
                  <a:gd name="T27" fmla="*/ 0 h 594"/>
                  <a:gd name="T28" fmla="*/ 620 w 625"/>
                  <a:gd name="T29" fmla="*/ 0 h 594"/>
                  <a:gd name="T30" fmla="*/ 620 w 625"/>
                  <a:gd name="T31" fmla="*/ 5 h 594"/>
                  <a:gd name="T32" fmla="*/ 603 w 625"/>
                  <a:gd name="T33" fmla="*/ 11 h 594"/>
                  <a:gd name="T34" fmla="*/ 575 w 625"/>
                  <a:gd name="T35" fmla="*/ 16 h 594"/>
                  <a:gd name="T36" fmla="*/ 564 w 625"/>
                  <a:gd name="T37" fmla="*/ 28 h 594"/>
                  <a:gd name="T38" fmla="*/ 552 w 625"/>
                  <a:gd name="T39" fmla="*/ 50 h 594"/>
                  <a:gd name="T40" fmla="*/ 535 w 625"/>
                  <a:gd name="T41" fmla="*/ 89 h 594"/>
                  <a:gd name="T42" fmla="*/ 502 w 625"/>
                  <a:gd name="T43" fmla="*/ 168 h 594"/>
                  <a:gd name="T44" fmla="*/ 445 w 625"/>
                  <a:gd name="T45" fmla="*/ 302 h 594"/>
                  <a:gd name="T46" fmla="*/ 366 w 625"/>
                  <a:gd name="T47" fmla="*/ 481 h 594"/>
                  <a:gd name="T48" fmla="*/ 338 w 625"/>
                  <a:gd name="T49" fmla="*/ 554 h 594"/>
                  <a:gd name="T50" fmla="*/ 321 w 625"/>
                  <a:gd name="T51" fmla="*/ 582 h 594"/>
                  <a:gd name="T52" fmla="*/ 316 w 625"/>
                  <a:gd name="T53" fmla="*/ 594 h 594"/>
                  <a:gd name="T54" fmla="*/ 304 w 625"/>
                  <a:gd name="T55" fmla="*/ 588 h 594"/>
                  <a:gd name="T56" fmla="*/ 293 w 625"/>
                  <a:gd name="T57" fmla="*/ 565 h 594"/>
                  <a:gd name="T58" fmla="*/ 96 w 625"/>
                  <a:gd name="T59" fmla="*/ 72 h 594"/>
                  <a:gd name="T60" fmla="*/ 74 w 625"/>
                  <a:gd name="T61" fmla="*/ 33 h 594"/>
                  <a:gd name="T62" fmla="*/ 51 w 625"/>
                  <a:gd name="T63" fmla="*/ 16 h 594"/>
                  <a:gd name="T64" fmla="*/ 29 w 625"/>
                  <a:gd name="T65" fmla="*/ 11 h 594"/>
                  <a:gd name="T66" fmla="*/ 6 w 625"/>
                  <a:gd name="T67" fmla="*/ 11 h 594"/>
                  <a:gd name="T68" fmla="*/ 0 w 625"/>
                  <a:gd name="T69" fmla="*/ 5 h 594"/>
                  <a:gd name="T70" fmla="*/ 12 w 625"/>
                  <a:gd name="T71" fmla="*/ 0 h 594"/>
                  <a:gd name="T72" fmla="*/ 62 w 625"/>
                  <a:gd name="T73" fmla="*/ 0 h 594"/>
                  <a:gd name="T74" fmla="*/ 113 w 625"/>
                  <a:gd name="T75" fmla="*/ 0 h 594"/>
                  <a:gd name="T76" fmla="*/ 141 w 625"/>
                  <a:gd name="T77" fmla="*/ 0 h 594"/>
                  <a:gd name="T78" fmla="*/ 186 w 625"/>
                  <a:gd name="T79" fmla="*/ 0 h 594"/>
                  <a:gd name="T80" fmla="*/ 203 w 625"/>
                  <a:gd name="T81" fmla="*/ 0 h 594"/>
                  <a:gd name="T82" fmla="*/ 203 w 625"/>
                  <a:gd name="T83" fmla="*/ 5 h 594"/>
                  <a:gd name="T84" fmla="*/ 192 w 625"/>
                  <a:gd name="T85" fmla="*/ 11 h 594"/>
                  <a:gd name="T86" fmla="*/ 169 w 625"/>
                  <a:gd name="T87" fmla="*/ 11 h 594"/>
                  <a:gd name="T88" fmla="*/ 158 w 625"/>
                  <a:gd name="T89" fmla="*/ 22 h 594"/>
                  <a:gd name="T90" fmla="*/ 164 w 625"/>
                  <a:gd name="T91" fmla="*/ 39 h 594"/>
                  <a:gd name="T92" fmla="*/ 175 w 625"/>
                  <a:gd name="T93" fmla="*/ 72 h 594"/>
                  <a:gd name="T94" fmla="*/ 333 w 625"/>
                  <a:gd name="T95" fmla="*/ 487 h 5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5"/>
                  <a:gd name="T145" fmla="*/ 0 h 594"/>
                  <a:gd name="T146" fmla="*/ 625 w 625"/>
                  <a:gd name="T147" fmla="*/ 594 h 5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5" h="594">
                    <a:moveTo>
                      <a:pt x="333" y="487"/>
                    </a:moveTo>
                    <a:lnTo>
                      <a:pt x="355" y="437"/>
                    </a:lnTo>
                    <a:lnTo>
                      <a:pt x="378" y="369"/>
                    </a:lnTo>
                    <a:lnTo>
                      <a:pt x="411" y="297"/>
                    </a:lnTo>
                    <a:lnTo>
                      <a:pt x="440" y="218"/>
                    </a:lnTo>
                    <a:lnTo>
                      <a:pt x="462" y="151"/>
                    </a:lnTo>
                    <a:lnTo>
                      <a:pt x="485" y="95"/>
                    </a:lnTo>
                    <a:lnTo>
                      <a:pt x="496" y="61"/>
                    </a:lnTo>
                    <a:lnTo>
                      <a:pt x="502" y="44"/>
                    </a:lnTo>
                    <a:lnTo>
                      <a:pt x="502" y="28"/>
                    </a:lnTo>
                    <a:lnTo>
                      <a:pt x="502" y="22"/>
                    </a:lnTo>
                    <a:lnTo>
                      <a:pt x="502" y="16"/>
                    </a:lnTo>
                    <a:lnTo>
                      <a:pt x="496" y="11"/>
                    </a:lnTo>
                    <a:lnTo>
                      <a:pt x="479" y="11"/>
                    </a:lnTo>
                    <a:lnTo>
                      <a:pt x="462" y="11"/>
                    </a:lnTo>
                    <a:lnTo>
                      <a:pt x="457" y="11"/>
                    </a:lnTo>
                    <a:lnTo>
                      <a:pt x="457" y="5"/>
                    </a:lnTo>
                    <a:lnTo>
                      <a:pt x="457" y="0"/>
                    </a:lnTo>
                    <a:lnTo>
                      <a:pt x="462" y="0"/>
                    </a:lnTo>
                    <a:lnTo>
                      <a:pt x="473" y="0"/>
                    </a:lnTo>
                    <a:lnTo>
                      <a:pt x="496" y="0"/>
                    </a:lnTo>
                    <a:lnTo>
                      <a:pt x="518" y="0"/>
                    </a:lnTo>
                    <a:lnTo>
                      <a:pt x="535" y="0"/>
                    </a:lnTo>
                    <a:lnTo>
                      <a:pt x="547" y="0"/>
                    </a:lnTo>
                    <a:lnTo>
                      <a:pt x="552" y="0"/>
                    </a:lnTo>
                    <a:lnTo>
                      <a:pt x="564" y="0"/>
                    </a:lnTo>
                    <a:lnTo>
                      <a:pt x="580" y="0"/>
                    </a:lnTo>
                    <a:lnTo>
                      <a:pt x="597" y="0"/>
                    </a:lnTo>
                    <a:lnTo>
                      <a:pt x="609" y="0"/>
                    </a:lnTo>
                    <a:lnTo>
                      <a:pt x="620" y="0"/>
                    </a:lnTo>
                    <a:lnTo>
                      <a:pt x="625" y="5"/>
                    </a:lnTo>
                    <a:lnTo>
                      <a:pt x="620" y="5"/>
                    </a:lnTo>
                    <a:lnTo>
                      <a:pt x="614" y="11"/>
                    </a:lnTo>
                    <a:lnTo>
                      <a:pt x="603" y="11"/>
                    </a:lnTo>
                    <a:lnTo>
                      <a:pt x="592" y="11"/>
                    </a:lnTo>
                    <a:lnTo>
                      <a:pt x="575" y="16"/>
                    </a:lnTo>
                    <a:lnTo>
                      <a:pt x="569" y="22"/>
                    </a:lnTo>
                    <a:lnTo>
                      <a:pt x="564" y="28"/>
                    </a:lnTo>
                    <a:lnTo>
                      <a:pt x="558" y="39"/>
                    </a:lnTo>
                    <a:lnTo>
                      <a:pt x="552" y="50"/>
                    </a:lnTo>
                    <a:lnTo>
                      <a:pt x="541" y="67"/>
                    </a:lnTo>
                    <a:lnTo>
                      <a:pt x="535" y="89"/>
                    </a:lnTo>
                    <a:lnTo>
                      <a:pt x="524" y="117"/>
                    </a:lnTo>
                    <a:lnTo>
                      <a:pt x="502" y="168"/>
                    </a:lnTo>
                    <a:lnTo>
                      <a:pt x="473" y="229"/>
                    </a:lnTo>
                    <a:lnTo>
                      <a:pt x="445" y="302"/>
                    </a:lnTo>
                    <a:lnTo>
                      <a:pt x="406" y="403"/>
                    </a:lnTo>
                    <a:lnTo>
                      <a:pt x="366" y="481"/>
                    </a:lnTo>
                    <a:lnTo>
                      <a:pt x="344" y="537"/>
                    </a:lnTo>
                    <a:lnTo>
                      <a:pt x="338" y="554"/>
                    </a:lnTo>
                    <a:lnTo>
                      <a:pt x="327" y="571"/>
                    </a:lnTo>
                    <a:lnTo>
                      <a:pt x="321" y="582"/>
                    </a:lnTo>
                    <a:lnTo>
                      <a:pt x="321" y="588"/>
                    </a:lnTo>
                    <a:lnTo>
                      <a:pt x="316" y="594"/>
                    </a:lnTo>
                    <a:lnTo>
                      <a:pt x="310" y="594"/>
                    </a:lnTo>
                    <a:lnTo>
                      <a:pt x="304" y="588"/>
                    </a:lnTo>
                    <a:lnTo>
                      <a:pt x="299" y="577"/>
                    </a:lnTo>
                    <a:lnTo>
                      <a:pt x="293" y="565"/>
                    </a:lnTo>
                    <a:lnTo>
                      <a:pt x="288" y="549"/>
                    </a:lnTo>
                    <a:lnTo>
                      <a:pt x="96" y="72"/>
                    </a:lnTo>
                    <a:lnTo>
                      <a:pt x="85" y="50"/>
                    </a:lnTo>
                    <a:lnTo>
                      <a:pt x="74" y="33"/>
                    </a:lnTo>
                    <a:lnTo>
                      <a:pt x="62" y="22"/>
                    </a:lnTo>
                    <a:lnTo>
                      <a:pt x="51" y="16"/>
                    </a:lnTo>
                    <a:lnTo>
                      <a:pt x="40" y="11"/>
                    </a:lnTo>
                    <a:lnTo>
                      <a:pt x="29" y="11"/>
                    </a:lnTo>
                    <a:lnTo>
                      <a:pt x="17" y="11"/>
                    </a:lnTo>
                    <a:lnTo>
                      <a:pt x="6" y="11"/>
                    </a:lnTo>
                    <a:lnTo>
                      <a:pt x="6" y="5"/>
                    </a:lnTo>
                    <a:lnTo>
                      <a:pt x="0" y="5"/>
                    </a:lnTo>
                    <a:lnTo>
                      <a:pt x="6" y="0"/>
                    </a:lnTo>
                    <a:lnTo>
                      <a:pt x="12" y="0"/>
                    </a:lnTo>
                    <a:lnTo>
                      <a:pt x="23" y="0"/>
                    </a:lnTo>
                    <a:lnTo>
                      <a:pt x="62" y="0"/>
                    </a:lnTo>
                    <a:lnTo>
                      <a:pt x="96" y="0"/>
                    </a:lnTo>
                    <a:lnTo>
                      <a:pt x="113" y="0"/>
                    </a:lnTo>
                    <a:lnTo>
                      <a:pt x="124" y="0"/>
                    </a:lnTo>
                    <a:lnTo>
                      <a:pt x="141" y="0"/>
                    </a:lnTo>
                    <a:lnTo>
                      <a:pt x="164" y="0"/>
                    </a:lnTo>
                    <a:lnTo>
                      <a:pt x="186" y="0"/>
                    </a:lnTo>
                    <a:lnTo>
                      <a:pt x="198" y="0"/>
                    </a:lnTo>
                    <a:lnTo>
                      <a:pt x="203" y="0"/>
                    </a:lnTo>
                    <a:lnTo>
                      <a:pt x="209" y="5"/>
                    </a:lnTo>
                    <a:lnTo>
                      <a:pt x="203" y="5"/>
                    </a:lnTo>
                    <a:lnTo>
                      <a:pt x="198" y="11"/>
                    </a:lnTo>
                    <a:lnTo>
                      <a:pt x="192" y="11"/>
                    </a:lnTo>
                    <a:lnTo>
                      <a:pt x="181" y="11"/>
                    </a:lnTo>
                    <a:lnTo>
                      <a:pt x="169" y="11"/>
                    </a:lnTo>
                    <a:lnTo>
                      <a:pt x="164" y="16"/>
                    </a:lnTo>
                    <a:lnTo>
                      <a:pt x="158" y="22"/>
                    </a:lnTo>
                    <a:lnTo>
                      <a:pt x="158" y="28"/>
                    </a:lnTo>
                    <a:lnTo>
                      <a:pt x="164" y="39"/>
                    </a:lnTo>
                    <a:lnTo>
                      <a:pt x="164" y="56"/>
                    </a:lnTo>
                    <a:lnTo>
                      <a:pt x="175" y="72"/>
                    </a:lnTo>
                    <a:lnTo>
                      <a:pt x="181" y="95"/>
                    </a:lnTo>
                    <a:lnTo>
                      <a:pt x="333" y="487"/>
                    </a:lnTo>
                    <a:close/>
                  </a:path>
                </a:pathLst>
              </a:custGeom>
              <a:solidFill>
                <a:schemeClr val="bg1"/>
              </a:solidFill>
              <a:ln w="9525">
                <a:noFill/>
                <a:round/>
                <a:headEnd/>
                <a:tailEnd/>
              </a:ln>
            </p:spPr>
            <p:txBody>
              <a:bodyPr/>
              <a:lstStyle/>
              <a:p>
                <a:endParaRPr lang="en-US"/>
              </a:p>
            </p:txBody>
          </p:sp>
          <p:sp>
            <p:nvSpPr>
              <p:cNvPr id="35880" name="Freeform 15"/>
              <p:cNvSpPr>
                <a:spLocks/>
              </p:cNvSpPr>
              <p:nvPr/>
            </p:nvSpPr>
            <p:spPr bwMode="auto">
              <a:xfrm>
                <a:off x="4470" y="18589"/>
                <a:ext cx="344" cy="594"/>
              </a:xfrm>
              <a:custGeom>
                <a:avLst/>
                <a:gdLst>
                  <a:gd name="T0" fmla="*/ 68 w 344"/>
                  <a:gd name="T1" fmla="*/ 107 h 594"/>
                  <a:gd name="T2" fmla="*/ 62 w 344"/>
                  <a:gd name="T3" fmla="*/ 45 h 594"/>
                  <a:gd name="T4" fmla="*/ 29 w 344"/>
                  <a:gd name="T5" fmla="*/ 17 h 594"/>
                  <a:gd name="T6" fmla="*/ 6 w 344"/>
                  <a:gd name="T7" fmla="*/ 17 h 594"/>
                  <a:gd name="T8" fmla="*/ 12 w 344"/>
                  <a:gd name="T9" fmla="*/ 6 h 594"/>
                  <a:gd name="T10" fmla="*/ 68 w 344"/>
                  <a:gd name="T11" fmla="*/ 6 h 594"/>
                  <a:gd name="T12" fmla="*/ 96 w 344"/>
                  <a:gd name="T13" fmla="*/ 6 h 594"/>
                  <a:gd name="T14" fmla="*/ 209 w 344"/>
                  <a:gd name="T15" fmla="*/ 6 h 594"/>
                  <a:gd name="T16" fmla="*/ 299 w 344"/>
                  <a:gd name="T17" fmla="*/ 6 h 594"/>
                  <a:gd name="T18" fmla="*/ 321 w 344"/>
                  <a:gd name="T19" fmla="*/ 0 h 594"/>
                  <a:gd name="T20" fmla="*/ 321 w 344"/>
                  <a:gd name="T21" fmla="*/ 22 h 594"/>
                  <a:gd name="T22" fmla="*/ 316 w 344"/>
                  <a:gd name="T23" fmla="*/ 67 h 594"/>
                  <a:gd name="T24" fmla="*/ 310 w 344"/>
                  <a:gd name="T25" fmla="*/ 101 h 594"/>
                  <a:gd name="T26" fmla="*/ 305 w 344"/>
                  <a:gd name="T27" fmla="*/ 84 h 594"/>
                  <a:gd name="T28" fmla="*/ 293 w 344"/>
                  <a:gd name="T29" fmla="*/ 56 h 594"/>
                  <a:gd name="T30" fmla="*/ 265 w 344"/>
                  <a:gd name="T31" fmla="*/ 39 h 594"/>
                  <a:gd name="T32" fmla="*/ 186 w 344"/>
                  <a:gd name="T33" fmla="*/ 34 h 594"/>
                  <a:gd name="T34" fmla="*/ 130 w 344"/>
                  <a:gd name="T35" fmla="*/ 34 h 594"/>
                  <a:gd name="T36" fmla="*/ 130 w 344"/>
                  <a:gd name="T37" fmla="*/ 263 h 594"/>
                  <a:gd name="T38" fmla="*/ 198 w 344"/>
                  <a:gd name="T39" fmla="*/ 263 h 594"/>
                  <a:gd name="T40" fmla="*/ 276 w 344"/>
                  <a:gd name="T41" fmla="*/ 258 h 594"/>
                  <a:gd name="T42" fmla="*/ 305 w 344"/>
                  <a:gd name="T43" fmla="*/ 247 h 594"/>
                  <a:gd name="T44" fmla="*/ 310 w 344"/>
                  <a:gd name="T45" fmla="*/ 252 h 594"/>
                  <a:gd name="T46" fmla="*/ 305 w 344"/>
                  <a:gd name="T47" fmla="*/ 303 h 594"/>
                  <a:gd name="T48" fmla="*/ 305 w 344"/>
                  <a:gd name="T49" fmla="*/ 342 h 594"/>
                  <a:gd name="T50" fmla="*/ 293 w 344"/>
                  <a:gd name="T51" fmla="*/ 353 h 594"/>
                  <a:gd name="T52" fmla="*/ 288 w 344"/>
                  <a:gd name="T53" fmla="*/ 325 h 594"/>
                  <a:gd name="T54" fmla="*/ 276 w 344"/>
                  <a:gd name="T55" fmla="*/ 303 h 594"/>
                  <a:gd name="T56" fmla="*/ 214 w 344"/>
                  <a:gd name="T57" fmla="*/ 291 h 594"/>
                  <a:gd name="T58" fmla="*/ 130 w 344"/>
                  <a:gd name="T59" fmla="*/ 291 h 594"/>
                  <a:gd name="T60" fmla="*/ 130 w 344"/>
                  <a:gd name="T61" fmla="*/ 392 h 594"/>
                  <a:gd name="T62" fmla="*/ 130 w 344"/>
                  <a:gd name="T63" fmla="*/ 499 h 594"/>
                  <a:gd name="T64" fmla="*/ 175 w 344"/>
                  <a:gd name="T65" fmla="*/ 560 h 594"/>
                  <a:gd name="T66" fmla="*/ 260 w 344"/>
                  <a:gd name="T67" fmla="*/ 560 h 594"/>
                  <a:gd name="T68" fmla="*/ 310 w 344"/>
                  <a:gd name="T69" fmla="*/ 543 h 594"/>
                  <a:gd name="T70" fmla="*/ 333 w 344"/>
                  <a:gd name="T71" fmla="*/ 499 h 594"/>
                  <a:gd name="T72" fmla="*/ 344 w 344"/>
                  <a:gd name="T73" fmla="*/ 487 h 594"/>
                  <a:gd name="T74" fmla="*/ 344 w 344"/>
                  <a:gd name="T75" fmla="*/ 504 h 594"/>
                  <a:gd name="T76" fmla="*/ 338 w 344"/>
                  <a:gd name="T77" fmla="*/ 549 h 594"/>
                  <a:gd name="T78" fmla="*/ 327 w 344"/>
                  <a:gd name="T79" fmla="*/ 583 h 594"/>
                  <a:gd name="T80" fmla="*/ 293 w 344"/>
                  <a:gd name="T81" fmla="*/ 594 h 594"/>
                  <a:gd name="T82" fmla="*/ 124 w 344"/>
                  <a:gd name="T83" fmla="*/ 588 h 594"/>
                  <a:gd name="T84" fmla="*/ 85 w 344"/>
                  <a:gd name="T85" fmla="*/ 588 h 594"/>
                  <a:gd name="T86" fmla="*/ 34 w 344"/>
                  <a:gd name="T87" fmla="*/ 588 h 594"/>
                  <a:gd name="T88" fmla="*/ 12 w 344"/>
                  <a:gd name="T89" fmla="*/ 583 h 594"/>
                  <a:gd name="T90" fmla="*/ 40 w 344"/>
                  <a:gd name="T91" fmla="*/ 577 h 594"/>
                  <a:gd name="T92" fmla="*/ 57 w 344"/>
                  <a:gd name="T93" fmla="*/ 549 h 594"/>
                  <a:gd name="T94" fmla="*/ 68 w 344"/>
                  <a:gd name="T95" fmla="*/ 437 h 5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594"/>
                  <a:gd name="T146" fmla="*/ 344 w 344"/>
                  <a:gd name="T147" fmla="*/ 594 h 5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594">
                    <a:moveTo>
                      <a:pt x="68" y="230"/>
                    </a:moveTo>
                    <a:lnTo>
                      <a:pt x="68" y="157"/>
                    </a:lnTo>
                    <a:lnTo>
                      <a:pt x="68" y="107"/>
                    </a:lnTo>
                    <a:lnTo>
                      <a:pt x="68" y="78"/>
                    </a:lnTo>
                    <a:lnTo>
                      <a:pt x="62" y="62"/>
                    </a:lnTo>
                    <a:lnTo>
                      <a:pt x="62" y="45"/>
                    </a:lnTo>
                    <a:lnTo>
                      <a:pt x="57" y="34"/>
                    </a:lnTo>
                    <a:lnTo>
                      <a:pt x="46" y="22"/>
                    </a:lnTo>
                    <a:lnTo>
                      <a:pt x="29" y="17"/>
                    </a:lnTo>
                    <a:lnTo>
                      <a:pt x="23" y="17"/>
                    </a:lnTo>
                    <a:lnTo>
                      <a:pt x="12" y="17"/>
                    </a:lnTo>
                    <a:lnTo>
                      <a:pt x="6" y="17"/>
                    </a:lnTo>
                    <a:lnTo>
                      <a:pt x="0" y="11"/>
                    </a:lnTo>
                    <a:lnTo>
                      <a:pt x="0" y="6"/>
                    </a:lnTo>
                    <a:lnTo>
                      <a:pt x="12" y="6"/>
                    </a:lnTo>
                    <a:lnTo>
                      <a:pt x="29" y="6"/>
                    </a:lnTo>
                    <a:lnTo>
                      <a:pt x="46" y="6"/>
                    </a:lnTo>
                    <a:lnTo>
                      <a:pt x="68" y="6"/>
                    </a:lnTo>
                    <a:lnTo>
                      <a:pt x="79" y="6"/>
                    </a:lnTo>
                    <a:lnTo>
                      <a:pt x="91" y="6"/>
                    </a:lnTo>
                    <a:lnTo>
                      <a:pt x="96" y="6"/>
                    </a:lnTo>
                    <a:lnTo>
                      <a:pt x="119" y="6"/>
                    </a:lnTo>
                    <a:lnTo>
                      <a:pt x="158" y="6"/>
                    </a:lnTo>
                    <a:lnTo>
                      <a:pt x="209" y="6"/>
                    </a:lnTo>
                    <a:lnTo>
                      <a:pt x="254" y="6"/>
                    </a:lnTo>
                    <a:lnTo>
                      <a:pt x="276" y="6"/>
                    </a:lnTo>
                    <a:lnTo>
                      <a:pt x="299" y="6"/>
                    </a:lnTo>
                    <a:lnTo>
                      <a:pt x="310" y="0"/>
                    </a:lnTo>
                    <a:lnTo>
                      <a:pt x="316" y="0"/>
                    </a:lnTo>
                    <a:lnTo>
                      <a:pt x="321" y="0"/>
                    </a:lnTo>
                    <a:lnTo>
                      <a:pt x="327" y="6"/>
                    </a:lnTo>
                    <a:lnTo>
                      <a:pt x="321" y="11"/>
                    </a:lnTo>
                    <a:lnTo>
                      <a:pt x="321" y="22"/>
                    </a:lnTo>
                    <a:lnTo>
                      <a:pt x="316" y="39"/>
                    </a:lnTo>
                    <a:lnTo>
                      <a:pt x="316" y="50"/>
                    </a:lnTo>
                    <a:lnTo>
                      <a:pt x="316" y="67"/>
                    </a:lnTo>
                    <a:lnTo>
                      <a:pt x="316" y="84"/>
                    </a:lnTo>
                    <a:lnTo>
                      <a:pt x="316" y="90"/>
                    </a:lnTo>
                    <a:lnTo>
                      <a:pt x="310" y="101"/>
                    </a:lnTo>
                    <a:lnTo>
                      <a:pt x="305" y="101"/>
                    </a:lnTo>
                    <a:lnTo>
                      <a:pt x="305" y="90"/>
                    </a:lnTo>
                    <a:lnTo>
                      <a:pt x="305" y="84"/>
                    </a:lnTo>
                    <a:lnTo>
                      <a:pt x="299" y="73"/>
                    </a:lnTo>
                    <a:lnTo>
                      <a:pt x="299" y="62"/>
                    </a:lnTo>
                    <a:lnTo>
                      <a:pt x="293" y="56"/>
                    </a:lnTo>
                    <a:lnTo>
                      <a:pt x="288" y="50"/>
                    </a:lnTo>
                    <a:lnTo>
                      <a:pt x="276" y="45"/>
                    </a:lnTo>
                    <a:lnTo>
                      <a:pt x="265" y="39"/>
                    </a:lnTo>
                    <a:lnTo>
                      <a:pt x="243" y="39"/>
                    </a:lnTo>
                    <a:lnTo>
                      <a:pt x="220" y="34"/>
                    </a:lnTo>
                    <a:lnTo>
                      <a:pt x="186" y="34"/>
                    </a:lnTo>
                    <a:lnTo>
                      <a:pt x="153" y="34"/>
                    </a:lnTo>
                    <a:lnTo>
                      <a:pt x="136" y="34"/>
                    </a:lnTo>
                    <a:lnTo>
                      <a:pt x="130" y="34"/>
                    </a:lnTo>
                    <a:lnTo>
                      <a:pt x="130" y="39"/>
                    </a:lnTo>
                    <a:lnTo>
                      <a:pt x="130" y="258"/>
                    </a:lnTo>
                    <a:lnTo>
                      <a:pt x="130" y="263"/>
                    </a:lnTo>
                    <a:lnTo>
                      <a:pt x="136" y="263"/>
                    </a:lnTo>
                    <a:lnTo>
                      <a:pt x="158" y="263"/>
                    </a:lnTo>
                    <a:lnTo>
                      <a:pt x="198" y="263"/>
                    </a:lnTo>
                    <a:lnTo>
                      <a:pt x="237" y="263"/>
                    </a:lnTo>
                    <a:lnTo>
                      <a:pt x="260" y="263"/>
                    </a:lnTo>
                    <a:lnTo>
                      <a:pt x="276" y="258"/>
                    </a:lnTo>
                    <a:lnTo>
                      <a:pt x="288" y="258"/>
                    </a:lnTo>
                    <a:lnTo>
                      <a:pt x="299" y="252"/>
                    </a:lnTo>
                    <a:lnTo>
                      <a:pt x="305" y="247"/>
                    </a:lnTo>
                    <a:lnTo>
                      <a:pt x="310" y="241"/>
                    </a:lnTo>
                    <a:lnTo>
                      <a:pt x="310" y="247"/>
                    </a:lnTo>
                    <a:lnTo>
                      <a:pt x="310" y="252"/>
                    </a:lnTo>
                    <a:lnTo>
                      <a:pt x="310" y="269"/>
                    </a:lnTo>
                    <a:lnTo>
                      <a:pt x="305" y="291"/>
                    </a:lnTo>
                    <a:lnTo>
                      <a:pt x="305" y="303"/>
                    </a:lnTo>
                    <a:lnTo>
                      <a:pt x="305" y="319"/>
                    </a:lnTo>
                    <a:lnTo>
                      <a:pt x="305" y="331"/>
                    </a:lnTo>
                    <a:lnTo>
                      <a:pt x="305" y="342"/>
                    </a:lnTo>
                    <a:lnTo>
                      <a:pt x="305" y="347"/>
                    </a:lnTo>
                    <a:lnTo>
                      <a:pt x="299" y="353"/>
                    </a:lnTo>
                    <a:lnTo>
                      <a:pt x="293" y="353"/>
                    </a:lnTo>
                    <a:lnTo>
                      <a:pt x="293" y="347"/>
                    </a:lnTo>
                    <a:lnTo>
                      <a:pt x="293" y="336"/>
                    </a:lnTo>
                    <a:lnTo>
                      <a:pt x="288" y="325"/>
                    </a:lnTo>
                    <a:lnTo>
                      <a:pt x="288" y="314"/>
                    </a:lnTo>
                    <a:lnTo>
                      <a:pt x="282" y="308"/>
                    </a:lnTo>
                    <a:lnTo>
                      <a:pt x="276" y="303"/>
                    </a:lnTo>
                    <a:lnTo>
                      <a:pt x="265" y="297"/>
                    </a:lnTo>
                    <a:lnTo>
                      <a:pt x="248" y="297"/>
                    </a:lnTo>
                    <a:lnTo>
                      <a:pt x="214" y="291"/>
                    </a:lnTo>
                    <a:lnTo>
                      <a:pt x="169" y="291"/>
                    </a:lnTo>
                    <a:lnTo>
                      <a:pt x="136" y="291"/>
                    </a:lnTo>
                    <a:lnTo>
                      <a:pt x="130" y="291"/>
                    </a:lnTo>
                    <a:lnTo>
                      <a:pt x="130" y="297"/>
                    </a:lnTo>
                    <a:lnTo>
                      <a:pt x="130" y="364"/>
                    </a:lnTo>
                    <a:lnTo>
                      <a:pt x="130" y="392"/>
                    </a:lnTo>
                    <a:lnTo>
                      <a:pt x="130" y="437"/>
                    </a:lnTo>
                    <a:lnTo>
                      <a:pt x="130" y="476"/>
                    </a:lnTo>
                    <a:lnTo>
                      <a:pt x="130" y="499"/>
                    </a:lnTo>
                    <a:lnTo>
                      <a:pt x="136" y="532"/>
                    </a:lnTo>
                    <a:lnTo>
                      <a:pt x="147" y="549"/>
                    </a:lnTo>
                    <a:lnTo>
                      <a:pt x="175" y="560"/>
                    </a:lnTo>
                    <a:lnTo>
                      <a:pt x="220" y="560"/>
                    </a:lnTo>
                    <a:lnTo>
                      <a:pt x="237" y="560"/>
                    </a:lnTo>
                    <a:lnTo>
                      <a:pt x="260" y="560"/>
                    </a:lnTo>
                    <a:lnTo>
                      <a:pt x="276" y="555"/>
                    </a:lnTo>
                    <a:lnTo>
                      <a:pt x="299" y="555"/>
                    </a:lnTo>
                    <a:lnTo>
                      <a:pt x="310" y="543"/>
                    </a:lnTo>
                    <a:lnTo>
                      <a:pt x="321" y="532"/>
                    </a:lnTo>
                    <a:lnTo>
                      <a:pt x="327" y="515"/>
                    </a:lnTo>
                    <a:lnTo>
                      <a:pt x="333" y="499"/>
                    </a:lnTo>
                    <a:lnTo>
                      <a:pt x="333" y="487"/>
                    </a:lnTo>
                    <a:lnTo>
                      <a:pt x="338" y="487"/>
                    </a:lnTo>
                    <a:lnTo>
                      <a:pt x="344" y="487"/>
                    </a:lnTo>
                    <a:lnTo>
                      <a:pt x="344" y="493"/>
                    </a:lnTo>
                    <a:lnTo>
                      <a:pt x="344" y="499"/>
                    </a:lnTo>
                    <a:lnTo>
                      <a:pt x="344" y="504"/>
                    </a:lnTo>
                    <a:lnTo>
                      <a:pt x="344" y="515"/>
                    </a:lnTo>
                    <a:lnTo>
                      <a:pt x="338" y="532"/>
                    </a:lnTo>
                    <a:lnTo>
                      <a:pt x="338" y="549"/>
                    </a:lnTo>
                    <a:lnTo>
                      <a:pt x="333" y="560"/>
                    </a:lnTo>
                    <a:lnTo>
                      <a:pt x="333" y="571"/>
                    </a:lnTo>
                    <a:lnTo>
                      <a:pt x="327" y="583"/>
                    </a:lnTo>
                    <a:lnTo>
                      <a:pt x="321" y="588"/>
                    </a:lnTo>
                    <a:lnTo>
                      <a:pt x="310" y="594"/>
                    </a:lnTo>
                    <a:lnTo>
                      <a:pt x="293" y="594"/>
                    </a:lnTo>
                    <a:lnTo>
                      <a:pt x="214" y="594"/>
                    </a:lnTo>
                    <a:lnTo>
                      <a:pt x="158" y="588"/>
                    </a:lnTo>
                    <a:lnTo>
                      <a:pt x="124" y="588"/>
                    </a:lnTo>
                    <a:lnTo>
                      <a:pt x="96" y="588"/>
                    </a:lnTo>
                    <a:lnTo>
                      <a:pt x="91" y="588"/>
                    </a:lnTo>
                    <a:lnTo>
                      <a:pt x="85" y="588"/>
                    </a:lnTo>
                    <a:lnTo>
                      <a:pt x="68" y="588"/>
                    </a:lnTo>
                    <a:lnTo>
                      <a:pt x="51" y="588"/>
                    </a:lnTo>
                    <a:lnTo>
                      <a:pt x="34" y="588"/>
                    </a:lnTo>
                    <a:lnTo>
                      <a:pt x="23" y="588"/>
                    </a:lnTo>
                    <a:lnTo>
                      <a:pt x="12" y="588"/>
                    </a:lnTo>
                    <a:lnTo>
                      <a:pt x="12" y="583"/>
                    </a:lnTo>
                    <a:lnTo>
                      <a:pt x="17" y="577"/>
                    </a:lnTo>
                    <a:lnTo>
                      <a:pt x="29" y="577"/>
                    </a:lnTo>
                    <a:lnTo>
                      <a:pt x="40" y="577"/>
                    </a:lnTo>
                    <a:lnTo>
                      <a:pt x="51" y="571"/>
                    </a:lnTo>
                    <a:lnTo>
                      <a:pt x="57" y="560"/>
                    </a:lnTo>
                    <a:lnTo>
                      <a:pt x="57" y="549"/>
                    </a:lnTo>
                    <a:lnTo>
                      <a:pt x="62" y="532"/>
                    </a:lnTo>
                    <a:lnTo>
                      <a:pt x="62" y="493"/>
                    </a:lnTo>
                    <a:lnTo>
                      <a:pt x="68" y="437"/>
                    </a:lnTo>
                    <a:lnTo>
                      <a:pt x="68" y="364"/>
                    </a:lnTo>
                    <a:lnTo>
                      <a:pt x="68" y="230"/>
                    </a:lnTo>
                    <a:close/>
                  </a:path>
                </a:pathLst>
              </a:custGeom>
              <a:solidFill>
                <a:schemeClr val="bg1"/>
              </a:solidFill>
              <a:ln w="9525">
                <a:noFill/>
                <a:round/>
                <a:headEnd/>
                <a:tailEnd/>
              </a:ln>
            </p:spPr>
            <p:txBody>
              <a:bodyPr/>
              <a:lstStyle/>
              <a:p>
                <a:endParaRPr lang="en-US"/>
              </a:p>
            </p:txBody>
          </p:sp>
          <p:sp>
            <p:nvSpPr>
              <p:cNvPr id="35881" name="Freeform 16"/>
              <p:cNvSpPr>
                <a:spLocks/>
              </p:cNvSpPr>
              <p:nvPr/>
            </p:nvSpPr>
            <p:spPr bwMode="auto">
              <a:xfrm>
                <a:off x="5000" y="18595"/>
                <a:ext cx="591" cy="582"/>
              </a:xfrm>
              <a:custGeom>
                <a:avLst/>
                <a:gdLst>
                  <a:gd name="T0" fmla="*/ 135 w 591"/>
                  <a:gd name="T1" fmla="*/ 33 h 582"/>
                  <a:gd name="T2" fmla="*/ 152 w 591"/>
                  <a:gd name="T3" fmla="*/ 28 h 582"/>
                  <a:gd name="T4" fmla="*/ 191 w 591"/>
                  <a:gd name="T5" fmla="*/ 22 h 582"/>
                  <a:gd name="T6" fmla="*/ 287 w 591"/>
                  <a:gd name="T7" fmla="*/ 61 h 582"/>
                  <a:gd name="T8" fmla="*/ 326 w 591"/>
                  <a:gd name="T9" fmla="*/ 179 h 582"/>
                  <a:gd name="T10" fmla="*/ 304 w 591"/>
                  <a:gd name="T11" fmla="*/ 269 h 582"/>
                  <a:gd name="T12" fmla="*/ 259 w 591"/>
                  <a:gd name="T13" fmla="*/ 308 h 582"/>
                  <a:gd name="T14" fmla="*/ 219 w 591"/>
                  <a:gd name="T15" fmla="*/ 313 h 582"/>
                  <a:gd name="T16" fmla="*/ 169 w 591"/>
                  <a:gd name="T17" fmla="*/ 308 h 582"/>
                  <a:gd name="T18" fmla="*/ 141 w 591"/>
                  <a:gd name="T19" fmla="*/ 297 h 582"/>
                  <a:gd name="T20" fmla="*/ 135 w 591"/>
                  <a:gd name="T21" fmla="*/ 291 h 582"/>
                  <a:gd name="T22" fmla="*/ 67 w 591"/>
                  <a:gd name="T23" fmla="*/ 358 h 582"/>
                  <a:gd name="T24" fmla="*/ 67 w 591"/>
                  <a:gd name="T25" fmla="*/ 487 h 582"/>
                  <a:gd name="T26" fmla="*/ 62 w 591"/>
                  <a:gd name="T27" fmla="*/ 543 h 582"/>
                  <a:gd name="T28" fmla="*/ 51 w 591"/>
                  <a:gd name="T29" fmla="*/ 565 h 582"/>
                  <a:gd name="T30" fmla="*/ 34 w 591"/>
                  <a:gd name="T31" fmla="*/ 571 h 582"/>
                  <a:gd name="T32" fmla="*/ 17 w 591"/>
                  <a:gd name="T33" fmla="*/ 577 h 582"/>
                  <a:gd name="T34" fmla="*/ 28 w 591"/>
                  <a:gd name="T35" fmla="*/ 582 h 582"/>
                  <a:gd name="T36" fmla="*/ 56 w 591"/>
                  <a:gd name="T37" fmla="*/ 582 h 582"/>
                  <a:gd name="T38" fmla="*/ 84 w 591"/>
                  <a:gd name="T39" fmla="*/ 582 h 582"/>
                  <a:gd name="T40" fmla="*/ 101 w 591"/>
                  <a:gd name="T41" fmla="*/ 582 h 582"/>
                  <a:gd name="T42" fmla="*/ 152 w 591"/>
                  <a:gd name="T43" fmla="*/ 582 h 582"/>
                  <a:gd name="T44" fmla="*/ 203 w 591"/>
                  <a:gd name="T45" fmla="*/ 582 h 582"/>
                  <a:gd name="T46" fmla="*/ 203 w 591"/>
                  <a:gd name="T47" fmla="*/ 571 h 582"/>
                  <a:gd name="T48" fmla="*/ 180 w 591"/>
                  <a:gd name="T49" fmla="*/ 571 h 582"/>
                  <a:gd name="T50" fmla="*/ 158 w 591"/>
                  <a:gd name="T51" fmla="*/ 565 h 582"/>
                  <a:gd name="T52" fmla="*/ 141 w 591"/>
                  <a:gd name="T53" fmla="*/ 549 h 582"/>
                  <a:gd name="T54" fmla="*/ 135 w 591"/>
                  <a:gd name="T55" fmla="*/ 526 h 582"/>
                  <a:gd name="T56" fmla="*/ 135 w 591"/>
                  <a:gd name="T57" fmla="*/ 431 h 582"/>
                  <a:gd name="T58" fmla="*/ 135 w 591"/>
                  <a:gd name="T59" fmla="*/ 341 h 582"/>
                  <a:gd name="T60" fmla="*/ 141 w 591"/>
                  <a:gd name="T61" fmla="*/ 336 h 582"/>
                  <a:gd name="T62" fmla="*/ 242 w 591"/>
                  <a:gd name="T63" fmla="*/ 336 h 582"/>
                  <a:gd name="T64" fmla="*/ 265 w 591"/>
                  <a:gd name="T65" fmla="*/ 369 h 582"/>
                  <a:gd name="T66" fmla="*/ 326 w 591"/>
                  <a:gd name="T67" fmla="*/ 453 h 582"/>
                  <a:gd name="T68" fmla="*/ 400 w 591"/>
                  <a:gd name="T69" fmla="*/ 543 h 582"/>
                  <a:gd name="T70" fmla="*/ 450 w 591"/>
                  <a:gd name="T71" fmla="*/ 577 h 582"/>
                  <a:gd name="T72" fmla="*/ 490 w 591"/>
                  <a:gd name="T73" fmla="*/ 582 h 582"/>
                  <a:gd name="T74" fmla="*/ 574 w 591"/>
                  <a:gd name="T75" fmla="*/ 582 h 582"/>
                  <a:gd name="T76" fmla="*/ 591 w 591"/>
                  <a:gd name="T77" fmla="*/ 582 h 582"/>
                  <a:gd name="T78" fmla="*/ 585 w 591"/>
                  <a:gd name="T79" fmla="*/ 571 h 582"/>
                  <a:gd name="T80" fmla="*/ 552 w 591"/>
                  <a:gd name="T81" fmla="*/ 571 h 582"/>
                  <a:gd name="T82" fmla="*/ 495 w 591"/>
                  <a:gd name="T83" fmla="*/ 549 h 582"/>
                  <a:gd name="T84" fmla="*/ 383 w 591"/>
                  <a:gd name="T85" fmla="*/ 425 h 582"/>
                  <a:gd name="T86" fmla="*/ 355 w 591"/>
                  <a:gd name="T87" fmla="*/ 252 h 582"/>
                  <a:gd name="T88" fmla="*/ 388 w 591"/>
                  <a:gd name="T89" fmla="*/ 140 h 582"/>
                  <a:gd name="T90" fmla="*/ 360 w 591"/>
                  <a:gd name="T91" fmla="*/ 56 h 582"/>
                  <a:gd name="T92" fmla="*/ 293 w 591"/>
                  <a:gd name="T93" fmla="*/ 11 h 582"/>
                  <a:gd name="T94" fmla="*/ 197 w 591"/>
                  <a:gd name="T95" fmla="*/ 0 h 582"/>
                  <a:gd name="T96" fmla="*/ 124 w 591"/>
                  <a:gd name="T97" fmla="*/ 0 h 582"/>
                  <a:gd name="T98" fmla="*/ 96 w 591"/>
                  <a:gd name="T99" fmla="*/ 0 h 582"/>
                  <a:gd name="T100" fmla="*/ 73 w 591"/>
                  <a:gd name="T101" fmla="*/ 0 h 582"/>
                  <a:gd name="T102" fmla="*/ 34 w 591"/>
                  <a:gd name="T103" fmla="*/ 0 h 582"/>
                  <a:gd name="T104" fmla="*/ 5 w 591"/>
                  <a:gd name="T105" fmla="*/ 0 h 582"/>
                  <a:gd name="T106" fmla="*/ 5 w 591"/>
                  <a:gd name="T107" fmla="*/ 5 h 582"/>
                  <a:gd name="T108" fmla="*/ 17 w 591"/>
                  <a:gd name="T109" fmla="*/ 11 h 582"/>
                  <a:gd name="T110" fmla="*/ 34 w 591"/>
                  <a:gd name="T111" fmla="*/ 11 h 582"/>
                  <a:gd name="T112" fmla="*/ 62 w 591"/>
                  <a:gd name="T113" fmla="*/ 28 h 582"/>
                  <a:gd name="T114" fmla="*/ 67 w 591"/>
                  <a:gd name="T115" fmla="*/ 56 h 582"/>
                  <a:gd name="T116" fmla="*/ 67 w 591"/>
                  <a:gd name="T117" fmla="*/ 101 h 582"/>
                  <a:gd name="T118" fmla="*/ 67 w 591"/>
                  <a:gd name="T119" fmla="*/ 224 h 582"/>
                  <a:gd name="T120" fmla="*/ 135 w 591"/>
                  <a:gd name="T121" fmla="*/ 39 h 5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1"/>
                  <a:gd name="T184" fmla="*/ 0 h 582"/>
                  <a:gd name="T185" fmla="*/ 591 w 591"/>
                  <a:gd name="T186" fmla="*/ 582 h 5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1" h="582">
                    <a:moveTo>
                      <a:pt x="135" y="39"/>
                    </a:moveTo>
                    <a:lnTo>
                      <a:pt x="135" y="33"/>
                    </a:lnTo>
                    <a:lnTo>
                      <a:pt x="141" y="28"/>
                    </a:lnTo>
                    <a:lnTo>
                      <a:pt x="152" y="28"/>
                    </a:lnTo>
                    <a:lnTo>
                      <a:pt x="169" y="22"/>
                    </a:lnTo>
                    <a:lnTo>
                      <a:pt x="191" y="22"/>
                    </a:lnTo>
                    <a:lnTo>
                      <a:pt x="248" y="33"/>
                    </a:lnTo>
                    <a:lnTo>
                      <a:pt x="287" y="61"/>
                    </a:lnTo>
                    <a:lnTo>
                      <a:pt x="315" y="112"/>
                    </a:lnTo>
                    <a:lnTo>
                      <a:pt x="326" y="179"/>
                    </a:lnTo>
                    <a:lnTo>
                      <a:pt x="321" y="229"/>
                    </a:lnTo>
                    <a:lnTo>
                      <a:pt x="304" y="269"/>
                    </a:lnTo>
                    <a:lnTo>
                      <a:pt x="276" y="297"/>
                    </a:lnTo>
                    <a:lnTo>
                      <a:pt x="259" y="308"/>
                    </a:lnTo>
                    <a:lnTo>
                      <a:pt x="236" y="313"/>
                    </a:lnTo>
                    <a:lnTo>
                      <a:pt x="219" y="313"/>
                    </a:lnTo>
                    <a:lnTo>
                      <a:pt x="191" y="313"/>
                    </a:lnTo>
                    <a:lnTo>
                      <a:pt x="169" y="308"/>
                    </a:lnTo>
                    <a:lnTo>
                      <a:pt x="152" y="302"/>
                    </a:lnTo>
                    <a:lnTo>
                      <a:pt x="141" y="297"/>
                    </a:lnTo>
                    <a:lnTo>
                      <a:pt x="135" y="297"/>
                    </a:lnTo>
                    <a:lnTo>
                      <a:pt x="135" y="291"/>
                    </a:lnTo>
                    <a:lnTo>
                      <a:pt x="135" y="39"/>
                    </a:lnTo>
                    <a:lnTo>
                      <a:pt x="67" y="358"/>
                    </a:lnTo>
                    <a:lnTo>
                      <a:pt x="67" y="431"/>
                    </a:lnTo>
                    <a:lnTo>
                      <a:pt x="67" y="487"/>
                    </a:lnTo>
                    <a:lnTo>
                      <a:pt x="67" y="526"/>
                    </a:lnTo>
                    <a:lnTo>
                      <a:pt x="62" y="543"/>
                    </a:lnTo>
                    <a:lnTo>
                      <a:pt x="62" y="554"/>
                    </a:lnTo>
                    <a:lnTo>
                      <a:pt x="51" y="565"/>
                    </a:lnTo>
                    <a:lnTo>
                      <a:pt x="45" y="571"/>
                    </a:lnTo>
                    <a:lnTo>
                      <a:pt x="34" y="571"/>
                    </a:lnTo>
                    <a:lnTo>
                      <a:pt x="22" y="571"/>
                    </a:lnTo>
                    <a:lnTo>
                      <a:pt x="17" y="577"/>
                    </a:lnTo>
                    <a:lnTo>
                      <a:pt x="17" y="582"/>
                    </a:lnTo>
                    <a:lnTo>
                      <a:pt x="28" y="582"/>
                    </a:lnTo>
                    <a:lnTo>
                      <a:pt x="39" y="582"/>
                    </a:lnTo>
                    <a:lnTo>
                      <a:pt x="56" y="582"/>
                    </a:lnTo>
                    <a:lnTo>
                      <a:pt x="73" y="582"/>
                    </a:lnTo>
                    <a:lnTo>
                      <a:pt x="84" y="582"/>
                    </a:lnTo>
                    <a:lnTo>
                      <a:pt x="96" y="582"/>
                    </a:lnTo>
                    <a:lnTo>
                      <a:pt x="101" y="582"/>
                    </a:lnTo>
                    <a:lnTo>
                      <a:pt x="118" y="582"/>
                    </a:lnTo>
                    <a:lnTo>
                      <a:pt x="152" y="582"/>
                    </a:lnTo>
                    <a:lnTo>
                      <a:pt x="197" y="582"/>
                    </a:lnTo>
                    <a:lnTo>
                      <a:pt x="203" y="582"/>
                    </a:lnTo>
                    <a:lnTo>
                      <a:pt x="208" y="577"/>
                    </a:lnTo>
                    <a:lnTo>
                      <a:pt x="203" y="571"/>
                    </a:lnTo>
                    <a:lnTo>
                      <a:pt x="191" y="571"/>
                    </a:lnTo>
                    <a:lnTo>
                      <a:pt x="180" y="571"/>
                    </a:lnTo>
                    <a:lnTo>
                      <a:pt x="169" y="571"/>
                    </a:lnTo>
                    <a:lnTo>
                      <a:pt x="158" y="565"/>
                    </a:lnTo>
                    <a:lnTo>
                      <a:pt x="146" y="560"/>
                    </a:lnTo>
                    <a:lnTo>
                      <a:pt x="141" y="549"/>
                    </a:lnTo>
                    <a:lnTo>
                      <a:pt x="141" y="537"/>
                    </a:lnTo>
                    <a:lnTo>
                      <a:pt x="135" y="526"/>
                    </a:lnTo>
                    <a:lnTo>
                      <a:pt x="135" y="487"/>
                    </a:lnTo>
                    <a:lnTo>
                      <a:pt x="135" y="431"/>
                    </a:lnTo>
                    <a:lnTo>
                      <a:pt x="135" y="358"/>
                    </a:lnTo>
                    <a:lnTo>
                      <a:pt x="135" y="341"/>
                    </a:lnTo>
                    <a:lnTo>
                      <a:pt x="135" y="336"/>
                    </a:lnTo>
                    <a:lnTo>
                      <a:pt x="141" y="336"/>
                    </a:lnTo>
                    <a:lnTo>
                      <a:pt x="236" y="336"/>
                    </a:lnTo>
                    <a:lnTo>
                      <a:pt x="242" y="336"/>
                    </a:lnTo>
                    <a:lnTo>
                      <a:pt x="242" y="341"/>
                    </a:lnTo>
                    <a:lnTo>
                      <a:pt x="265" y="369"/>
                    </a:lnTo>
                    <a:lnTo>
                      <a:pt x="298" y="409"/>
                    </a:lnTo>
                    <a:lnTo>
                      <a:pt x="326" y="453"/>
                    </a:lnTo>
                    <a:lnTo>
                      <a:pt x="366" y="504"/>
                    </a:lnTo>
                    <a:lnTo>
                      <a:pt x="400" y="543"/>
                    </a:lnTo>
                    <a:lnTo>
                      <a:pt x="433" y="571"/>
                    </a:lnTo>
                    <a:lnTo>
                      <a:pt x="450" y="577"/>
                    </a:lnTo>
                    <a:lnTo>
                      <a:pt x="467" y="582"/>
                    </a:lnTo>
                    <a:lnTo>
                      <a:pt x="490" y="582"/>
                    </a:lnTo>
                    <a:lnTo>
                      <a:pt x="518" y="582"/>
                    </a:lnTo>
                    <a:lnTo>
                      <a:pt x="574" y="582"/>
                    </a:lnTo>
                    <a:lnTo>
                      <a:pt x="585" y="582"/>
                    </a:lnTo>
                    <a:lnTo>
                      <a:pt x="591" y="582"/>
                    </a:lnTo>
                    <a:lnTo>
                      <a:pt x="591" y="577"/>
                    </a:lnTo>
                    <a:lnTo>
                      <a:pt x="585" y="571"/>
                    </a:lnTo>
                    <a:lnTo>
                      <a:pt x="574" y="571"/>
                    </a:lnTo>
                    <a:lnTo>
                      <a:pt x="552" y="571"/>
                    </a:lnTo>
                    <a:lnTo>
                      <a:pt x="529" y="565"/>
                    </a:lnTo>
                    <a:lnTo>
                      <a:pt x="495" y="549"/>
                    </a:lnTo>
                    <a:lnTo>
                      <a:pt x="456" y="515"/>
                    </a:lnTo>
                    <a:lnTo>
                      <a:pt x="383" y="425"/>
                    </a:lnTo>
                    <a:lnTo>
                      <a:pt x="298" y="319"/>
                    </a:lnTo>
                    <a:lnTo>
                      <a:pt x="355" y="252"/>
                    </a:lnTo>
                    <a:lnTo>
                      <a:pt x="383" y="196"/>
                    </a:lnTo>
                    <a:lnTo>
                      <a:pt x="388" y="140"/>
                    </a:lnTo>
                    <a:lnTo>
                      <a:pt x="383" y="89"/>
                    </a:lnTo>
                    <a:lnTo>
                      <a:pt x="360" y="56"/>
                    </a:lnTo>
                    <a:lnTo>
                      <a:pt x="338" y="33"/>
                    </a:lnTo>
                    <a:lnTo>
                      <a:pt x="293" y="11"/>
                    </a:lnTo>
                    <a:lnTo>
                      <a:pt x="242" y="0"/>
                    </a:lnTo>
                    <a:lnTo>
                      <a:pt x="197" y="0"/>
                    </a:lnTo>
                    <a:lnTo>
                      <a:pt x="163" y="0"/>
                    </a:lnTo>
                    <a:lnTo>
                      <a:pt x="124" y="0"/>
                    </a:lnTo>
                    <a:lnTo>
                      <a:pt x="101" y="0"/>
                    </a:lnTo>
                    <a:lnTo>
                      <a:pt x="96" y="0"/>
                    </a:lnTo>
                    <a:lnTo>
                      <a:pt x="84" y="0"/>
                    </a:lnTo>
                    <a:lnTo>
                      <a:pt x="73" y="0"/>
                    </a:lnTo>
                    <a:lnTo>
                      <a:pt x="51" y="0"/>
                    </a:lnTo>
                    <a:lnTo>
                      <a:pt x="34" y="0"/>
                    </a:lnTo>
                    <a:lnTo>
                      <a:pt x="17" y="0"/>
                    </a:lnTo>
                    <a:lnTo>
                      <a:pt x="5" y="0"/>
                    </a:lnTo>
                    <a:lnTo>
                      <a:pt x="0" y="5"/>
                    </a:lnTo>
                    <a:lnTo>
                      <a:pt x="5" y="5"/>
                    </a:lnTo>
                    <a:lnTo>
                      <a:pt x="11" y="11"/>
                    </a:lnTo>
                    <a:lnTo>
                      <a:pt x="17" y="11"/>
                    </a:lnTo>
                    <a:lnTo>
                      <a:pt x="28" y="11"/>
                    </a:lnTo>
                    <a:lnTo>
                      <a:pt x="34" y="11"/>
                    </a:lnTo>
                    <a:lnTo>
                      <a:pt x="51" y="16"/>
                    </a:lnTo>
                    <a:lnTo>
                      <a:pt x="62" y="28"/>
                    </a:lnTo>
                    <a:lnTo>
                      <a:pt x="67" y="39"/>
                    </a:lnTo>
                    <a:lnTo>
                      <a:pt x="67" y="56"/>
                    </a:lnTo>
                    <a:lnTo>
                      <a:pt x="67" y="72"/>
                    </a:lnTo>
                    <a:lnTo>
                      <a:pt x="67" y="101"/>
                    </a:lnTo>
                    <a:lnTo>
                      <a:pt x="67" y="151"/>
                    </a:lnTo>
                    <a:lnTo>
                      <a:pt x="67" y="224"/>
                    </a:lnTo>
                    <a:lnTo>
                      <a:pt x="67" y="358"/>
                    </a:lnTo>
                    <a:lnTo>
                      <a:pt x="135" y="39"/>
                    </a:lnTo>
                    <a:close/>
                  </a:path>
                </a:pathLst>
              </a:custGeom>
              <a:solidFill>
                <a:schemeClr val="bg1"/>
              </a:solidFill>
              <a:ln w="9525">
                <a:noFill/>
                <a:round/>
                <a:headEnd/>
                <a:tailEnd/>
              </a:ln>
            </p:spPr>
            <p:txBody>
              <a:bodyPr/>
              <a:lstStyle/>
              <a:p>
                <a:endParaRPr lang="en-US"/>
              </a:p>
            </p:txBody>
          </p:sp>
          <p:sp>
            <p:nvSpPr>
              <p:cNvPr id="35882" name="Freeform 17"/>
              <p:cNvSpPr>
                <a:spLocks/>
              </p:cNvSpPr>
              <p:nvPr/>
            </p:nvSpPr>
            <p:spPr bwMode="auto">
              <a:xfrm>
                <a:off x="5647" y="18583"/>
                <a:ext cx="299" cy="606"/>
              </a:xfrm>
              <a:custGeom>
                <a:avLst/>
                <a:gdLst>
                  <a:gd name="T0" fmla="*/ 6 w 299"/>
                  <a:gd name="T1" fmla="*/ 583 h 606"/>
                  <a:gd name="T2" fmla="*/ 0 w 299"/>
                  <a:gd name="T3" fmla="*/ 566 h 606"/>
                  <a:gd name="T4" fmla="*/ 0 w 299"/>
                  <a:gd name="T5" fmla="*/ 527 h 606"/>
                  <a:gd name="T6" fmla="*/ 0 w 299"/>
                  <a:gd name="T7" fmla="*/ 488 h 606"/>
                  <a:gd name="T8" fmla="*/ 6 w 299"/>
                  <a:gd name="T9" fmla="*/ 465 h 606"/>
                  <a:gd name="T10" fmla="*/ 12 w 299"/>
                  <a:gd name="T11" fmla="*/ 465 h 606"/>
                  <a:gd name="T12" fmla="*/ 17 w 299"/>
                  <a:gd name="T13" fmla="*/ 482 h 606"/>
                  <a:gd name="T14" fmla="*/ 34 w 299"/>
                  <a:gd name="T15" fmla="*/ 533 h 606"/>
                  <a:gd name="T16" fmla="*/ 96 w 299"/>
                  <a:gd name="T17" fmla="*/ 572 h 606"/>
                  <a:gd name="T18" fmla="*/ 181 w 299"/>
                  <a:gd name="T19" fmla="*/ 566 h 606"/>
                  <a:gd name="T20" fmla="*/ 237 w 299"/>
                  <a:gd name="T21" fmla="*/ 510 h 606"/>
                  <a:gd name="T22" fmla="*/ 237 w 299"/>
                  <a:gd name="T23" fmla="*/ 437 h 606"/>
                  <a:gd name="T24" fmla="*/ 198 w 299"/>
                  <a:gd name="T25" fmla="*/ 370 h 606"/>
                  <a:gd name="T26" fmla="*/ 119 w 299"/>
                  <a:gd name="T27" fmla="*/ 309 h 606"/>
                  <a:gd name="T28" fmla="*/ 40 w 299"/>
                  <a:gd name="T29" fmla="*/ 219 h 606"/>
                  <a:gd name="T30" fmla="*/ 17 w 299"/>
                  <a:gd name="T31" fmla="*/ 141 h 606"/>
                  <a:gd name="T32" fmla="*/ 62 w 299"/>
                  <a:gd name="T33" fmla="*/ 40 h 606"/>
                  <a:gd name="T34" fmla="*/ 181 w 299"/>
                  <a:gd name="T35" fmla="*/ 0 h 606"/>
                  <a:gd name="T36" fmla="*/ 231 w 299"/>
                  <a:gd name="T37" fmla="*/ 0 h 606"/>
                  <a:gd name="T38" fmla="*/ 265 w 299"/>
                  <a:gd name="T39" fmla="*/ 12 h 606"/>
                  <a:gd name="T40" fmla="*/ 276 w 299"/>
                  <a:gd name="T41" fmla="*/ 12 h 606"/>
                  <a:gd name="T42" fmla="*/ 288 w 299"/>
                  <a:gd name="T43" fmla="*/ 17 h 606"/>
                  <a:gd name="T44" fmla="*/ 288 w 299"/>
                  <a:gd name="T45" fmla="*/ 34 h 606"/>
                  <a:gd name="T46" fmla="*/ 282 w 299"/>
                  <a:gd name="T47" fmla="*/ 68 h 606"/>
                  <a:gd name="T48" fmla="*/ 282 w 299"/>
                  <a:gd name="T49" fmla="*/ 107 h 606"/>
                  <a:gd name="T50" fmla="*/ 276 w 299"/>
                  <a:gd name="T51" fmla="*/ 118 h 606"/>
                  <a:gd name="T52" fmla="*/ 271 w 299"/>
                  <a:gd name="T53" fmla="*/ 113 h 606"/>
                  <a:gd name="T54" fmla="*/ 271 w 299"/>
                  <a:gd name="T55" fmla="*/ 96 h 606"/>
                  <a:gd name="T56" fmla="*/ 259 w 299"/>
                  <a:gd name="T57" fmla="*/ 68 h 606"/>
                  <a:gd name="T58" fmla="*/ 237 w 299"/>
                  <a:gd name="T59" fmla="*/ 45 h 606"/>
                  <a:gd name="T60" fmla="*/ 164 w 299"/>
                  <a:gd name="T61" fmla="*/ 28 h 606"/>
                  <a:gd name="T62" fmla="*/ 79 w 299"/>
                  <a:gd name="T63" fmla="*/ 68 h 606"/>
                  <a:gd name="T64" fmla="*/ 74 w 299"/>
                  <a:gd name="T65" fmla="*/ 146 h 606"/>
                  <a:gd name="T66" fmla="*/ 119 w 299"/>
                  <a:gd name="T67" fmla="*/ 208 h 606"/>
                  <a:gd name="T68" fmla="*/ 186 w 299"/>
                  <a:gd name="T69" fmla="*/ 264 h 606"/>
                  <a:gd name="T70" fmla="*/ 276 w 299"/>
                  <a:gd name="T71" fmla="*/ 359 h 606"/>
                  <a:gd name="T72" fmla="*/ 299 w 299"/>
                  <a:gd name="T73" fmla="*/ 443 h 606"/>
                  <a:gd name="T74" fmla="*/ 276 w 299"/>
                  <a:gd name="T75" fmla="*/ 533 h 606"/>
                  <a:gd name="T76" fmla="*/ 175 w 299"/>
                  <a:gd name="T77" fmla="*/ 600 h 606"/>
                  <a:gd name="T78" fmla="*/ 62 w 299"/>
                  <a:gd name="T79" fmla="*/ 600 h 6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9"/>
                  <a:gd name="T121" fmla="*/ 0 h 606"/>
                  <a:gd name="T122" fmla="*/ 299 w 299"/>
                  <a:gd name="T123" fmla="*/ 606 h 6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9" h="606">
                    <a:moveTo>
                      <a:pt x="12" y="583"/>
                    </a:moveTo>
                    <a:lnTo>
                      <a:pt x="6" y="583"/>
                    </a:lnTo>
                    <a:lnTo>
                      <a:pt x="0" y="577"/>
                    </a:lnTo>
                    <a:lnTo>
                      <a:pt x="0" y="566"/>
                    </a:lnTo>
                    <a:lnTo>
                      <a:pt x="0" y="555"/>
                    </a:lnTo>
                    <a:lnTo>
                      <a:pt x="0" y="527"/>
                    </a:lnTo>
                    <a:lnTo>
                      <a:pt x="0" y="505"/>
                    </a:lnTo>
                    <a:lnTo>
                      <a:pt x="0" y="488"/>
                    </a:lnTo>
                    <a:lnTo>
                      <a:pt x="6" y="477"/>
                    </a:lnTo>
                    <a:lnTo>
                      <a:pt x="6" y="465"/>
                    </a:lnTo>
                    <a:lnTo>
                      <a:pt x="12" y="460"/>
                    </a:lnTo>
                    <a:lnTo>
                      <a:pt x="12" y="465"/>
                    </a:lnTo>
                    <a:lnTo>
                      <a:pt x="17" y="471"/>
                    </a:lnTo>
                    <a:lnTo>
                      <a:pt x="17" y="482"/>
                    </a:lnTo>
                    <a:lnTo>
                      <a:pt x="17" y="499"/>
                    </a:lnTo>
                    <a:lnTo>
                      <a:pt x="34" y="533"/>
                    </a:lnTo>
                    <a:lnTo>
                      <a:pt x="62" y="561"/>
                    </a:lnTo>
                    <a:lnTo>
                      <a:pt x="96" y="572"/>
                    </a:lnTo>
                    <a:lnTo>
                      <a:pt x="130" y="577"/>
                    </a:lnTo>
                    <a:lnTo>
                      <a:pt x="181" y="566"/>
                    </a:lnTo>
                    <a:lnTo>
                      <a:pt x="214" y="544"/>
                    </a:lnTo>
                    <a:lnTo>
                      <a:pt x="237" y="510"/>
                    </a:lnTo>
                    <a:lnTo>
                      <a:pt x="243" y="477"/>
                    </a:lnTo>
                    <a:lnTo>
                      <a:pt x="237" y="437"/>
                    </a:lnTo>
                    <a:lnTo>
                      <a:pt x="226" y="404"/>
                    </a:lnTo>
                    <a:lnTo>
                      <a:pt x="198" y="370"/>
                    </a:lnTo>
                    <a:lnTo>
                      <a:pt x="152" y="337"/>
                    </a:lnTo>
                    <a:lnTo>
                      <a:pt x="119" y="309"/>
                    </a:lnTo>
                    <a:lnTo>
                      <a:pt x="68" y="258"/>
                    </a:lnTo>
                    <a:lnTo>
                      <a:pt x="40" y="219"/>
                    </a:lnTo>
                    <a:lnTo>
                      <a:pt x="23" y="180"/>
                    </a:lnTo>
                    <a:lnTo>
                      <a:pt x="17" y="141"/>
                    </a:lnTo>
                    <a:lnTo>
                      <a:pt x="29" y="84"/>
                    </a:lnTo>
                    <a:lnTo>
                      <a:pt x="62" y="40"/>
                    </a:lnTo>
                    <a:lnTo>
                      <a:pt x="113" y="12"/>
                    </a:lnTo>
                    <a:lnTo>
                      <a:pt x="181" y="0"/>
                    </a:lnTo>
                    <a:lnTo>
                      <a:pt x="209" y="0"/>
                    </a:lnTo>
                    <a:lnTo>
                      <a:pt x="231" y="0"/>
                    </a:lnTo>
                    <a:lnTo>
                      <a:pt x="254" y="6"/>
                    </a:lnTo>
                    <a:lnTo>
                      <a:pt x="265" y="12"/>
                    </a:lnTo>
                    <a:lnTo>
                      <a:pt x="271" y="12"/>
                    </a:lnTo>
                    <a:lnTo>
                      <a:pt x="276" y="12"/>
                    </a:lnTo>
                    <a:lnTo>
                      <a:pt x="288" y="12"/>
                    </a:lnTo>
                    <a:lnTo>
                      <a:pt x="288" y="17"/>
                    </a:lnTo>
                    <a:lnTo>
                      <a:pt x="288" y="23"/>
                    </a:lnTo>
                    <a:lnTo>
                      <a:pt x="288" y="34"/>
                    </a:lnTo>
                    <a:lnTo>
                      <a:pt x="288" y="45"/>
                    </a:lnTo>
                    <a:lnTo>
                      <a:pt x="282" y="68"/>
                    </a:lnTo>
                    <a:lnTo>
                      <a:pt x="282" y="96"/>
                    </a:lnTo>
                    <a:lnTo>
                      <a:pt x="282" y="107"/>
                    </a:lnTo>
                    <a:lnTo>
                      <a:pt x="282" y="113"/>
                    </a:lnTo>
                    <a:lnTo>
                      <a:pt x="276" y="118"/>
                    </a:lnTo>
                    <a:lnTo>
                      <a:pt x="276" y="113"/>
                    </a:lnTo>
                    <a:lnTo>
                      <a:pt x="271" y="113"/>
                    </a:lnTo>
                    <a:lnTo>
                      <a:pt x="271" y="107"/>
                    </a:lnTo>
                    <a:lnTo>
                      <a:pt x="271" y="96"/>
                    </a:lnTo>
                    <a:lnTo>
                      <a:pt x="265" y="79"/>
                    </a:lnTo>
                    <a:lnTo>
                      <a:pt x="259" y="68"/>
                    </a:lnTo>
                    <a:lnTo>
                      <a:pt x="254" y="56"/>
                    </a:lnTo>
                    <a:lnTo>
                      <a:pt x="237" y="45"/>
                    </a:lnTo>
                    <a:lnTo>
                      <a:pt x="209" y="34"/>
                    </a:lnTo>
                    <a:lnTo>
                      <a:pt x="164" y="28"/>
                    </a:lnTo>
                    <a:lnTo>
                      <a:pt x="119" y="40"/>
                    </a:lnTo>
                    <a:lnTo>
                      <a:pt x="79" y="68"/>
                    </a:lnTo>
                    <a:lnTo>
                      <a:pt x="68" y="118"/>
                    </a:lnTo>
                    <a:lnTo>
                      <a:pt x="74" y="146"/>
                    </a:lnTo>
                    <a:lnTo>
                      <a:pt x="91" y="174"/>
                    </a:lnTo>
                    <a:lnTo>
                      <a:pt x="119" y="208"/>
                    </a:lnTo>
                    <a:lnTo>
                      <a:pt x="164" y="247"/>
                    </a:lnTo>
                    <a:lnTo>
                      <a:pt x="186" y="264"/>
                    </a:lnTo>
                    <a:lnTo>
                      <a:pt x="243" y="314"/>
                    </a:lnTo>
                    <a:lnTo>
                      <a:pt x="276" y="359"/>
                    </a:lnTo>
                    <a:lnTo>
                      <a:pt x="293" y="398"/>
                    </a:lnTo>
                    <a:lnTo>
                      <a:pt x="299" y="443"/>
                    </a:lnTo>
                    <a:lnTo>
                      <a:pt x="293" y="482"/>
                    </a:lnTo>
                    <a:lnTo>
                      <a:pt x="276" y="533"/>
                    </a:lnTo>
                    <a:lnTo>
                      <a:pt x="231" y="572"/>
                    </a:lnTo>
                    <a:lnTo>
                      <a:pt x="175" y="600"/>
                    </a:lnTo>
                    <a:lnTo>
                      <a:pt x="113" y="606"/>
                    </a:lnTo>
                    <a:lnTo>
                      <a:pt x="62" y="600"/>
                    </a:lnTo>
                    <a:lnTo>
                      <a:pt x="12" y="583"/>
                    </a:lnTo>
                    <a:close/>
                  </a:path>
                </a:pathLst>
              </a:custGeom>
              <a:solidFill>
                <a:schemeClr val="bg1"/>
              </a:solidFill>
              <a:ln w="9525">
                <a:noFill/>
                <a:round/>
                <a:headEnd/>
                <a:tailEnd/>
              </a:ln>
            </p:spPr>
            <p:txBody>
              <a:bodyPr/>
              <a:lstStyle/>
              <a:p>
                <a:endParaRPr lang="en-US"/>
              </a:p>
            </p:txBody>
          </p:sp>
          <p:sp>
            <p:nvSpPr>
              <p:cNvPr id="35883" name="Freeform 18"/>
              <p:cNvSpPr>
                <a:spLocks/>
              </p:cNvSpPr>
              <p:nvPr/>
            </p:nvSpPr>
            <p:spPr bwMode="auto">
              <a:xfrm>
                <a:off x="6154" y="18595"/>
                <a:ext cx="197" cy="582"/>
              </a:xfrm>
              <a:custGeom>
                <a:avLst/>
                <a:gdLst>
                  <a:gd name="T0" fmla="*/ 124 w 197"/>
                  <a:gd name="T1" fmla="*/ 431 h 582"/>
                  <a:gd name="T2" fmla="*/ 124 w 197"/>
                  <a:gd name="T3" fmla="*/ 526 h 582"/>
                  <a:gd name="T4" fmla="*/ 130 w 197"/>
                  <a:gd name="T5" fmla="*/ 549 h 582"/>
                  <a:gd name="T6" fmla="*/ 147 w 197"/>
                  <a:gd name="T7" fmla="*/ 565 h 582"/>
                  <a:gd name="T8" fmla="*/ 169 w 197"/>
                  <a:gd name="T9" fmla="*/ 571 h 582"/>
                  <a:gd name="T10" fmla="*/ 192 w 197"/>
                  <a:gd name="T11" fmla="*/ 571 h 582"/>
                  <a:gd name="T12" fmla="*/ 197 w 197"/>
                  <a:gd name="T13" fmla="*/ 582 h 582"/>
                  <a:gd name="T14" fmla="*/ 141 w 197"/>
                  <a:gd name="T15" fmla="*/ 582 h 582"/>
                  <a:gd name="T16" fmla="*/ 90 w 197"/>
                  <a:gd name="T17" fmla="*/ 582 h 582"/>
                  <a:gd name="T18" fmla="*/ 73 w 197"/>
                  <a:gd name="T19" fmla="*/ 582 h 582"/>
                  <a:gd name="T20" fmla="*/ 45 w 197"/>
                  <a:gd name="T21" fmla="*/ 582 h 582"/>
                  <a:gd name="T22" fmla="*/ 12 w 197"/>
                  <a:gd name="T23" fmla="*/ 582 h 582"/>
                  <a:gd name="T24" fmla="*/ 0 w 197"/>
                  <a:gd name="T25" fmla="*/ 577 h 582"/>
                  <a:gd name="T26" fmla="*/ 17 w 197"/>
                  <a:gd name="T27" fmla="*/ 571 h 582"/>
                  <a:gd name="T28" fmla="*/ 40 w 197"/>
                  <a:gd name="T29" fmla="*/ 565 h 582"/>
                  <a:gd name="T30" fmla="*/ 51 w 197"/>
                  <a:gd name="T31" fmla="*/ 543 h 582"/>
                  <a:gd name="T32" fmla="*/ 57 w 197"/>
                  <a:gd name="T33" fmla="*/ 487 h 582"/>
                  <a:gd name="T34" fmla="*/ 57 w 197"/>
                  <a:gd name="T35" fmla="*/ 358 h 582"/>
                  <a:gd name="T36" fmla="*/ 57 w 197"/>
                  <a:gd name="T37" fmla="*/ 151 h 582"/>
                  <a:gd name="T38" fmla="*/ 57 w 197"/>
                  <a:gd name="T39" fmla="*/ 72 h 582"/>
                  <a:gd name="T40" fmla="*/ 51 w 197"/>
                  <a:gd name="T41" fmla="*/ 39 h 582"/>
                  <a:gd name="T42" fmla="*/ 40 w 197"/>
                  <a:gd name="T43" fmla="*/ 16 h 582"/>
                  <a:gd name="T44" fmla="*/ 17 w 197"/>
                  <a:gd name="T45" fmla="*/ 11 h 582"/>
                  <a:gd name="T46" fmla="*/ 0 w 197"/>
                  <a:gd name="T47" fmla="*/ 5 h 582"/>
                  <a:gd name="T48" fmla="*/ 12 w 197"/>
                  <a:gd name="T49" fmla="*/ 0 h 582"/>
                  <a:gd name="T50" fmla="*/ 40 w 197"/>
                  <a:gd name="T51" fmla="*/ 0 h 582"/>
                  <a:gd name="T52" fmla="*/ 73 w 197"/>
                  <a:gd name="T53" fmla="*/ 0 h 582"/>
                  <a:gd name="T54" fmla="*/ 90 w 197"/>
                  <a:gd name="T55" fmla="*/ 0 h 582"/>
                  <a:gd name="T56" fmla="*/ 107 w 197"/>
                  <a:gd name="T57" fmla="*/ 0 h 582"/>
                  <a:gd name="T58" fmla="*/ 135 w 197"/>
                  <a:gd name="T59" fmla="*/ 0 h 582"/>
                  <a:gd name="T60" fmla="*/ 164 w 197"/>
                  <a:gd name="T61" fmla="*/ 0 h 582"/>
                  <a:gd name="T62" fmla="*/ 180 w 197"/>
                  <a:gd name="T63" fmla="*/ 5 h 582"/>
                  <a:gd name="T64" fmla="*/ 175 w 197"/>
                  <a:gd name="T65" fmla="*/ 11 h 582"/>
                  <a:gd name="T66" fmla="*/ 152 w 197"/>
                  <a:gd name="T67" fmla="*/ 11 h 582"/>
                  <a:gd name="T68" fmla="*/ 130 w 197"/>
                  <a:gd name="T69" fmla="*/ 22 h 582"/>
                  <a:gd name="T70" fmla="*/ 124 w 197"/>
                  <a:gd name="T71" fmla="*/ 56 h 582"/>
                  <a:gd name="T72" fmla="*/ 124 w 197"/>
                  <a:gd name="T73" fmla="*/ 101 h 582"/>
                  <a:gd name="T74" fmla="*/ 124 w 197"/>
                  <a:gd name="T75" fmla="*/ 224 h 5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582"/>
                  <a:gd name="T116" fmla="*/ 197 w 197"/>
                  <a:gd name="T117" fmla="*/ 582 h 5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582">
                    <a:moveTo>
                      <a:pt x="124" y="358"/>
                    </a:moveTo>
                    <a:lnTo>
                      <a:pt x="124" y="431"/>
                    </a:lnTo>
                    <a:lnTo>
                      <a:pt x="124" y="487"/>
                    </a:lnTo>
                    <a:lnTo>
                      <a:pt x="124" y="526"/>
                    </a:lnTo>
                    <a:lnTo>
                      <a:pt x="130" y="537"/>
                    </a:lnTo>
                    <a:lnTo>
                      <a:pt x="130" y="549"/>
                    </a:lnTo>
                    <a:lnTo>
                      <a:pt x="135" y="560"/>
                    </a:lnTo>
                    <a:lnTo>
                      <a:pt x="147" y="565"/>
                    </a:lnTo>
                    <a:lnTo>
                      <a:pt x="158" y="571"/>
                    </a:lnTo>
                    <a:lnTo>
                      <a:pt x="169" y="571"/>
                    </a:lnTo>
                    <a:lnTo>
                      <a:pt x="180" y="571"/>
                    </a:lnTo>
                    <a:lnTo>
                      <a:pt x="192" y="571"/>
                    </a:lnTo>
                    <a:lnTo>
                      <a:pt x="197" y="577"/>
                    </a:lnTo>
                    <a:lnTo>
                      <a:pt x="197" y="582"/>
                    </a:lnTo>
                    <a:lnTo>
                      <a:pt x="186" y="582"/>
                    </a:lnTo>
                    <a:lnTo>
                      <a:pt x="141" y="582"/>
                    </a:lnTo>
                    <a:lnTo>
                      <a:pt x="107" y="582"/>
                    </a:lnTo>
                    <a:lnTo>
                      <a:pt x="90" y="582"/>
                    </a:lnTo>
                    <a:lnTo>
                      <a:pt x="85" y="582"/>
                    </a:lnTo>
                    <a:lnTo>
                      <a:pt x="73" y="582"/>
                    </a:lnTo>
                    <a:lnTo>
                      <a:pt x="57" y="582"/>
                    </a:lnTo>
                    <a:lnTo>
                      <a:pt x="45" y="582"/>
                    </a:lnTo>
                    <a:lnTo>
                      <a:pt x="28" y="582"/>
                    </a:lnTo>
                    <a:lnTo>
                      <a:pt x="12" y="582"/>
                    </a:lnTo>
                    <a:lnTo>
                      <a:pt x="6" y="582"/>
                    </a:lnTo>
                    <a:lnTo>
                      <a:pt x="0" y="577"/>
                    </a:lnTo>
                    <a:lnTo>
                      <a:pt x="6" y="571"/>
                    </a:lnTo>
                    <a:lnTo>
                      <a:pt x="17" y="571"/>
                    </a:lnTo>
                    <a:lnTo>
                      <a:pt x="28" y="571"/>
                    </a:lnTo>
                    <a:lnTo>
                      <a:pt x="40" y="565"/>
                    </a:lnTo>
                    <a:lnTo>
                      <a:pt x="45" y="554"/>
                    </a:lnTo>
                    <a:lnTo>
                      <a:pt x="51" y="543"/>
                    </a:lnTo>
                    <a:lnTo>
                      <a:pt x="51" y="526"/>
                    </a:lnTo>
                    <a:lnTo>
                      <a:pt x="57" y="487"/>
                    </a:lnTo>
                    <a:lnTo>
                      <a:pt x="57" y="431"/>
                    </a:lnTo>
                    <a:lnTo>
                      <a:pt x="57" y="358"/>
                    </a:lnTo>
                    <a:lnTo>
                      <a:pt x="57" y="224"/>
                    </a:lnTo>
                    <a:lnTo>
                      <a:pt x="57" y="151"/>
                    </a:lnTo>
                    <a:lnTo>
                      <a:pt x="57" y="101"/>
                    </a:lnTo>
                    <a:lnTo>
                      <a:pt x="57" y="72"/>
                    </a:lnTo>
                    <a:lnTo>
                      <a:pt x="57" y="56"/>
                    </a:lnTo>
                    <a:lnTo>
                      <a:pt x="51" y="39"/>
                    </a:lnTo>
                    <a:lnTo>
                      <a:pt x="45" y="28"/>
                    </a:lnTo>
                    <a:lnTo>
                      <a:pt x="40" y="16"/>
                    </a:lnTo>
                    <a:lnTo>
                      <a:pt x="28" y="11"/>
                    </a:lnTo>
                    <a:lnTo>
                      <a:pt x="17" y="11"/>
                    </a:lnTo>
                    <a:lnTo>
                      <a:pt x="6" y="11"/>
                    </a:lnTo>
                    <a:lnTo>
                      <a:pt x="0" y="5"/>
                    </a:lnTo>
                    <a:lnTo>
                      <a:pt x="0" y="0"/>
                    </a:lnTo>
                    <a:lnTo>
                      <a:pt x="12" y="0"/>
                    </a:lnTo>
                    <a:lnTo>
                      <a:pt x="23" y="0"/>
                    </a:lnTo>
                    <a:lnTo>
                      <a:pt x="40" y="0"/>
                    </a:lnTo>
                    <a:lnTo>
                      <a:pt x="57" y="0"/>
                    </a:lnTo>
                    <a:lnTo>
                      <a:pt x="73" y="0"/>
                    </a:lnTo>
                    <a:lnTo>
                      <a:pt x="85" y="0"/>
                    </a:lnTo>
                    <a:lnTo>
                      <a:pt x="90" y="0"/>
                    </a:lnTo>
                    <a:lnTo>
                      <a:pt x="96" y="0"/>
                    </a:lnTo>
                    <a:lnTo>
                      <a:pt x="107" y="0"/>
                    </a:lnTo>
                    <a:lnTo>
                      <a:pt x="119" y="0"/>
                    </a:lnTo>
                    <a:lnTo>
                      <a:pt x="135" y="0"/>
                    </a:lnTo>
                    <a:lnTo>
                      <a:pt x="152" y="0"/>
                    </a:lnTo>
                    <a:lnTo>
                      <a:pt x="164" y="0"/>
                    </a:lnTo>
                    <a:lnTo>
                      <a:pt x="175" y="0"/>
                    </a:lnTo>
                    <a:lnTo>
                      <a:pt x="180" y="5"/>
                    </a:lnTo>
                    <a:lnTo>
                      <a:pt x="175" y="5"/>
                    </a:lnTo>
                    <a:lnTo>
                      <a:pt x="175" y="11"/>
                    </a:lnTo>
                    <a:lnTo>
                      <a:pt x="164" y="11"/>
                    </a:lnTo>
                    <a:lnTo>
                      <a:pt x="152" y="11"/>
                    </a:lnTo>
                    <a:lnTo>
                      <a:pt x="141" y="16"/>
                    </a:lnTo>
                    <a:lnTo>
                      <a:pt x="130" y="22"/>
                    </a:lnTo>
                    <a:lnTo>
                      <a:pt x="124" y="39"/>
                    </a:lnTo>
                    <a:lnTo>
                      <a:pt x="124" y="56"/>
                    </a:lnTo>
                    <a:lnTo>
                      <a:pt x="124" y="72"/>
                    </a:lnTo>
                    <a:lnTo>
                      <a:pt x="124" y="101"/>
                    </a:lnTo>
                    <a:lnTo>
                      <a:pt x="124" y="151"/>
                    </a:lnTo>
                    <a:lnTo>
                      <a:pt x="124" y="224"/>
                    </a:lnTo>
                    <a:lnTo>
                      <a:pt x="124" y="358"/>
                    </a:lnTo>
                    <a:close/>
                  </a:path>
                </a:pathLst>
              </a:custGeom>
              <a:solidFill>
                <a:schemeClr val="bg1"/>
              </a:solidFill>
              <a:ln w="9525">
                <a:noFill/>
                <a:round/>
                <a:headEnd/>
                <a:tailEnd/>
              </a:ln>
            </p:spPr>
            <p:txBody>
              <a:bodyPr/>
              <a:lstStyle/>
              <a:p>
                <a:endParaRPr lang="en-US"/>
              </a:p>
            </p:txBody>
          </p:sp>
          <p:sp>
            <p:nvSpPr>
              <p:cNvPr id="35884" name="Freeform 19"/>
              <p:cNvSpPr>
                <a:spLocks/>
              </p:cNvSpPr>
              <p:nvPr/>
            </p:nvSpPr>
            <p:spPr bwMode="auto">
              <a:xfrm>
                <a:off x="6492" y="18583"/>
                <a:ext cx="496" cy="594"/>
              </a:xfrm>
              <a:custGeom>
                <a:avLst/>
                <a:gdLst>
                  <a:gd name="T0" fmla="*/ 287 w 496"/>
                  <a:gd name="T1" fmla="*/ 443 h 594"/>
                  <a:gd name="T2" fmla="*/ 293 w 496"/>
                  <a:gd name="T3" fmla="*/ 538 h 594"/>
                  <a:gd name="T4" fmla="*/ 293 w 496"/>
                  <a:gd name="T5" fmla="*/ 561 h 594"/>
                  <a:gd name="T6" fmla="*/ 310 w 496"/>
                  <a:gd name="T7" fmla="*/ 577 h 594"/>
                  <a:gd name="T8" fmla="*/ 332 w 496"/>
                  <a:gd name="T9" fmla="*/ 583 h 594"/>
                  <a:gd name="T10" fmla="*/ 355 w 496"/>
                  <a:gd name="T11" fmla="*/ 583 h 594"/>
                  <a:gd name="T12" fmla="*/ 361 w 496"/>
                  <a:gd name="T13" fmla="*/ 594 h 594"/>
                  <a:gd name="T14" fmla="*/ 304 w 496"/>
                  <a:gd name="T15" fmla="*/ 594 h 594"/>
                  <a:gd name="T16" fmla="*/ 254 w 496"/>
                  <a:gd name="T17" fmla="*/ 594 h 594"/>
                  <a:gd name="T18" fmla="*/ 237 w 496"/>
                  <a:gd name="T19" fmla="*/ 594 h 594"/>
                  <a:gd name="T20" fmla="*/ 209 w 496"/>
                  <a:gd name="T21" fmla="*/ 594 h 594"/>
                  <a:gd name="T22" fmla="*/ 180 w 496"/>
                  <a:gd name="T23" fmla="*/ 594 h 594"/>
                  <a:gd name="T24" fmla="*/ 163 w 496"/>
                  <a:gd name="T25" fmla="*/ 589 h 594"/>
                  <a:gd name="T26" fmla="*/ 169 w 496"/>
                  <a:gd name="T27" fmla="*/ 583 h 594"/>
                  <a:gd name="T28" fmla="*/ 197 w 496"/>
                  <a:gd name="T29" fmla="*/ 583 h 594"/>
                  <a:gd name="T30" fmla="*/ 209 w 496"/>
                  <a:gd name="T31" fmla="*/ 566 h 594"/>
                  <a:gd name="T32" fmla="*/ 220 w 496"/>
                  <a:gd name="T33" fmla="*/ 538 h 594"/>
                  <a:gd name="T34" fmla="*/ 220 w 496"/>
                  <a:gd name="T35" fmla="*/ 443 h 594"/>
                  <a:gd name="T36" fmla="*/ 220 w 496"/>
                  <a:gd name="T37" fmla="*/ 45 h 594"/>
                  <a:gd name="T38" fmla="*/ 79 w 496"/>
                  <a:gd name="T39" fmla="*/ 45 h 594"/>
                  <a:gd name="T40" fmla="*/ 45 w 496"/>
                  <a:gd name="T41" fmla="*/ 51 h 594"/>
                  <a:gd name="T42" fmla="*/ 28 w 496"/>
                  <a:gd name="T43" fmla="*/ 68 h 594"/>
                  <a:gd name="T44" fmla="*/ 17 w 496"/>
                  <a:gd name="T45" fmla="*/ 90 h 594"/>
                  <a:gd name="T46" fmla="*/ 11 w 496"/>
                  <a:gd name="T47" fmla="*/ 101 h 594"/>
                  <a:gd name="T48" fmla="*/ 0 w 496"/>
                  <a:gd name="T49" fmla="*/ 101 h 594"/>
                  <a:gd name="T50" fmla="*/ 0 w 496"/>
                  <a:gd name="T51" fmla="*/ 90 h 594"/>
                  <a:gd name="T52" fmla="*/ 6 w 496"/>
                  <a:gd name="T53" fmla="*/ 62 h 594"/>
                  <a:gd name="T54" fmla="*/ 17 w 496"/>
                  <a:gd name="T55" fmla="*/ 34 h 594"/>
                  <a:gd name="T56" fmla="*/ 17 w 496"/>
                  <a:gd name="T57" fmla="*/ 12 h 594"/>
                  <a:gd name="T58" fmla="*/ 23 w 496"/>
                  <a:gd name="T59" fmla="*/ 0 h 594"/>
                  <a:gd name="T60" fmla="*/ 34 w 496"/>
                  <a:gd name="T61" fmla="*/ 0 h 594"/>
                  <a:gd name="T62" fmla="*/ 45 w 496"/>
                  <a:gd name="T63" fmla="*/ 6 h 594"/>
                  <a:gd name="T64" fmla="*/ 79 w 496"/>
                  <a:gd name="T65" fmla="*/ 12 h 594"/>
                  <a:gd name="T66" fmla="*/ 113 w 496"/>
                  <a:gd name="T67" fmla="*/ 12 h 594"/>
                  <a:gd name="T68" fmla="*/ 417 w 496"/>
                  <a:gd name="T69" fmla="*/ 12 h 594"/>
                  <a:gd name="T70" fmla="*/ 462 w 496"/>
                  <a:gd name="T71" fmla="*/ 12 h 594"/>
                  <a:gd name="T72" fmla="*/ 484 w 496"/>
                  <a:gd name="T73" fmla="*/ 6 h 594"/>
                  <a:gd name="T74" fmla="*/ 496 w 496"/>
                  <a:gd name="T75" fmla="*/ 6 h 594"/>
                  <a:gd name="T76" fmla="*/ 496 w 496"/>
                  <a:gd name="T77" fmla="*/ 28 h 594"/>
                  <a:gd name="T78" fmla="*/ 496 w 496"/>
                  <a:gd name="T79" fmla="*/ 62 h 594"/>
                  <a:gd name="T80" fmla="*/ 496 w 496"/>
                  <a:gd name="T81" fmla="*/ 90 h 594"/>
                  <a:gd name="T82" fmla="*/ 490 w 496"/>
                  <a:gd name="T83" fmla="*/ 107 h 594"/>
                  <a:gd name="T84" fmla="*/ 479 w 496"/>
                  <a:gd name="T85" fmla="*/ 96 h 594"/>
                  <a:gd name="T86" fmla="*/ 473 w 496"/>
                  <a:gd name="T87" fmla="*/ 73 h 594"/>
                  <a:gd name="T88" fmla="*/ 428 w 496"/>
                  <a:gd name="T89" fmla="*/ 51 h 594"/>
                  <a:gd name="T90" fmla="*/ 287 w 496"/>
                  <a:gd name="T91" fmla="*/ 45 h 5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6"/>
                  <a:gd name="T139" fmla="*/ 0 h 594"/>
                  <a:gd name="T140" fmla="*/ 496 w 496"/>
                  <a:gd name="T141" fmla="*/ 594 h 5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6" h="594">
                    <a:moveTo>
                      <a:pt x="287" y="370"/>
                    </a:moveTo>
                    <a:lnTo>
                      <a:pt x="287" y="443"/>
                    </a:lnTo>
                    <a:lnTo>
                      <a:pt x="287" y="499"/>
                    </a:lnTo>
                    <a:lnTo>
                      <a:pt x="293" y="538"/>
                    </a:lnTo>
                    <a:lnTo>
                      <a:pt x="293" y="549"/>
                    </a:lnTo>
                    <a:lnTo>
                      <a:pt x="293" y="561"/>
                    </a:lnTo>
                    <a:lnTo>
                      <a:pt x="299" y="572"/>
                    </a:lnTo>
                    <a:lnTo>
                      <a:pt x="310" y="577"/>
                    </a:lnTo>
                    <a:lnTo>
                      <a:pt x="321" y="583"/>
                    </a:lnTo>
                    <a:lnTo>
                      <a:pt x="332" y="583"/>
                    </a:lnTo>
                    <a:lnTo>
                      <a:pt x="344" y="583"/>
                    </a:lnTo>
                    <a:lnTo>
                      <a:pt x="355" y="583"/>
                    </a:lnTo>
                    <a:lnTo>
                      <a:pt x="361" y="589"/>
                    </a:lnTo>
                    <a:lnTo>
                      <a:pt x="361" y="594"/>
                    </a:lnTo>
                    <a:lnTo>
                      <a:pt x="349" y="594"/>
                    </a:lnTo>
                    <a:lnTo>
                      <a:pt x="304" y="594"/>
                    </a:lnTo>
                    <a:lnTo>
                      <a:pt x="270" y="594"/>
                    </a:lnTo>
                    <a:lnTo>
                      <a:pt x="254" y="594"/>
                    </a:lnTo>
                    <a:lnTo>
                      <a:pt x="248" y="594"/>
                    </a:lnTo>
                    <a:lnTo>
                      <a:pt x="237" y="594"/>
                    </a:lnTo>
                    <a:lnTo>
                      <a:pt x="225" y="594"/>
                    </a:lnTo>
                    <a:lnTo>
                      <a:pt x="209" y="594"/>
                    </a:lnTo>
                    <a:lnTo>
                      <a:pt x="192" y="594"/>
                    </a:lnTo>
                    <a:lnTo>
                      <a:pt x="180" y="594"/>
                    </a:lnTo>
                    <a:lnTo>
                      <a:pt x="169" y="594"/>
                    </a:lnTo>
                    <a:lnTo>
                      <a:pt x="163" y="589"/>
                    </a:lnTo>
                    <a:lnTo>
                      <a:pt x="169" y="589"/>
                    </a:lnTo>
                    <a:lnTo>
                      <a:pt x="169" y="583"/>
                    </a:lnTo>
                    <a:lnTo>
                      <a:pt x="180" y="583"/>
                    </a:lnTo>
                    <a:lnTo>
                      <a:pt x="197" y="583"/>
                    </a:lnTo>
                    <a:lnTo>
                      <a:pt x="203" y="577"/>
                    </a:lnTo>
                    <a:lnTo>
                      <a:pt x="209" y="566"/>
                    </a:lnTo>
                    <a:lnTo>
                      <a:pt x="214" y="555"/>
                    </a:lnTo>
                    <a:lnTo>
                      <a:pt x="220" y="538"/>
                    </a:lnTo>
                    <a:lnTo>
                      <a:pt x="220" y="499"/>
                    </a:lnTo>
                    <a:lnTo>
                      <a:pt x="220" y="443"/>
                    </a:lnTo>
                    <a:lnTo>
                      <a:pt x="220" y="370"/>
                    </a:lnTo>
                    <a:lnTo>
                      <a:pt x="220" y="45"/>
                    </a:lnTo>
                    <a:lnTo>
                      <a:pt x="107" y="45"/>
                    </a:lnTo>
                    <a:lnTo>
                      <a:pt x="79" y="45"/>
                    </a:lnTo>
                    <a:lnTo>
                      <a:pt x="62" y="51"/>
                    </a:lnTo>
                    <a:lnTo>
                      <a:pt x="45" y="51"/>
                    </a:lnTo>
                    <a:lnTo>
                      <a:pt x="34" y="62"/>
                    </a:lnTo>
                    <a:lnTo>
                      <a:pt x="28" y="68"/>
                    </a:lnTo>
                    <a:lnTo>
                      <a:pt x="17" y="79"/>
                    </a:lnTo>
                    <a:lnTo>
                      <a:pt x="17" y="90"/>
                    </a:lnTo>
                    <a:lnTo>
                      <a:pt x="11" y="96"/>
                    </a:lnTo>
                    <a:lnTo>
                      <a:pt x="11" y="101"/>
                    </a:lnTo>
                    <a:lnTo>
                      <a:pt x="6" y="101"/>
                    </a:lnTo>
                    <a:lnTo>
                      <a:pt x="0" y="101"/>
                    </a:lnTo>
                    <a:lnTo>
                      <a:pt x="0" y="96"/>
                    </a:lnTo>
                    <a:lnTo>
                      <a:pt x="0" y="90"/>
                    </a:lnTo>
                    <a:lnTo>
                      <a:pt x="6" y="79"/>
                    </a:lnTo>
                    <a:lnTo>
                      <a:pt x="6" y="62"/>
                    </a:lnTo>
                    <a:lnTo>
                      <a:pt x="11" y="45"/>
                    </a:lnTo>
                    <a:lnTo>
                      <a:pt x="17" y="34"/>
                    </a:lnTo>
                    <a:lnTo>
                      <a:pt x="17" y="17"/>
                    </a:lnTo>
                    <a:lnTo>
                      <a:pt x="17" y="12"/>
                    </a:lnTo>
                    <a:lnTo>
                      <a:pt x="23" y="6"/>
                    </a:lnTo>
                    <a:lnTo>
                      <a:pt x="23" y="0"/>
                    </a:lnTo>
                    <a:lnTo>
                      <a:pt x="28" y="0"/>
                    </a:lnTo>
                    <a:lnTo>
                      <a:pt x="34" y="0"/>
                    </a:lnTo>
                    <a:lnTo>
                      <a:pt x="40" y="6"/>
                    </a:lnTo>
                    <a:lnTo>
                      <a:pt x="45" y="6"/>
                    </a:lnTo>
                    <a:lnTo>
                      <a:pt x="62" y="6"/>
                    </a:lnTo>
                    <a:lnTo>
                      <a:pt x="79" y="12"/>
                    </a:lnTo>
                    <a:lnTo>
                      <a:pt x="96" y="12"/>
                    </a:lnTo>
                    <a:lnTo>
                      <a:pt x="113" y="12"/>
                    </a:lnTo>
                    <a:lnTo>
                      <a:pt x="124" y="12"/>
                    </a:lnTo>
                    <a:lnTo>
                      <a:pt x="417" y="12"/>
                    </a:lnTo>
                    <a:lnTo>
                      <a:pt x="439" y="12"/>
                    </a:lnTo>
                    <a:lnTo>
                      <a:pt x="462" y="12"/>
                    </a:lnTo>
                    <a:lnTo>
                      <a:pt x="473" y="6"/>
                    </a:lnTo>
                    <a:lnTo>
                      <a:pt x="484" y="6"/>
                    </a:lnTo>
                    <a:lnTo>
                      <a:pt x="490" y="6"/>
                    </a:lnTo>
                    <a:lnTo>
                      <a:pt x="496" y="6"/>
                    </a:lnTo>
                    <a:lnTo>
                      <a:pt x="496" y="12"/>
                    </a:lnTo>
                    <a:lnTo>
                      <a:pt x="496" y="28"/>
                    </a:lnTo>
                    <a:lnTo>
                      <a:pt x="496" y="45"/>
                    </a:lnTo>
                    <a:lnTo>
                      <a:pt x="496" y="62"/>
                    </a:lnTo>
                    <a:lnTo>
                      <a:pt x="496" y="79"/>
                    </a:lnTo>
                    <a:lnTo>
                      <a:pt x="496" y="90"/>
                    </a:lnTo>
                    <a:lnTo>
                      <a:pt x="490" y="101"/>
                    </a:lnTo>
                    <a:lnTo>
                      <a:pt x="490" y="107"/>
                    </a:lnTo>
                    <a:lnTo>
                      <a:pt x="484" y="107"/>
                    </a:lnTo>
                    <a:lnTo>
                      <a:pt x="479" y="96"/>
                    </a:lnTo>
                    <a:lnTo>
                      <a:pt x="479" y="90"/>
                    </a:lnTo>
                    <a:lnTo>
                      <a:pt x="473" y="73"/>
                    </a:lnTo>
                    <a:lnTo>
                      <a:pt x="462" y="56"/>
                    </a:lnTo>
                    <a:lnTo>
                      <a:pt x="428" y="51"/>
                    </a:lnTo>
                    <a:lnTo>
                      <a:pt x="383" y="45"/>
                    </a:lnTo>
                    <a:lnTo>
                      <a:pt x="287" y="45"/>
                    </a:lnTo>
                    <a:lnTo>
                      <a:pt x="287" y="370"/>
                    </a:lnTo>
                    <a:close/>
                  </a:path>
                </a:pathLst>
              </a:custGeom>
              <a:solidFill>
                <a:schemeClr val="bg1"/>
              </a:solidFill>
              <a:ln w="9525">
                <a:noFill/>
                <a:round/>
                <a:headEnd/>
                <a:tailEnd/>
              </a:ln>
            </p:spPr>
            <p:txBody>
              <a:bodyPr/>
              <a:lstStyle/>
              <a:p>
                <a:endParaRPr lang="en-US"/>
              </a:p>
            </p:txBody>
          </p:sp>
          <p:sp>
            <p:nvSpPr>
              <p:cNvPr id="35885" name="Freeform 20"/>
              <p:cNvSpPr>
                <a:spLocks/>
              </p:cNvSpPr>
              <p:nvPr/>
            </p:nvSpPr>
            <p:spPr bwMode="auto">
              <a:xfrm>
                <a:off x="7067" y="18595"/>
                <a:ext cx="563" cy="582"/>
              </a:xfrm>
              <a:custGeom>
                <a:avLst/>
                <a:gdLst>
                  <a:gd name="T0" fmla="*/ 247 w 563"/>
                  <a:gd name="T1" fmla="*/ 341 h 582"/>
                  <a:gd name="T2" fmla="*/ 230 w 563"/>
                  <a:gd name="T3" fmla="*/ 302 h 582"/>
                  <a:gd name="T4" fmla="*/ 174 w 563"/>
                  <a:gd name="T5" fmla="*/ 201 h 582"/>
                  <a:gd name="T6" fmla="*/ 95 w 563"/>
                  <a:gd name="T7" fmla="*/ 78 h 582"/>
                  <a:gd name="T8" fmla="*/ 45 w 563"/>
                  <a:gd name="T9" fmla="*/ 22 h 582"/>
                  <a:gd name="T10" fmla="*/ 11 w 563"/>
                  <a:gd name="T11" fmla="*/ 11 h 582"/>
                  <a:gd name="T12" fmla="*/ 5 w 563"/>
                  <a:gd name="T13" fmla="*/ 0 h 582"/>
                  <a:gd name="T14" fmla="*/ 39 w 563"/>
                  <a:gd name="T15" fmla="*/ 0 h 582"/>
                  <a:gd name="T16" fmla="*/ 84 w 563"/>
                  <a:gd name="T17" fmla="*/ 0 h 582"/>
                  <a:gd name="T18" fmla="*/ 112 w 563"/>
                  <a:gd name="T19" fmla="*/ 0 h 582"/>
                  <a:gd name="T20" fmla="*/ 163 w 563"/>
                  <a:gd name="T21" fmla="*/ 0 h 582"/>
                  <a:gd name="T22" fmla="*/ 146 w 563"/>
                  <a:gd name="T23" fmla="*/ 16 h 582"/>
                  <a:gd name="T24" fmla="*/ 152 w 563"/>
                  <a:gd name="T25" fmla="*/ 56 h 582"/>
                  <a:gd name="T26" fmla="*/ 208 w 563"/>
                  <a:gd name="T27" fmla="*/ 151 h 582"/>
                  <a:gd name="T28" fmla="*/ 281 w 563"/>
                  <a:gd name="T29" fmla="*/ 280 h 582"/>
                  <a:gd name="T30" fmla="*/ 332 w 563"/>
                  <a:gd name="T31" fmla="*/ 229 h 582"/>
                  <a:gd name="T32" fmla="*/ 411 w 563"/>
                  <a:gd name="T33" fmla="*/ 95 h 582"/>
                  <a:gd name="T34" fmla="*/ 439 w 563"/>
                  <a:gd name="T35" fmla="*/ 44 h 582"/>
                  <a:gd name="T36" fmla="*/ 433 w 563"/>
                  <a:gd name="T37" fmla="*/ 16 h 582"/>
                  <a:gd name="T38" fmla="*/ 416 w 563"/>
                  <a:gd name="T39" fmla="*/ 0 h 582"/>
                  <a:gd name="T40" fmla="*/ 456 w 563"/>
                  <a:gd name="T41" fmla="*/ 0 h 582"/>
                  <a:gd name="T42" fmla="*/ 484 w 563"/>
                  <a:gd name="T43" fmla="*/ 0 h 582"/>
                  <a:gd name="T44" fmla="*/ 529 w 563"/>
                  <a:gd name="T45" fmla="*/ 0 h 582"/>
                  <a:gd name="T46" fmla="*/ 563 w 563"/>
                  <a:gd name="T47" fmla="*/ 0 h 582"/>
                  <a:gd name="T48" fmla="*/ 540 w 563"/>
                  <a:gd name="T49" fmla="*/ 11 h 582"/>
                  <a:gd name="T50" fmla="*/ 506 w 563"/>
                  <a:gd name="T51" fmla="*/ 28 h 582"/>
                  <a:gd name="T52" fmla="*/ 478 w 563"/>
                  <a:gd name="T53" fmla="*/ 61 h 582"/>
                  <a:gd name="T54" fmla="*/ 399 w 563"/>
                  <a:gd name="T55" fmla="*/ 179 h 582"/>
                  <a:gd name="T56" fmla="*/ 326 w 563"/>
                  <a:gd name="T57" fmla="*/ 308 h 582"/>
                  <a:gd name="T58" fmla="*/ 315 w 563"/>
                  <a:gd name="T59" fmla="*/ 381 h 582"/>
                  <a:gd name="T60" fmla="*/ 315 w 563"/>
                  <a:gd name="T61" fmla="*/ 481 h 582"/>
                  <a:gd name="T62" fmla="*/ 321 w 563"/>
                  <a:gd name="T63" fmla="*/ 537 h 582"/>
                  <a:gd name="T64" fmla="*/ 337 w 563"/>
                  <a:gd name="T65" fmla="*/ 565 h 582"/>
                  <a:gd name="T66" fmla="*/ 377 w 563"/>
                  <a:gd name="T67" fmla="*/ 571 h 582"/>
                  <a:gd name="T68" fmla="*/ 394 w 563"/>
                  <a:gd name="T69" fmla="*/ 577 h 582"/>
                  <a:gd name="T70" fmla="*/ 337 w 563"/>
                  <a:gd name="T71" fmla="*/ 582 h 582"/>
                  <a:gd name="T72" fmla="*/ 275 w 563"/>
                  <a:gd name="T73" fmla="*/ 582 h 582"/>
                  <a:gd name="T74" fmla="*/ 236 w 563"/>
                  <a:gd name="T75" fmla="*/ 582 h 582"/>
                  <a:gd name="T76" fmla="*/ 197 w 563"/>
                  <a:gd name="T77" fmla="*/ 582 h 582"/>
                  <a:gd name="T78" fmla="*/ 214 w 563"/>
                  <a:gd name="T79" fmla="*/ 571 h 582"/>
                  <a:gd name="T80" fmla="*/ 242 w 563"/>
                  <a:gd name="T81" fmla="*/ 554 h 582"/>
                  <a:gd name="T82" fmla="*/ 247 w 563"/>
                  <a:gd name="T83" fmla="*/ 504 h 582"/>
                  <a:gd name="T84" fmla="*/ 253 w 563"/>
                  <a:gd name="T85" fmla="*/ 448 h 5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3"/>
                  <a:gd name="T130" fmla="*/ 0 h 582"/>
                  <a:gd name="T131" fmla="*/ 563 w 563"/>
                  <a:gd name="T132" fmla="*/ 582 h 5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3" h="582">
                    <a:moveTo>
                      <a:pt x="253" y="381"/>
                    </a:moveTo>
                    <a:lnTo>
                      <a:pt x="247" y="358"/>
                    </a:lnTo>
                    <a:lnTo>
                      <a:pt x="247" y="341"/>
                    </a:lnTo>
                    <a:lnTo>
                      <a:pt x="242" y="330"/>
                    </a:lnTo>
                    <a:lnTo>
                      <a:pt x="236" y="313"/>
                    </a:lnTo>
                    <a:lnTo>
                      <a:pt x="230" y="302"/>
                    </a:lnTo>
                    <a:lnTo>
                      <a:pt x="225" y="285"/>
                    </a:lnTo>
                    <a:lnTo>
                      <a:pt x="202" y="246"/>
                    </a:lnTo>
                    <a:lnTo>
                      <a:pt x="174" y="201"/>
                    </a:lnTo>
                    <a:lnTo>
                      <a:pt x="140" y="151"/>
                    </a:lnTo>
                    <a:lnTo>
                      <a:pt x="112" y="106"/>
                    </a:lnTo>
                    <a:lnTo>
                      <a:pt x="95" y="78"/>
                    </a:lnTo>
                    <a:lnTo>
                      <a:pt x="78" y="56"/>
                    </a:lnTo>
                    <a:lnTo>
                      <a:pt x="56" y="33"/>
                    </a:lnTo>
                    <a:lnTo>
                      <a:pt x="45" y="22"/>
                    </a:lnTo>
                    <a:lnTo>
                      <a:pt x="28" y="16"/>
                    </a:lnTo>
                    <a:lnTo>
                      <a:pt x="16" y="11"/>
                    </a:lnTo>
                    <a:lnTo>
                      <a:pt x="11" y="11"/>
                    </a:lnTo>
                    <a:lnTo>
                      <a:pt x="5" y="5"/>
                    </a:lnTo>
                    <a:lnTo>
                      <a:pt x="0" y="5"/>
                    </a:lnTo>
                    <a:lnTo>
                      <a:pt x="5" y="0"/>
                    </a:lnTo>
                    <a:lnTo>
                      <a:pt x="11" y="0"/>
                    </a:lnTo>
                    <a:lnTo>
                      <a:pt x="22" y="0"/>
                    </a:lnTo>
                    <a:lnTo>
                      <a:pt x="39" y="0"/>
                    </a:lnTo>
                    <a:lnTo>
                      <a:pt x="56" y="0"/>
                    </a:lnTo>
                    <a:lnTo>
                      <a:pt x="73" y="0"/>
                    </a:lnTo>
                    <a:lnTo>
                      <a:pt x="84" y="0"/>
                    </a:lnTo>
                    <a:lnTo>
                      <a:pt x="90" y="0"/>
                    </a:lnTo>
                    <a:lnTo>
                      <a:pt x="95" y="0"/>
                    </a:lnTo>
                    <a:lnTo>
                      <a:pt x="112" y="0"/>
                    </a:lnTo>
                    <a:lnTo>
                      <a:pt x="129" y="0"/>
                    </a:lnTo>
                    <a:lnTo>
                      <a:pt x="152" y="0"/>
                    </a:lnTo>
                    <a:lnTo>
                      <a:pt x="163" y="0"/>
                    </a:lnTo>
                    <a:lnTo>
                      <a:pt x="163" y="5"/>
                    </a:lnTo>
                    <a:lnTo>
                      <a:pt x="152" y="11"/>
                    </a:lnTo>
                    <a:lnTo>
                      <a:pt x="146" y="16"/>
                    </a:lnTo>
                    <a:lnTo>
                      <a:pt x="140" y="22"/>
                    </a:lnTo>
                    <a:lnTo>
                      <a:pt x="146" y="39"/>
                    </a:lnTo>
                    <a:lnTo>
                      <a:pt x="152" y="56"/>
                    </a:lnTo>
                    <a:lnTo>
                      <a:pt x="163" y="72"/>
                    </a:lnTo>
                    <a:lnTo>
                      <a:pt x="185" y="112"/>
                    </a:lnTo>
                    <a:lnTo>
                      <a:pt x="208" y="151"/>
                    </a:lnTo>
                    <a:lnTo>
                      <a:pt x="236" y="201"/>
                    </a:lnTo>
                    <a:lnTo>
                      <a:pt x="264" y="246"/>
                    </a:lnTo>
                    <a:lnTo>
                      <a:pt x="281" y="280"/>
                    </a:lnTo>
                    <a:lnTo>
                      <a:pt x="298" y="297"/>
                    </a:lnTo>
                    <a:lnTo>
                      <a:pt x="309" y="274"/>
                    </a:lnTo>
                    <a:lnTo>
                      <a:pt x="332" y="229"/>
                    </a:lnTo>
                    <a:lnTo>
                      <a:pt x="360" y="185"/>
                    </a:lnTo>
                    <a:lnTo>
                      <a:pt x="388" y="134"/>
                    </a:lnTo>
                    <a:lnTo>
                      <a:pt x="411" y="95"/>
                    </a:lnTo>
                    <a:lnTo>
                      <a:pt x="428" y="72"/>
                    </a:lnTo>
                    <a:lnTo>
                      <a:pt x="433" y="56"/>
                    </a:lnTo>
                    <a:lnTo>
                      <a:pt x="439" y="44"/>
                    </a:lnTo>
                    <a:lnTo>
                      <a:pt x="439" y="33"/>
                    </a:lnTo>
                    <a:lnTo>
                      <a:pt x="439" y="22"/>
                    </a:lnTo>
                    <a:lnTo>
                      <a:pt x="433" y="16"/>
                    </a:lnTo>
                    <a:lnTo>
                      <a:pt x="428" y="11"/>
                    </a:lnTo>
                    <a:lnTo>
                      <a:pt x="416" y="5"/>
                    </a:lnTo>
                    <a:lnTo>
                      <a:pt x="416" y="0"/>
                    </a:lnTo>
                    <a:lnTo>
                      <a:pt x="428" y="0"/>
                    </a:lnTo>
                    <a:lnTo>
                      <a:pt x="444" y="0"/>
                    </a:lnTo>
                    <a:lnTo>
                      <a:pt x="456" y="0"/>
                    </a:lnTo>
                    <a:lnTo>
                      <a:pt x="473" y="0"/>
                    </a:lnTo>
                    <a:lnTo>
                      <a:pt x="478" y="0"/>
                    </a:lnTo>
                    <a:lnTo>
                      <a:pt x="484" y="0"/>
                    </a:lnTo>
                    <a:lnTo>
                      <a:pt x="495" y="0"/>
                    </a:lnTo>
                    <a:lnTo>
                      <a:pt x="512" y="0"/>
                    </a:lnTo>
                    <a:lnTo>
                      <a:pt x="529" y="0"/>
                    </a:lnTo>
                    <a:lnTo>
                      <a:pt x="540" y="0"/>
                    </a:lnTo>
                    <a:lnTo>
                      <a:pt x="551" y="0"/>
                    </a:lnTo>
                    <a:lnTo>
                      <a:pt x="563" y="0"/>
                    </a:lnTo>
                    <a:lnTo>
                      <a:pt x="563" y="5"/>
                    </a:lnTo>
                    <a:lnTo>
                      <a:pt x="551" y="11"/>
                    </a:lnTo>
                    <a:lnTo>
                      <a:pt x="540" y="11"/>
                    </a:lnTo>
                    <a:lnTo>
                      <a:pt x="529" y="11"/>
                    </a:lnTo>
                    <a:lnTo>
                      <a:pt x="518" y="22"/>
                    </a:lnTo>
                    <a:lnTo>
                      <a:pt x="506" y="28"/>
                    </a:lnTo>
                    <a:lnTo>
                      <a:pt x="495" y="33"/>
                    </a:lnTo>
                    <a:lnTo>
                      <a:pt x="489" y="44"/>
                    </a:lnTo>
                    <a:lnTo>
                      <a:pt x="478" y="61"/>
                    </a:lnTo>
                    <a:lnTo>
                      <a:pt x="456" y="84"/>
                    </a:lnTo>
                    <a:lnTo>
                      <a:pt x="428" y="129"/>
                    </a:lnTo>
                    <a:lnTo>
                      <a:pt x="399" y="179"/>
                    </a:lnTo>
                    <a:lnTo>
                      <a:pt x="366" y="235"/>
                    </a:lnTo>
                    <a:lnTo>
                      <a:pt x="343" y="280"/>
                    </a:lnTo>
                    <a:lnTo>
                      <a:pt x="326" y="308"/>
                    </a:lnTo>
                    <a:lnTo>
                      <a:pt x="321" y="330"/>
                    </a:lnTo>
                    <a:lnTo>
                      <a:pt x="315" y="358"/>
                    </a:lnTo>
                    <a:lnTo>
                      <a:pt x="315" y="381"/>
                    </a:lnTo>
                    <a:lnTo>
                      <a:pt x="315" y="448"/>
                    </a:lnTo>
                    <a:lnTo>
                      <a:pt x="315" y="465"/>
                    </a:lnTo>
                    <a:lnTo>
                      <a:pt x="315" y="481"/>
                    </a:lnTo>
                    <a:lnTo>
                      <a:pt x="315" y="504"/>
                    </a:lnTo>
                    <a:lnTo>
                      <a:pt x="321" y="526"/>
                    </a:lnTo>
                    <a:lnTo>
                      <a:pt x="321" y="537"/>
                    </a:lnTo>
                    <a:lnTo>
                      <a:pt x="321" y="549"/>
                    </a:lnTo>
                    <a:lnTo>
                      <a:pt x="332" y="560"/>
                    </a:lnTo>
                    <a:lnTo>
                      <a:pt x="337" y="565"/>
                    </a:lnTo>
                    <a:lnTo>
                      <a:pt x="349" y="571"/>
                    </a:lnTo>
                    <a:lnTo>
                      <a:pt x="360" y="571"/>
                    </a:lnTo>
                    <a:lnTo>
                      <a:pt x="377" y="571"/>
                    </a:lnTo>
                    <a:lnTo>
                      <a:pt x="382" y="571"/>
                    </a:lnTo>
                    <a:lnTo>
                      <a:pt x="388" y="577"/>
                    </a:lnTo>
                    <a:lnTo>
                      <a:pt x="394" y="577"/>
                    </a:lnTo>
                    <a:lnTo>
                      <a:pt x="388" y="582"/>
                    </a:lnTo>
                    <a:lnTo>
                      <a:pt x="377" y="582"/>
                    </a:lnTo>
                    <a:lnTo>
                      <a:pt x="337" y="582"/>
                    </a:lnTo>
                    <a:lnTo>
                      <a:pt x="298" y="582"/>
                    </a:lnTo>
                    <a:lnTo>
                      <a:pt x="281" y="582"/>
                    </a:lnTo>
                    <a:lnTo>
                      <a:pt x="275" y="582"/>
                    </a:lnTo>
                    <a:lnTo>
                      <a:pt x="264" y="582"/>
                    </a:lnTo>
                    <a:lnTo>
                      <a:pt x="253" y="582"/>
                    </a:lnTo>
                    <a:lnTo>
                      <a:pt x="236" y="582"/>
                    </a:lnTo>
                    <a:lnTo>
                      <a:pt x="219" y="582"/>
                    </a:lnTo>
                    <a:lnTo>
                      <a:pt x="208" y="582"/>
                    </a:lnTo>
                    <a:lnTo>
                      <a:pt x="197" y="582"/>
                    </a:lnTo>
                    <a:lnTo>
                      <a:pt x="197" y="577"/>
                    </a:lnTo>
                    <a:lnTo>
                      <a:pt x="202" y="571"/>
                    </a:lnTo>
                    <a:lnTo>
                      <a:pt x="214" y="571"/>
                    </a:lnTo>
                    <a:lnTo>
                      <a:pt x="225" y="571"/>
                    </a:lnTo>
                    <a:lnTo>
                      <a:pt x="236" y="565"/>
                    </a:lnTo>
                    <a:lnTo>
                      <a:pt x="242" y="554"/>
                    </a:lnTo>
                    <a:lnTo>
                      <a:pt x="247" y="543"/>
                    </a:lnTo>
                    <a:lnTo>
                      <a:pt x="247" y="526"/>
                    </a:lnTo>
                    <a:lnTo>
                      <a:pt x="247" y="504"/>
                    </a:lnTo>
                    <a:lnTo>
                      <a:pt x="253" y="481"/>
                    </a:lnTo>
                    <a:lnTo>
                      <a:pt x="253" y="465"/>
                    </a:lnTo>
                    <a:lnTo>
                      <a:pt x="253" y="448"/>
                    </a:lnTo>
                    <a:lnTo>
                      <a:pt x="253" y="381"/>
                    </a:lnTo>
                    <a:close/>
                  </a:path>
                </a:pathLst>
              </a:custGeom>
              <a:solidFill>
                <a:schemeClr val="bg1"/>
              </a:solidFill>
              <a:ln w="9525">
                <a:noFill/>
                <a:round/>
                <a:headEnd/>
                <a:tailEnd/>
              </a:ln>
            </p:spPr>
            <p:txBody>
              <a:bodyPr/>
              <a:lstStyle/>
              <a:p>
                <a:endParaRPr lang="en-US"/>
              </a:p>
            </p:txBody>
          </p:sp>
          <p:sp>
            <p:nvSpPr>
              <p:cNvPr id="35886" name="Freeform 21"/>
              <p:cNvSpPr>
                <a:spLocks/>
              </p:cNvSpPr>
              <p:nvPr/>
            </p:nvSpPr>
            <p:spPr bwMode="auto">
              <a:xfrm>
                <a:off x="8091" y="18746"/>
                <a:ext cx="378" cy="443"/>
              </a:xfrm>
              <a:custGeom>
                <a:avLst/>
                <a:gdLst>
                  <a:gd name="T0" fmla="*/ 68 w 378"/>
                  <a:gd name="T1" fmla="*/ 286 h 443"/>
                  <a:gd name="T2" fmla="*/ 68 w 378"/>
                  <a:gd name="T3" fmla="*/ 235 h 443"/>
                  <a:gd name="T4" fmla="*/ 79 w 378"/>
                  <a:gd name="T5" fmla="*/ 179 h 443"/>
                  <a:gd name="T6" fmla="*/ 91 w 378"/>
                  <a:gd name="T7" fmla="*/ 129 h 443"/>
                  <a:gd name="T8" fmla="*/ 119 w 378"/>
                  <a:gd name="T9" fmla="*/ 78 h 443"/>
                  <a:gd name="T10" fmla="*/ 158 w 378"/>
                  <a:gd name="T11" fmla="*/ 45 h 443"/>
                  <a:gd name="T12" fmla="*/ 209 w 378"/>
                  <a:gd name="T13" fmla="*/ 34 h 443"/>
                  <a:gd name="T14" fmla="*/ 237 w 378"/>
                  <a:gd name="T15" fmla="*/ 39 h 443"/>
                  <a:gd name="T16" fmla="*/ 260 w 378"/>
                  <a:gd name="T17" fmla="*/ 50 h 443"/>
                  <a:gd name="T18" fmla="*/ 288 w 378"/>
                  <a:gd name="T19" fmla="*/ 73 h 443"/>
                  <a:gd name="T20" fmla="*/ 305 w 378"/>
                  <a:gd name="T21" fmla="*/ 112 h 443"/>
                  <a:gd name="T22" fmla="*/ 310 w 378"/>
                  <a:gd name="T23" fmla="*/ 162 h 443"/>
                  <a:gd name="T24" fmla="*/ 310 w 378"/>
                  <a:gd name="T25" fmla="*/ 196 h 443"/>
                  <a:gd name="T26" fmla="*/ 305 w 378"/>
                  <a:gd name="T27" fmla="*/ 235 h 443"/>
                  <a:gd name="T28" fmla="*/ 293 w 378"/>
                  <a:gd name="T29" fmla="*/ 286 h 443"/>
                  <a:gd name="T30" fmla="*/ 271 w 378"/>
                  <a:gd name="T31" fmla="*/ 330 h 443"/>
                  <a:gd name="T32" fmla="*/ 248 w 378"/>
                  <a:gd name="T33" fmla="*/ 370 h 443"/>
                  <a:gd name="T34" fmla="*/ 209 w 378"/>
                  <a:gd name="T35" fmla="*/ 398 h 443"/>
                  <a:gd name="T36" fmla="*/ 164 w 378"/>
                  <a:gd name="T37" fmla="*/ 409 h 443"/>
                  <a:gd name="T38" fmla="*/ 124 w 378"/>
                  <a:gd name="T39" fmla="*/ 398 h 443"/>
                  <a:gd name="T40" fmla="*/ 91 w 378"/>
                  <a:gd name="T41" fmla="*/ 370 h 443"/>
                  <a:gd name="T42" fmla="*/ 74 w 378"/>
                  <a:gd name="T43" fmla="*/ 330 h 443"/>
                  <a:gd name="T44" fmla="*/ 68 w 378"/>
                  <a:gd name="T45" fmla="*/ 286 h 443"/>
                  <a:gd name="T46" fmla="*/ 0 w 378"/>
                  <a:gd name="T47" fmla="*/ 291 h 443"/>
                  <a:gd name="T48" fmla="*/ 6 w 378"/>
                  <a:gd name="T49" fmla="*/ 347 h 443"/>
                  <a:gd name="T50" fmla="*/ 23 w 378"/>
                  <a:gd name="T51" fmla="*/ 392 h 443"/>
                  <a:gd name="T52" fmla="*/ 51 w 378"/>
                  <a:gd name="T53" fmla="*/ 420 h 443"/>
                  <a:gd name="T54" fmla="*/ 91 w 378"/>
                  <a:gd name="T55" fmla="*/ 437 h 443"/>
                  <a:gd name="T56" fmla="*/ 130 w 378"/>
                  <a:gd name="T57" fmla="*/ 443 h 443"/>
                  <a:gd name="T58" fmla="*/ 186 w 378"/>
                  <a:gd name="T59" fmla="*/ 431 h 443"/>
                  <a:gd name="T60" fmla="*/ 243 w 378"/>
                  <a:gd name="T61" fmla="*/ 409 h 443"/>
                  <a:gd name="T62" fmla="*/ 293 w 378"/>
                  <a:gd name="T63" fmla="*/ 370 h 443"/>
                  <a:gd name="T64" fmla="*/ 327 w 378"/>
                  <a:gd name="T65" fmla="*/ 330 h 443"/>
                  <a:gd name="T66" fmla="*/ 350 w 378"/>
                  <a:gd name="T67" fmla="*/ 286 h 443"/>
                  <a:gd name="T68" fmla="*/ 372 w 378"/>
                  <a:gd name="T69" fmla="*/ 230 h 443"/>
                  <a:gd name="T70" fmla="*/ 378 w 378"/>
                  <a:gd name="T71" fmla="*/ 157 h 443"/>
                  <a:gd name="T72" fmla="*/ 372 w 378"/>
                  <a:gd name="T73" fmla="*/ 112 h 443"/>
                  <a:gd name="T74" fmla="*/ 361 w 378"/>
                  <a:gd name="T75" fmla="*/ 67 h 443"/>
                  <a:gd name="T76" fmla="*/ 338 w 378"/>
                  <a:gd name="T77" fmla="*/ 34 h 443"/>
                  <a:gd name="T78" fmla="*/ 299 w 378"/>
                  <a:gd name="T79" fmla="*/ 11 h 443"/>
                  <a:gd name="T80" fmla="*/ 248 w 378"/>
                  <a:gd name="T81" fmla="*/ 0 h 443"/>
                  <a:gd name="T82" fmla="*/ 203 w 378"/>
                  <a:gd name="T83" fmla="*/ 6 h 443"/>
                  <a:gd name="T84" fmla="*/ 153 w 378"/>
                  <a:gd name="T85" fmla="*/ 22 h 443"/>
                  <a:gd name="T86" fmla="*/ 96 w 378"/>
                  <a:gd name="T87" fmla="*/ 56 h 443"/>
                  <a:gd name="T88" fmla="*/ 57 w 378"/>
                  <a:gd name="T89" fmla="*/ 95 h 443"/>
                  <a:gd name="T90" fmla="*/ 29 w 378"/>
                  <a:gd name="T91" fmla="*/ 146 h 443"/>
                  <a:gd name="T92" fmla="*/ 6 w 378"/>
                  <a:gd name="T93" fmla="*/ 207 h 443"/>
                  <a:gd name="T94" fmla="*/ 0 w 378"/>
                  <a:gd name="T95" fmla="*/ 291 h 443"/>
                  <a:gd name="T96" fmla="*/ 68 w 378"/>
                  <a:gd name="T97" fmla="*/ 286 h 4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8"/>
                  <a:gd name="T148" fmla="*/ 0 h 443"/>
                  <a:gd name="T149" fmla="*/ 378 w 378"/>
                  <a:gd name="T150" fmla="*/ 443 h 4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8" h="443">
                    <a:moveTo>
                      <a:pt x="68" y="286"/>
                    </a:moveTo>
                    <a:lnTo>
                      <a:pt x="68" y="235"/>
                    </a:lnTo>
                    <a:lnTo>
                      <a:pt x="79" y="179"/>
                    </a:lnTo>
                    <a:lnTo>
                      <a:pt x="91" y="129"/>
                    </a:lnTo>
                    <a:lnTo>
                      <a:pt x="119" y="78"/>
                    </a:lnTo>
                    <a:lnTo>
                      <a:pt x="158" y="45"/>
                    </a:lnTo>
                    <a:lnTo>
                      <a:pt x="209" y="34"/>
                    </a:lnTo>
                    <a:lnTo>
                      <a:pt x="237" y="39"/>
                    </a:lnTo>
                    <a:lnTo>
                      <a:pt x="260" y="50"/>
                    </a:lnTo>
                    <a:lnTo>
                      <a:pt x="288" y="73"/>
                    </a:lnTo>
                    <a:lnTo>
                      <a:pt x="305" y="112"/>
                    </a:lnTo>
                    <a:lnTo>
                      <a:pt x="310" y="162"/>
                    </a:lnTo>
                    <a:lnTo>
                      <a:pt x="310" y="196"/>
                    </a:lnTo>
                    <a:lnTo>
                      <a:pt x="305" y="235"/>
                    </a:lnTo>
                    <a:lnTo>
                      <a:pt x="293" y="286"/>
                    </a:lnTo>
                    <a:lnTo>
                      <a:pt x="271" y="330"/>
                    </a:lnTo>
                    <a:lnTo>
                      <a:pt x="248" y="370"/>
                    </a:lnTo>
                    <a:lnTo>
                      <a:pt x="209" y="398"/>
                    </a:lnTo>
                    <a:lnTo>
                      <a:pt x="164" y="409"/>
                    </a:lnTo>
                    <a:lnTo>
                      <a:pt x="124" y="398"/>
                    </a:lnTo>
                    <a:lnTo>
                      <a:pt x="91" y="370"/>
                    </a:lnTo>
                    <a:lnTo>
                      <a:pt x="74" y="330"/>
                    </a:lnTo>
                    <a:lnTo>
                      <a:pt x="68" y="286"/>
                    </a:lnTo>
                    <a:lnTo>
                      <a:pt x="0" y="291"/>
                    </a:lnTo>
                    <a:lnTo>
                      <a:pt x="6" y="347"/>
                    </a:lnTo>
                    <a:lnTo>
                      <a:pt x="23" y="392"/>
                    </a:lnTo>
                    <a:lnTo>
                      <a:pt x="51" y="420"/>
                    </a:lnTo>
                    <a:lnTo>
                      <a:pt x="91" y="437"/>
                    </a:lnTo>
                    <a:lnTo>
                      <a:pt x="130" y="443"/>
                    </a:lnTo>
                    <a:lnTo>
                      <a:pt x="186" y="431"/>
                    </a:lnTo>
                    <a:lnTo>
                      <a:pt x="243" y="409"/>
                    </a:lnTo>
                    <a:lnTo>
                      <a:pt x="293" y="370"/>
                    </a:lnTo>
                    <a:lnTo>
                      <a:pt x="327" y="330"/>
                    </a:lnTo>
                    <a:lnTo>
                      <a:pt x="350" y="286"/>
                    </a:lnTo>
                    <a:lnTo>
                      <a:pt x="372" y="230"/>
                    </a:lnTo>
                    <a:lnTo>
                      <a:pt x="378" y="157"/>
                    </a:lnTo>
                    <a:lnTo>
                      <a:pt x="372" y="112"/>
                    </a:lnTo>
                    <a:lnTo>
                      <a:pt x="361" y="67"/>
                    </a:lnTo>
                    <a:lnTo>
                      <a:pt x="338" y="34"/>
                    </a:lnTo>
                    <a:lnTo>
                      <a:pt x="299" y="11"/>
                    </a:lnTo>
                    <a:lnTo>
                      <a:pt x="248" y="0"/>
                    </a:lnTo>
                    <a:lnTo>
                      <a:pt x="203" y="6"/>
                    </a:lnTo>
                    <a:lnTo>
                      <a:pt x="153" y="22"/>
                    </a:lnTo>
                    <a:lnTo>
                      <a:pt x="96" y="56"/>
                    </a:lnTo>
                    <a:lnTo>
                      <a:pt x="57" y="95"/>
                    </a:lnTo>
                    <a:lnTo>
                      <a:pt x="29" y="146"/>
                    </a:lnTo>
                    <a:lnTo>
                      <a:pt x="6" y="207"/>
                    </a:lnTo>
                    <a:lnTo>
                      <a:pt x="0" y="291"/>
                    </a:lnTo>
                    <a:lnTo>
                      <a:pt x="68" y="286"/>
                    </a:lnTo>
                    <a:close/>
                  </a:path>
                </a:pathLst>
              </a:custGeom>
              <a:solidFill>
                <a:schemeClr val="bg1"/>
              </a:solidFill>
              <a:ln w="9525">
                <a:noFill/>
                <a:round/>
                <a:headEnd/>
                <a:tailEnd/>
              </a:ln>
            </p:spPr>
            <p:txBody>
              <a:bodyPr/>
              <a:lstStyle/>
              <a:p>
                <a:endParaRPr lang="en-US"/>
              </a:p>
            </p:txBody>
          </p:sp>
          <p:sp>
            <p:nvSpPr>
              <p:cNvPr id="35887" name="Freeform 22"/>
              <p:cNvSpPr>
                <a:spLocks/>
              </p:cNvSpPr>
              <p:nvPr/>
            </p:nvSpPr>
            <p:spPr bwMode="auto">
              <a:xfrm>
                <a:off x="8486" y="18438"/>
                <a:ext cx="411" cy="975"/>
              </a:xfrm>
              <a:custGeom>
                <a:avLst/>
                <a:gdLst>
                  <a:gd name="T0" fmla="*/ 11 w 411"/>
                  <a:gd name="T1" fmla="*/ 902 h 975"/>
                  <a:gd name="T2" fmla="*/ 22 w 411"/>
                  <a:gd name="T3" fmla="*/ 902 h 975"/>
                  <a:gd name="T4" fmla="*/ 22 w 411"/>
                  <a:gd name="T5" fmla="*/ 907 h 975"/>
                  <a:gd name="T6" fmla="*/ 33 w 411"/>
                  <a:gd name="T7" fmla="*/ 913 h 975"/>
                  <a:gd name="T8" fmla="*/ 45 w 411"/>
                  <a:gd name="T9" fmla="*/ 919 h 975"/>
                  <a:gd name="T10" fmla="*/ 62 w 411"/>
                  <a:gd name="T11" fmla="*/ 924 h 975"/>
                  <a:gd name="T12" fmla="*/ 78 w 411"/>
                  <a:gd name="T13" fmla="*/ 919 h 975"/>
                  <a:gd name="T14" fmla="*/ 95 w 411"/>
                  <a:gd name="T15" fmla="*/ 902 h 975"/>
                  <a:gd name="T16" fmla="*/ 107 w 411"/>
                  <a:gd name="T17" fmla="*/ 874 h 975"/>
                  <a:gd name="T18" fmla="*/ 118 w 411"/>
                  <a:gd name="T19" fmla="*/ 823 h 975"/>
                  <a:gd name="T20" fmla="*/ 129 w 411"/>
                  <a:gd name="T21" fmla="*/ 756 h 975"/>
                  <a:gd name="T22" fmla="*/ 140 w 411"/>
                  <a:gd name="T23" fmla="*/ 666 h 975"/>
                  <a:gd name="T24" fmla="*/ 152 w 411"/>
                  <a:gd name="T25" fmla="*/ 571 h 975"/>
                  <a:gd name="T26" fmla="*/ 163 w 411"/>
                  <a:gd name="T27" fmla="*/ 476 h 975"/>
                  <a:gd name="T28" fmla="*/ 174 w 411"/>
                  <a:gd name="T29" fmla="*/ 392 h 975"/>
                  <a:gd name="T30" fmla="*/ 146 w 411"/>
                  <a:gd name="T31" fmla="*/ 392 h 975"/>
                  <a:gd name="T32" fmla="*/ 124 w 411"/>
                  <a:gd name="T33" fmla="*/ 392 h 975"/>
                  <a:gd name="T34" fmla="*/ 101 w 411"/>
                  <a:gd name="T35" fmla="*/ 392 h 975"/>
                  <a:gd name="T36" fmla="*/ 101 w 411"/>
                  <a:gd name="T37" fmla="*/ 375 h 975"/>
                  <a:gd name="T38" fmla="*/ 129 w 411"/>
                  <a:gd name="T39" fmla="*/ 370 h 975"/>
                  <a:gd name="T40" fmla="*/ 152 w 411"/>
                  <a:gd name="T41" fmla="*/ 358 h 975"/>
                  <a:gd name="T42" fmla="*/ 180 w 411"/>
                  <a:gd name="T43" fmla="*/ 347 h 975"/>
                  <a:gd name="T44" fmla="*/ 191 w 411"/>
                  <a:gd name="T45" fmla="*/ 241 h 975"/>
                  <a:gd name="T46" fmla="*/ 208 w 411"/>
                  <a:gd name="T47" fmla="*/ 168 h 975"/>
                  <a:gd name="T48" fmla="*/ 231 w 411"/>
                  <a:gd name="T49" fmla="*/ 123 h 975"/>
                  <a:gd name="T50" fmla="*/ 264 w 411"/>
                  <a:gd name="T51" fmla="*/ 78 h 975"/>
                  <a:gd name="T52" fmla="*/ 304 w 411"/>
                  <a:gd name="T53" fmla="*/ 45 h 975"/>
                  <a:gd name="T54" fmla="*/ 326 w 411"/>
                  <a:gd name="T55" fmla="*/ 22 h 975"/>
                  <a:gd name="T56" fmla="*/ 349 w 411"/>
                  <a:gd name="T57" fmla="*/ 5 h 975"/>
                  <a:gd name="T58" fmla="*/ 360 w 411"/>
                  <a:gd name="T59" fmla="*/ 0 h 975"/>
                  <a:gd name="T60" fmla="*/ 377 w 411"/>
                  <a:gd name="T61" fmla="*/ 0 h 975"/>
                  <a:gd name="T62" fmla="*/ 388 w 411"/>
                  <a:gd name="T63" fmla="*/ 0 h 975"/>
                  <a:gd name="T64" fmla="*/ 399 w 411"/>
                  <a:gd name="T65" fmla="*/ 5 h 975"/>
                  <a:gd name="T66" fmla="*/ 411 w 411"/>
                  <a:gd name="T67" fmla="*/ 11 h 975"/>
                  <a:gd name="T68" fmla="*/ 394 w 411"/>
                  <a:gd name="T69" fmla="*/ 95 h 975"/>
                  <a:gd name="T70" fmla="*/ 383 w 411"/>
                  <a:gd name="T71" fmla="*/ 95 h 975"/>
                  <a:gd name="T72" fmla="*/ 371 w 411"/>
                  <a:gd name="T73" fmla="*/ 78 h 975"/>
                  <a:gd name="T74" fmla="*/ 354 w 411"/>
                  <a:gd name="T75" fmla="*/ 73 h 975"/>
                  <a:gd name="T76" fmla="*/ 338 w 411"/>
                  <a:gd name="T77" fmla="*/ 73 h 975"/>
                  <a:gd name="T78" fmla="*/ 321 w 411"/>
                  <a:gd name="T79" fmla="*/ 73 h 975"/>
                  <a:gd name="T80" fmla="*/ 304 w 411"/>
                  <a:gd name="T81" fmla="*/ 89 h 975"/>
                  <a:gd name="T82" fmla="*/ 287 w 411"/>
                  <a:gd name="T83" fmla="*/ 117 h 975"/>
                  <a:gd name="T84" fmla="*/ 276 w 411"/>
                  <a:gd name="T85" fmla="*/ 168 h 975"/>
                  <a:gd name="T86" fmla="*/ 259 w 411"/>
                  <a:gd name="T87" fmla="*/ 246 h 975"/>
                  <a:gd name="T88" fmla="*/ 242 w 411"/>
                  <a:gd name="T89" fmla="*/ 353 h 975"/>
                  <a:gd name="T90" fmla="*/ 281 w 411"/>
                  <a:gd name="T91" fmla="*/ 353 h 975"/>
                  <a:gd name="T92" fmla="*/ 298 w 411"/>
                  <a:gd name="T93" fmla="*/ 353 h 975"/>
                  <a:gd name="T94" fmla="*/ 321 w 411"/>
                  <a:gd name="T95" fmla="*/ 347 h 975"/>
                  <a:gd name="T96" fmla="*/ 332 w 411"/>
                  <a:gd name="T97" fmla="*/ 347 h 975"/>
                  <a:gd name="T98" fmla="*/ 349 w 411"/>
                  <a:gd name="T99" fmla="*/ 347 h 975"/>
                  <a:gd name="T100" fmla="*/ 354 w 411"/>
                  <a:gd name="T101" fmla="*/ 342 h 975"/>
                  <a:gd name="T102" fmla="*/ 360 w 411"/>
                  <a:gd name="T103" fmla="*/ 347 h 975"/>
                  <a:gd name="T104" fmla="*/ 349 w 411"/>
                  <a:gd name="T105" fmla="*/ 392 h 975"/>
                  <a:gd name="T106" fmla="*/ 236 w 411"/>
                  <a:gd name="T107" fmla="*/ 392 h 975"/>
                  <a:gd name="T108" fmla="*/ 214 w 411"/>
                  <a:gd name="T109" fmla="*/ 543 h 975"/>
                  <a:gd name="T110" fmla="*/ 191 w 411"/>
                  <a:gd name="T111" fmla="*/ 678 h 975"/>
                  <a:gd name="T112" fmla="*/ 169 w 411"/>
                  <a:gd name="T113" fmla="*/ 784 h 975"/>
                  <a:gd name="T114" fmla="*/ 135 w 411"/>
                  <a:gd name="T115" fmla="*/ 874 h 975"/>
                  <a:gd name="T116" fmla="*/ 95 w 411"/>
                  <a:gd name="T117" fmla="*/ 935 h 975"/>
                  <a:gd name="T118" fmla="*/ 62 w 411"/>
                  <a:gd name="T119" fmla="*/ 958 h 975"/>
                  <a:gd name="T120" fmla="*/ 28 w 411"/>
                  <a:gd name="T121" fmla="*/ 969 h 975"/>
                  <a:gd name="T122" fmla="*/ 0 w 411"/>
                  <a:gd name="T123" fmla="*/ 975 h 975"/>
                  <a:gd name="T124" fmla="*/ 11 w 411"/>
                  <a:gd name="T125" fmla="*/ 902 h 9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1"/>
                  <a:gd name="T190" fmla="*/ 0 h 975"/>
                  <a:gd name="T191" fmla="*/ 411 w 411"/>
                  <a:gd name="T192" fmla="*/ 975 h 9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1" h="975">
                    <a:moveTo>
                      <a:pt x="11" y="902"/>
                    </a:moveTo>
                    <a:lnTo>
                      <a:pt x="22" y="902"/>
                    </a:lnTo>
                    <a:lnTo>
                      <a:pt x="22" y="907"/>
                    </a:lnTo>
                    <a:lnTo>
                      <a:pt x="33" y="913"/>
                    </a:lnTo>
                    <a:lnTo>
                      <a:pt x="45" y="919"/>
                    </a:lnTo>
                    <a:lnTo>
                      <a:pt x="62" y="924"/>
                    </a:lnTo>
                    <a:lnTo>
                      <a:pt x="78" y="919"/>
                    </a:lnTo>
                    <a:lnTo>
                      <a:pt x="95" y="902"/>
                    </a:lnTo>
                    <a:lnTo>
                      <a:pt x="107" y="874"/>
                    </a:lnTo>
                    <a:lnTo>
                      <a:pt x="118" y="823"/>
                    </a:lnTo>
                    <a:lnTo>
                      <a:pt x="129" y="756"/>
                    </a:lnTo>
                    <a:lnTo>
                      <a:pt x="140" y="666"/>
                    </a:lnTo>
                    <a:lnTo>
                      <a:pt x="152" y="571"/>
                    </a:lnTo>
                    <a:lnTo>
                      <a:pt x="163" y="476"/>
                    </a:lnTo>
                    <a:lnTo>
                      <a:pt x="174" y="392"/>
                    </a:lnTo>
                    <a:lnTo>
                      <a:pt x="146" y="392"/>
                    </a:lnTo>
                    <a:lnTo>
                      <a:pt x="124" y="392"/>
                    </a:lnTo>
                    <a:lnTo>
                      <a:pt x="101" y="392"/>
                    </a:lnTo>
                    <a:lnTo>
                      <a:pt x="101" y="375"/>
                    </a:lnTo>
                    <a:lnTo>
                      <a:pt x="129" y="370"/>
                    </a:lnTo>
                    <a:lnTo>
                      <a:pt x="152" y="358"/>
                    </a:lnTo>
                    <a:lnTo>
                      <a:pt x="180" y="347"/>
                    </a:lnTo>
                    <a:lnTo>
                      <a:pt x="191" y="241"/>
                    </a:lnTo>
                    <a:lnTo>
                      <a:pt x="208" y="168"/>
                    </a:lnTo>
                    <a:lnTo>
                      <a:pt x="231" y="123"/>
                    </a:lnTo>
                    <a:lnTo>
                      <a:pt x="264" y="78"/>
                    </a:lnTo>
                    <a:lnTo>
                      <a:pt x="304" y="45"/>
                    </a:lnTo>
                    <a:lnTo>
                      <a:pt x="326" y="22"/>
                    </a:lnTo>
                    <a:lnTo>
                      <a:pt x="349" y="5"/>
                    </a:lnTo>
                    <a:lnTo>
                      <a:pt x="360" y="0"/>
                    </a:lnTo>
                    <a:lnTo>
                      <a:pt x="377" y="0"/>
                    </a:lnTo>
                    <a:lnTo>
                      <a:pt x="388" y="0"/>
                    </a:lnTo>
                    <a:lnTo>
                      <a:pt x="399" y="5"/>
                    </a:lnTo>
                    <a:lnTo>
                      <a:pt x="411" y="11"/>
                    </a:lnTo>
                    <a:lnTo>
                      <a:pt x="394" y="95"/>
                    </a:lnTo>
                    <a:lnTo>
                      <a:pt x="383" y="95"/>
                    </a:lnTo>
                    <a:lnTo>
                      <a:pt x="371" y="78"/>
                    </a:lnTo>
                    <a:lnTo>
                      <a:pt x="354" y="73"/>
                    </a:lnTo>
                    <a:lnTo>
                      <a:pt x="338" y="73"/>
                    </a:lnTo>
                    <a:lnTo>
                      <a:pt x="321" y="73"/>
                    </a:lnTo>
                    <a:lnTo>
                      <a:pt x="304" y="89"/>
                    </a:lnTo>
                    <a:lnTo>
                      <a:pt x="287" y="117"/>
                    </a:lnTo>
                    <a:lnTo>
                      <a:pt x="276" y="168"/>
                    </a:lnTo>
                    <a:lnTo>
                      <a:pt x="259" y="246"/>
                    </a:lnTo>
                    <a:lnTo>
                      <a:pt x="242" y="353"/>
                    </a:lnTo>
                    <a:lnTo>
                      <a:pt x="281" y="353"/>
                    </a:lnTo>
                    <a:lnTo>
                      <a:pt x="298" y="353"/>
                    </a:lnTo>
                    <a:lnTo>
                      <a:pt x="321" y="347"/>
                    </a:lnTo>
                    <a:lnTo>
                      <a:pt x="332" y="347"/>
                    </a:lnTo>
                    <a:lnTo>
                      <a:pt x="349" y="347"/>
                    </a:lnTo>
                    <a:lnTo>
                      <a:pt x="354" y="342"/>
                    </a:lnTo>
                    <a:lnTo>
                      <a:pt x="360" y="347"/>
                    </a:lnTo>
                    <a:lnTo>
                      <a:pt x="349" y="392"/>
                    </a:lnTo>
                    <a:lnTo>
                      <a:pt x="236" y="392"/>
                    </a:lnTo>
                    <a:lnTo>
                      <a:pt x="214" y="543"/>
                    </a:lnTo>
                    <a:lnTo>
                      <a:pt x="191" y="678"/>
                    </a:lnTo>
                    <a:lnTo>
                      <a:pt x="169" y="784"/>
                    </a:lnTo>
                    <a:lnTo>
                      <a:pt x="135" y="874"/>
                    </a:lnTo>
                    <a:lnTo>
                      <a:pt x="95" y="935"/>
                    </a:lnTo>
                    <a:lnTo>
                      <a:pt x="62" y="958"/>
                    </a:lnTo>
                    <a:lnTo>
                      <a:pt x="28" y="969"/>
                    </a:lnTo>
                    <a:lnTo>
                      <a:pt x="0" y="975"/>
                    </a:lnTo>
                    <a:lnTo>
                      <a:pt x="11" y="902"/>
                    </a:lnTo>
                    <a:close/>
                  </a:path>
                </a:pathLst>
              </a:custGeom>
              <a:solidFill>
                <a:schemeClr val="bg1"/>
              </a:solidFill>
              <a:ln w="9525">
                <a:noFill/>
                <a:round/>
                <a:headEnd/>
                <a:tailEnd/>
              </a:ln>
            </p:spPr>
            <p:txBody>
              <a:bodyPr/>
              <a:lstStyle/>
              <a:p>
                <a:endParaRPr lang="en-US"/>
              </a:p>
            </p:txBody>
          </p:sp>
          <p:sp>
            <p:nvSpPr>
              <p:cNvPr id="35888" name="Freeform 23"/>
              <p:cNvSpPr>
                <a:spLocks/>
              </p:cNvSpPr>
              <p:nvPr/>
            </p:nvSpPr>
            <p:spPr bwMode="auto">
              <a:xfrm>
                <a:off x="9336" y="18432"/>
                <a:ext cx="777" cy="757"/>
              </a:xfrm>
              <a:custGeom>
                <a:avLst/>
                <a:gdLst>
                  <a:gd name="T0" fmla="*/ 135 w 777"/>
                  <a:gd name="T1" fmla="*/ 678 h 757"/>
                  <a:gd name="T2" fmla="*/ 169 w 777"/>
                  <a:gd name="T3" fmla="*/ 728 h 757"/>
                  <a:gd name="T4" fmla="*/ 208 w 777"/>
                  <a:gd name="T5" fmla="*/ 734 h 757"/>
                  <a:gd name="T6" fmla="*/ 225 w 777"/>
                  <a:gd name="T7" fmla="*/ 734 h 757"/>
                  <a:gd name="T8" fmla="*/ 225 w 777"/>
                  <a:gd name="T9" fmla="*/ 745 h 757"/>
                  <a:gd name="T10" fmla="*/ 208 w 777"/>
                  <a:gd name="T11" fmla="*/ 745 h 757"/>
                  <a:gd name="T12" fmla="*/ 124 w 777"/>
                  <a:gd name="T13" fmla="*/ 745 h 757"/>
                  <a:gd name="T14" fmla="*/ 90 w 777"/>
                  <a:gd name="T15" fmla="*/ 745 h 757"/>
                  <a:gd name="T16" fmla="*/ 11 w 777"/>
                  <a:gd name="T17" fmla="*/ 745 h 757"/>
                  <a:gd name="T18" fmla="*/ 0 w 777"/>
                  <a:gd name="T19" fmla="*/ 745 h 757"/>
                  <a:gd name="T20" fmla="*/ 0 w 777"/>
                  <a:gd name="T21" fmla="*/ 734 h 757"/>
                  <a:gd name="T22" fmla="*/ 17 w 777"/>
                  <a:gd name="T23" fmla="*/ 734 h 757"/>
                  <a:gd name="T24" fmla="*/ 45 w 777"/>
                  <a:gd name="T25" fmla="*/ 728 h 757"/>
                  <a:gd name="T26" fmla="*/ 73 w 777"/>
                  <a:gd name="T27" fmla="*/ 672 h 757"/>
                  <a:gd name="T28" fmla="*/ 73 w 777"/>
                  <a:gd name="T29" fmla="*/ 51 h 757"/>
                  <a:gd name="T30" fmla="*/ 79 w 777"/>
                  <a:gd name="T31" fmla="*/ 17 h 757"/>
                  <a:gd name="T32" fmla="*/ 84 w 777"/>
                  <a:gd name="T33" fmla="*/ 6 h 757"/>
                  <a:gd name="T34" fmla="*/ 90 w 777"/>
                  <a:gd name="T35" fmla="*/ 6 h 757"/>
                  <a:gd name="T36" fmla="*/ 107 w 777"/>
                  <a:gd name="T37" fmla="*/ 17 h 757"/>
                  <a:gd name="T38" fmla="*/ 118 w 777"/>
                  <a:gd name="T39" fmla="*/ 34 h 757"/>
                  <a:gd name="T40" fmla="*/ 163 w 777"/>
                  <a:gd name="T41" fmla="*/ 79 h 757"/>
                  <a:gd name="T42" fmla="*/ 248 w 777"/>
                  <a:gd name="T43" fmla="*/ 174 h 757"/>
                  <a:gd name="T44" fmla="*/ 366 w 777"/>
                  <a:gd name="T45" fmla="*/ 297 h 757"/>
                  <a:gd name="T46" fmla="*/ 490 w 777"/>
                  <a:gd name="T47" fmla="*/ 426 h 757"/>
                  <a:gd name="T48" fmla="*/ 597 w 777"/>
                  <a:gd name="T49" fmla="*/ 544 h 757"/>
                  <a:gd name="T50" fmla="*/ 664 w 777"/>
                  <a:gd name="T51" fmla="*/ 616 h 757"/>
                  <a:gd name="T52" fmla="*/ 648 w 777"/>
                  <a:gd name="T53" fmla="*/ 73 h 757"/>
                  <a:gd name="T54" fmla="*/ 614 w 777"/>
                  <a:gd name="T55" fmla="*/ 34 h 757"/>
                  <a:gd name="T56" fmla="*/ 580 w 777"/>
                  <a:gd name="T57" fmla="*/ 28 h 757"/>
                  <a:gd name="T58" fmla="*/ 563 w 777"/>
                  <a:gd name="T59" fmla="*/ 28 h 757"/>
                  <a:gd name="T60" fmla="*/ 557 w 777"/>
                  <a:gd name="T61" fmla="*/ 23 h 757"/>
                  <a:gd name="T62" fmla="*/ 569 w 777"/>
                  <a:gd name="T63" fmla="*/ 17 h 757"/>
                  <a:gd name="T64" fmla="*/ 619 w 777"/>
                  <a:gd name="T65" fmla="*/ 17 h 757"/>
                  <a:gd name="T66" fmla="*/ 681 w 777"/>
                  <a:gd name="T67" fmla="*/ 17 h 757"/>
                  <a:gd name="T68" fmla="*/ 710 w 777"/>
                  <a:gd name="T69" fmla="*/ 17 h 757"/>
                  <a:gd name="T70" fmla="*/ 760 w 777"/>
                  <a:gd name="T71" fmla="*/ 17 h 757"/>
                  <a:gd name="T72" fmla="*/ 777 w 777"/>
                  <a:gd name="T73" fmla="*/ 17 h 757"/>
                  <a:gd name="T74" fmla="*/ 777 w 777"/>
                  <a:gd name="T75" fmla="*/ 28 h 757"/>
                  <a:gd name="T76" fmla="*/ 766 w 777"/>
                  <a:gd name="T77" fmla="*/ 28 h 757"/>
                  <a:gd name="T78" fmla="*/ 743 w 777"/>
                  <a:gd name="T79" fmla="*/ 34 h 757"/>
                  <a:gd name="T80" fmla="*/ 721 w 777"/>
                  <a:gd name="T81" fmla="*/ 51 h 757"/>
                  <a:gd name="T82" fmla="*/ 710 w 777"/>
                  <a:gd name="T83" fmla="*/ 90 h 757"/>
                  <a:gd name="T84" fmla="*/ 710 w 777"/>
                  <a:gd name="T85" fmla="*/ 684 h 757"/>
                  <a:gd name="T86" fmla="*/ 710 w 777"/>
                  <a:gd name="T87" fmla="*/ 734 h 757"/>
                  <a:gd name="T88" fmla="*/ 704 w 777"/>
                  <a:gd name="T89" fmla="*/ 751 h 757"/>
                  <a:gd name="T90" fmla="*/ 693 w 777"/>
                  <a:gd name="T91" fmla="*/ 751 h 757"/>
                  <a:gd name="T92" fmla="*/ 676 w 777"/>
                  <a:gd name="T93" fmla="*/ 740 h 757"/>
                  <a:gd name="T94" fmla="*/ 648 w 777"/>
                  <a:gd name="T95" fmla="*/ 712 h 757"/>
                  <a:gd name="T96" fmla="*/ 614 w 777"/>
                  <a:gd name="T97" fmla="*/ 678 h 757"/>
                  <a:gd name="T98" fmla="*/ 535 w 777"/>
                  <a:gd name="T99" fmla="*/ 600 h 757"/>
                  <a:gd name="T100" fmla="*/ 428 w 777"/>
                  <a:gd name="T101" fmla="*/ 488 h 757"/>
                  <a:gd name="T102" fmla="*/ 310 w 777"/>
                  <a:gd name="T103" fmla="*/ 359 h 757"/>
                  <a:gd name="T104" fmla="*/ 191 w 777"/>
                  <a:gd name="T105" fmla="*/ 230 h 757"/>
                  <a:gd name="T106" fmla="*/ 118 w 777"/>
                  <a:gd name="T107" fmla="*/ 151 h 7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7"/>
                  <a:gd name="T163" fmla="*/ 0 h 757"/>
                  <a:gd name="T164" fmla="*/ 777 w 777"/>
                  <a:gd name="T165" fmla="*/ 757 h 7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7" h="757">
                    <a:moveTo>
                      <a:pt x="135" y="616"/>
                    </a:moveTo>
                    <a:lnTo>
                      <a:pt x="135" y="678"/>
                    </a:lnTo>
                    <a:lnTo>
                      <a:pt x="152" y="712"/>
                    </a:lnTo>
                    <a:lnTo>
                      <a:pt x="169" y="728"/>
                    </a:lnTo>
                    <a:lnTo>
                      <a:pt x="191" y="734"/>
                    </a:lnTo>
                    <a:lnTo>
                      <a:pt x="208" y="734"/>
                    </a:lnTo>
                    <a:lnTo>
                      <a:pt x="220" y="734"/>
                    </a:lnTo>
                    <a:lnTo>
                      <a:pt x="225" y="734"/>
                    </a:lnTo>
                    <a:lnTo>
                      <a:pt x="225" y="740"/>
                    </a:lnTo>
                    <a:lnTo>
                      <a:pt x="225" y="745"/>
                    </a:lnTo>
                    <a:lnTo>
                      <a:pt x="220" y="745"/>
                    </a:lnTo>
                    <a:lnTo>
                      <a:pt x="208" y="745"/>
                    </a:lnTo>
                    <a:lnTo>
                      <a:pt x="158" y="745"/>
                    </a:lnTo>
                    <a:lnTo>
                      <a:pt x="124" y="745"/>
                    </a:lnTo>
                    <a:lnTo>
                      <a:pt x="107" y="745"/>
                    </a:lnTo>
                    <a:lnTo>
                      <a:pt x="90" y="745"/>
                    </a:lnTo>
                    <a:lnTo>
                      <a:pt x="56" y="745"/>
                    </a:lnTo>
                    <a:lnTo>
                      <a:pt x="11" y="745"/>
                    </a:lnTo>
                    <a:lnTo>
                      <a:pt x="6" y="745"/>
                    </a:lnTo>
                    <a:lnTo>
                      <a:pt x="0" y="745"/>
                    </a:lnTo>
                    <a:lnTo>
                      <a:pt x="0" y="740"/>
                    </a:lnTo>
                    <a:lnTo>
                      <a:pt x="0" y="734"/>
                    </a:lnTo>
                    <a:lnTo>
                      <a:pt x="6" y="734"/>
                    </a:lnTo>
                    <a:lnTo>
                      <a:pt x="17" y="734"/>
                    </a:lnTo>
                    <a:lnTo>
                      <a:pt x="28" y="734"/>
                    </a:lnTo>
                    <a:lnTo>
                      <a:pt x="45" y="728"/>
                    </a:lnTo>
                    <a:lnTo>
                      <a:pt x="62" y="712"/>
                    </a:lnTo>
                    <a:lnTo>
                      <a:pt x="73" y="672"/>
                    </a:lnTo>
                    <a:lnTo>
                      <a:pt x="73" y="605"/>
                    </a:lnTo>
                    <a:lnTo>
                      <a:pt x="73" y="51"/>
                    </a:lnTo>
                    <a:lnTo>
                      <a:pt x="73" y="28"/>
                    </a:lnTo>
                    <a:lnTo>
                      <a:pt x="79" y="17"/>
                    </a:lnTo>
                    <a:lnTo>
                      <a:pt x="79" y="6"/>
                    </a:lnTo>
                    <a:lnTo>
                      <a:pt x="84" y="6"/>
                    </a:lnTo>
                    <a:lnTo>
                      <a:pt x="84" y="0"/>
                    </a:lnTo>
                    <a:lnTo>
                      <a:pt x="90" y="6"/>
                    </a:lnTo>
                    <a:lnTo>
                      <a:pt x="101" y="11"/>
                    </a:lnTo>
                    <a:lnTo>
                      <a:pt x="107" y="17"/>
                    </a:lnTo>
                    <a:lnTo>
                      <a:pt x="113" y="28"/>
                    </a:lnTo>
                    <a:lnTo>
                      <a:pt x="118" y="34"/>
                    </a:lnTo>
                    <a:lnTo>
                      <a:pt x="135" y="51"/>
                    </a:lnTo>
                    <a:lnTo>
                      <a:pt x="163" y="79"/>
                    </a:lnTo>
                    <a:lnTo>
                      <a:pt x="203" y="118"/>
                    </a:lnTo>
                    <a:lnTo>
                      <a:pt x="248" y="174"/>
                    </a:lnTo>
                    <a:lnTo>
                      <a:pt x="304" y="230"/>
                    </a:lnTo>
                    <a:lnTo>
                      <a:pt x="366" y="297"/>
                    </a:lnTo>
                    <a:lnTo>
                      <a:pt x="428" y="364"/>
                    </a:lnTo>
                    <a:lnTo>
                      <a:pt x="490" y="426"/>
                    </a:lnTo>
                    <a:lnTo>
                      <a:pt x="546" y="488"/>
                    </a:lnTo>
                    <a:lnTo>
                      <a:pt x="597" y="544"/>
                    </a:lnTo>
                    <a:lnTo>
                      <a:pt x="636" y="588"/>
                    </a:lnTo>
                    <a:lnTo>
                      <a:pt x="664" y="616"/>
                    </a:lnTo>
                    <a:lnTo>
                      <a:pt x="653" y="123"/>
                    </a:lnTo>
                    <a:lnTo>
                      <a:pt x="648" y="73"/>
                    </a:lnTo>
                    <a:lnTo>
                      <a:pt x="636" y="45"/>
                    </a:lnTo>
                    <a:lnTo>
                      <a:pt x="614" y="34"/>
                    </a:lnTo>
                    <a:lnTo>
                      <a:pt x="597" y="28"/>
                    </a:lnTo>
                    <a:lnTo>
                      <a:pt x="580" y="28"/>
                    </a:lnTo>
                    <a:lnTo>
                      <a:pt x="569" y="28"/>
                    </a:lnTo>
                    <a:lnTo>
                      <a:pt x="563" y="28"/>
                    </a:lnTo>
                    <a:lnTo>
                      <a:pt x="557" y="28"/>
                    </a:lnTo>
                    <a:lnTo>
                      <a:pt x="557" y="23"/>
                    </a:lnTo>
                    <a:lnTo>
                      <a:pt x="563" y="17"/>
                    </a:lnTo>
                    <a:lnTo>
                      <a:pt x="569" y="17"/>
                    </a:lnTo>
                    <a:lnTo>
                      <a:pt x="580" y="17"/>
                    </a:lnTo>
                    <a:lnTo>
                      <a:pt x="619" y="17"/>
                    </a:lnTo>
                    <a:lnTo>
                      <a:pt x="659" y="17"/>
                    </a:lnTo>
                    <a:lnTo>
                      <a:pt x="681" y="17"/>
                    </a:lnTo>
                    <a:lnTo>
                      <a:pt x="693" y="17"/>
                    </a:lnTo>
                    <a:lnTo>
                      <a:pt x="710" y="17"/>
                    </a:lnTo>
                    <a:lnTo>
                      <a:pt x="732" y="17"/>
                    </a:lnTo>
                    <a:lnTo>
                      <a:pt x="760" y="17"/>
                    </a:lnTo>
                    <a:lnTo>
                      <a:pt x="771" y="17"/>
                    </a:lnTo>
                    <a:lnTo>
                      <a:pt x="777" y="17"/>
                    </a:lnTo>
                    <a:lnTo>
                      <a:pt x="777" y="23"/>
                    </a:lnTo>
                    <a:lnTo>
                      <a:pt x="777" y="28"/>
                    </a:lnTo>
                    <a:lnTo>
                      <a:pt x="771" y="28"/>
                    </a:lnTo>
                    <a:lnTo>
                      <a:pt x="766" y="28"/>
                    </a:lnTo>
                    <a:lnTo>
                      <a:pt x="755" y="28"/>
                    </a:lnTo>
                    <a:lnTo>
                      <a:pt x="743" y="34"/>
                    </a:lnTo>
                    <a:lnTo>
                      <a:pt x="732" y="39"/>
                    </a:lnTo>
                    <a:lnTo>
                      <a:pt x="721" y="51"/>
                    </a:lnTo>
                    <a:lnTo>
                      <a:pt x="715" y="62"/>
                    </a:lnTo>
                    <a:lnTo>
                      <a:pt x="710" y="90"/>
                    </a:lnTo>
                    <a:lnTo>
                      <a:pt x="710" y="118"/>
                    </a:lnTo>
                    <a:lnTo>
                      <a:pt x="710" y="684"/>
                    </a:lnTo>
                    <a:lnTo>
                      <a:pt x="710" y="712"/>
                    </a:lnTo>
                    <a:lnTo>
                      <a:pt x="710" y="734"/>
                    </a:lnTo>
                    <a:lnTo>
                      <a:pt x="704" y="745"/>
                    </a:lnTo>
                    <a:lnTo>
                      <a:pt x="704" y="751"/>
                    </a:lnTo>
                    <a:lnTo>
                      <a:pt x="698" y="757"/>
                    </a:lnTo>
                    <a:lnTo>
                      <a:pt x="693" y="751"/>
                    </a:lnTo>
                    <a:lnTo>
                      <a:pt x="681" y="745"/>
                    </a:lnTo>
                    <a:lnTo>
                      <a:pt x="676" y="740"/>
                    </a:lnTo>
                    <a:lnTo>
                      <a:pt x="664" y="728"/>
                    </a:lnTo>
                    <a:lnTo>
                      <a:pt x="648" y="712"/>
                    </a:lnTo>
                    <a:lnTo>
                      <a:pt x="631" y="689"/>
                    </a:lnTo>
                    <a:lnTo>
                      <a:pt x="614" y="678"/>
                    </a:lnTo>
                    <a:lnTo>
                      <a:pt x="580" y="644"/>
                    </a:lnTo>
                    <a:lnTo>
                      <a:pt x="535" y="600"/>
                    </a:lnTo>
                    <a:lnTo>
                      <a:pt x="484" y="544"/>
                    </a:lnTo>
                    <a:lnTo>
                      <a:pt x="428" y="488"/>
                    </a:lnTo>
                    <a:lnTo>
                      <a:pt x="372" y="432"/>
                    </a:lnTo>
                    <a:lnTo>
                      <a:pt x="310" y="359"/>
                    </a:lnTo>
                    <a:lnTo>
                      <a:pt x="242" y="292"/>
                    </a:lnTo>
                    <a:lnTo>
                      <a:pt x="191" y="230"/>
                    </a:lnTo>
                    <a:lnTo>
                      <a:pt x="146" y="185"/>
                    </a:lnTo>
                    <a:lnTo>
                      <a:pt x="118" y="151"/>
                    </a:lnTo>
                    <a:lnTo>
                      <a:pt x="135" y="616"/>
                    </a:lnTo>
                    <a:close/>
                  </a:path>
                </a:pathLst>
              </a:custGeom>
              <a:solidFill>
                <a:schemeClr val="bg1"/>
              </a:solidFill>
              <a:ln w="9525">
                <a:noFill/>
                <a:round/>
                <a:headEnd/>
                <a:tailEnd/>
              </a:ln>
            </p:spPr>
            <p:txBody>
              <a:bodyPr/>
              <a:lstStyle/>
              <a:p>
                <a:endParaRPr lang="en-US"/>
              </a:p>
            </p:txBody>
          </p:sp>
          <p:sp>
            <p:nvSpPr>
              <p:cNvPr id="35889" name="Freeform 24"/>
              <p:cNvSpPr>
                <a:spLocks/>
              </p:cNvSpPr>
              <p:nvPr/>
            </p:nvSpPr>
            <p:spPr bwMode="auto">
              <a:xfrm>
                <a:off x="10321" y="18589"/>
                <a:ext cx="344" cy="594"/>
              </a:xfrm>
              <a:custGeom>
                <a:avLst/>
                <a:gdLst>
                  <a:gd name="T0" fmla="*/ 68 w 344"/>
                  <a:gd name="T1" fmla="*/ 107 h 594"/>
                  <a:gd name="T2" fmla="*/ 62 w 344"/>
                  <a:gd name="T3" fmla="*/ 45 h 594"/>
                  <a:gd name="T4" fmla="*/ 34 w 344"/>
                  <a:gd name="T5" fmla="*/ 17 h 594"/>
                  <a:gd name="T6" fmla="*/ 6 w 344"/>
                  <a:gd name="T7" fmla="*/ 17 h 594"/>
                  <a:gd name="T8" fmla="*/ 12 w 344"/>
                  <a:gd name="T9" fmla="*/ 6 h 594"/>
                  <a:gd name="T10" fmla="*/ 68 w 344"/>
                  <a:gd name="T11" fmla="*/ 6 h 594"/>
                  <a:gd name="T12" fmla="*/ 102 w 344"/>
                  <a:gd name="T13" fmla="*/ 6 h 594"/>
                  <a:gd name="T14" fmla="*/ 209 w 344"/>
                  <a:gd name="T15" fmla="*/ 6 h 594"/>
                  <a:gd name="T16" fmla="*/ 299 w 344"/>
                  <a:gd name="T17" fmla="*/ 6 h 594"/>
                  <a:gd name="T18" fmla="*/ 321 w 344"/>
                  <a:gd name="T19" fmla="*/ 0 h 594"/>
                  <a:gd name="T20" fmla="*/ 327 w 344"/>
                  <a:gd name="T21" fmla="*/ 11 h 594"/>
                  <a:gd name="T22" fmla="*/ 321 w 344"/>
                  <a:gd name="T23" fmla="*/ 50 h 594"/>
                  <a:gd name="T24" fmla="*/ 316 w 344"/>
                  <a:gd name="T25" fmla="*/ 90 h 594"/>
                  <a:gd name="T26" fmla="*/ 305 w 344"/>
                  <a:gd name="T27" fmla="*/ 101 h 594"/>
                  <a:gd name="T28" fmla="*/ 305 w 344"/>
                  <a:gd name="T29" fmla="*/ 73 h 594"/>
                  <a:gd name="T30" fmla="*/ 288 w 344"/>
                  <a:gd name="T31" fmla="*/ 50 h 594"/>
                  <a:gd name="T32" fmla="*/ 243 w 344"/>
                  <a:gd name="T33" fmla="*/ 39 h 594"/>
                  <a:gd name="T34" fmla="*/ 158 w 344"/>
                  <a:gd name="T35" fmla="*/ 34 h 594"/>
                  <a:gd name="T36" fmla="*/ 136 w 344"/>
                  <a:gd name="T37" fmla="*/ 258 h 594"/>
                  <a:gd name="T38" fmla="*/ 198 w 344"/>
                  <a:gd name="T39" fmla="*/ 263 h 594"/>
                  <a:gd name="T40" fmla="*/ 276 w 344"/>
                  <a:gd name="T41" fmla="*/ 258 h 594"/>
                  <a:gd name="T42" fmla="*/ 305 w 344"/>
                  <a:gd name="T43" fmla="*/ 247 h 594"/>
                  <a:gd name="T44" fmla="*/ 310 w 344"/>
                  <a:gd name="T45" fmla="*/ 252 h 594"/>
                  <a:gd name="T46" fmla="*/ 305 w 344"/>
                  <a:gd name="T47" fmla="*/ 303 h 594"/>
                  <a:gd name="T48" fmla="*/ 305 w 344"/>
                  <a:gd name="T49" fmla="*/ 342 h 594"/>
                  <a:gd name="T50" fmla="*/ 299 w 344"/>
                  <a:gd name="T51" fmla="*/ 353 h 594"/>
                  <a:gd name="T52" fmla="*/ 293 w 344"/>
                  <a:gd name="T53" fmla="*/ 336 h 594"/>
                  <a:gd name="T54" fmla="*/ 282 w 344"/>
                  <a:gd name="T55" fmla="*/ 308 h 594"/>
                  <a:gd name="T56" fmla="*/ 248 w 344"/>
                  <a:gd name="T57" fmla="*/ 297 h 594"/>
                  <a:gd name="T58" fmla="*/ 141 w 344"/>
                  <a:gd name="T59" fmla="*/ 291 h 594"/>
                  <a:gd name="T60" fmla="*/ 136 w 344"/>
                  <a:gd name="T61" fmla="*/ 364 h 594"/>
                  <a:gd name="T62" fmla="*/ 136 w 344"/>
                  <a:gd name="T63" fmla="*/ 476 h 594"/>
                  <a:gd name="T64" fmla="*/ 153 w 344"/>
                  <a:gd name="T65" fmla="*/ 549 h 594"/>
                  <a:gd name="T66" fmla="*/ 243 w 344"/>
                  <a:gd name="T67" fmla="*/ 560 h 594"/>
                  <a:gd name="T68" fmla="*/ 299 w 344"/>
                  <a:gd name="T69" fmla="*/ 555 h 594"/>
                  <a:gd name="T70" fmla="*/ 327 w 344"/>
                  <a:gd name="T71" fmla="*/ 515 h 594"/>
                  <a:gd name="T72" fmla="*/ 344 w 344"/>
                  <a:gd name="T73" fmla="*/ 487 h 594"/>
                  <a:gd name="T74" fmla="*/ 344 w 344"/>
                  <a:gd name="T75" fmla="*/ 504 h 594"/>
                  <a:gd name="T76" fmla="*/ 338 w 344"/>
                  <a:gd name="T77" fmla="*/ 549 h 594"/>
                  <a:gd name="T78" fmla="*/ 333 w 344"/>
                  <a:gd name="T79" fmla="*/ 583 h 594"/>
                  <a:gd name="T80" fmla="*/ 293 w 344"/>
                  <a:gd name="T81" fmla="*/ 594 h 594"/>
                  <a:gd name="T82" fmla="*/ 124 w 344"/>
                  <a:gd name="T83" fmla="*/ 588 h 594"/>
                  <a:gd name="T84" fmla="*/ 85 w 344"/>
                  <a:gd name="T85" fmla="*/ 588 h 594"/>
                  <a:gd name="T86" fmla="*/ 40 w 344"/>
                  <a:gd name="T87" fmla="*/ 588 h 594"/>
                  <a:gd name="T88" fmla="*/ 12 w 344"/>
                  <a:gd name="T89" fmla="*/ 583 h 594"/>
                  <a:gd name="T90" fmla="*/ 40 w 344"/>
                  <a:gd name="T91" fmla="*/ 577 h 594"/>
                  <a:gd name="T92" fmla="*/ 62 w 344"/>
                  <a:gd name="T93" fmla="*/ 549 h 594"/>
                  <a:gd name="T94" fmla="*/ 68 w 344"/>
                  <a:gd name="T95" fmla="*/ 437 h 5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594"/>
                  <a:gd name="T146" fmla="*/ 344 w 344"/>
                  <a:gd name="T147" fmla="*/ 594 h 5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594">
                    <a:moveTo>
                      <a:pt x="68" y="230"/>
                    </a:moveTo>
                    <a:lnTo>
                      <a:pt x="68" y="157"/>
                    </a:lnTo>
                    <a:lnTo>
                      <a:pt x="68" y="107"/>
                    </a:lnTo>
                    <a:lnTo>
                      <a:pt x="68" y="78"/>
                    </a:lnTo>
                    <a:lnTo>
                      <a:pt x="68" y="62"/>
                    </a:lnTo>
                    <a:lnTo>
                      <a:pt x="62" y="45"/>
                    </a:lnTo>
                    <a:lnTo>
                      <a:pt x="57" y="34"/>
                    </a:lnTo>
                    <a:lnTo>
                      <a:pt x="51" y="22"/>
                    </a:lnTo>
                    <a:lnTo>
                      <a:pt x="34" y="17"/>
                    </a:lnTo>
                    <a:lnTo>
                      <a:pt x="23" y="17"/>
                    </a:lnTo>
                    <a:lnTo>
                      <a:pt x="17" y="17"/>
                    </a:lnTo>
                    <a:lnTo>
                      <a:pt x="6" y="17"/>
                    </a:lnTo>
                    <a:lnTo>
                      <a:pt x="0" y="11"/>
                    </a:lnTo>
                    <a:lnTo>
                      <a:pt x="0" y="6"/>
                    </a:lnTo>
                    <a:lnTo>
                      <a:pt x="12" y="6"/>
                    </a:lnTo>
                    <a:lnTo>
                      <a:pt x="29" y="6"/>
                    </a:lnTo>
                    <a:lnTo>
                      <a:pt x="51" y="6"/>
                    </a:lnTo>
                    <a:lnTo>
                      <a:pt x="68" y="6"/>
                    </a:lnTo>
                    <a:lnTo>
                      <a:pt x="85" y="6"/>
                    </a:lnTo>
                    <a:lnTo>
                      <a:pt x="96" y="6"/>
                    </a:lnTo>
                    <a:lnTo>
                      <a:pt x="102" y="6"/>
                    </a:lnTo>
                    <a:lnTo>
                      <a:pt x="119" y="6"/>
                    </a:lnTo>
                    <a:lnTo>
                      <a:pt x="158" y="6"/>
                    </a:lnTo>
                    <a:lnTo>
                      <a:pt x="209" y="6"/>
                    </a:lnTo>
                    <a:lnTo>
                      <a:pt x="254" y="6"/>
                    </a:lnTo>
                    <a:lnTo>
                      <a:pt x="276" y="6"/>
                    </a:lnTo>
                    <a:lnTo>
                      <a:pt x="299" y="6"/>
                    </a:lnTo>
                    <a:lnTo>
                      <a:pt x="310" y="0"/>
                    </a:lnTo>
                    <a:lnTo>
                      <a:pt x="316" y="0"/>
                    </a:lnTo>
                    <a:lnTo>
                      <a:pt x="321" y="0"/>
                    </a:lnTo>
                    <a:lnTo>
                      <a:pt x="327" y="0"/>
                    </a:lnTo>
                    <a:lnTo>
                      <a:pt x="327" y="6"/>
                    </a:lnTo>
                    <a:lnTo>
                      <a:pt x="327" y="11"/>
                    </a:lnTo>
                    <a:lnTo>
                      <a:pt x="321" y="22"/>
                    </a:lnTo>
                    <a:lnTo>
                      <a:pt x="321" y="39"/>
                    </a:lnTo>
                    <a:lnTo>
                      <a:pt x="321" y="50"/>
                    </a:lnTo>
                    <a:lnTo>
                      <a:pt x="316" y="67"/>
                    </a:lnTo>
                    <a:lnTo>
                      <a:pt x="316" y="84"/>
                    </a:lnTo>
                    <a:lnTo>
                      <a:pt x="316" y="90"/>
                    </a:lnTo>
                    <a:lnTo>
                      <a:pt x="316" y="101"/>
                    </a:lnTo>
                    <a:lnTo>
                      <a:pt x="310" y="101"/>
                    </a:lnTo>
                    <a:lnTo>
                      <a:pt x="305" y="101"/>
                    </a:lnTo>
                    <a:lnTo>
                      <a:pt x="305" y="90"/>
                    </a:lnTo>
                    <a:lnTo>
                      <a:pt x="305" y="84"/>
                    </a:lnTo>
                    <a:lnTo>
                      <a:pt x="305" y="73"/>
                    </a:lnTo>
                    <a:lnTo>
                      <a:pt x="299" y="62"/>
                    </a:lnTo>
                    <a:lnTo>
                      <a:pt x="293" y="56"/>
                    </a:lnTo>
                    <a:lnTo>
                      <a:pt x="288" y="50"/>
                    </a:lnTo>
                    <a:lnTo>
                      <a:pt x="282" y="45"/>
                    </a:lnTo>
                    <a:lnTo>
                      <a:pt x="265" y="39"/>
                    </a:lnTo>
                    <a:lnTo>
                      <a:pt x="243" y="39"/>
                    </a:lnTo>
                    <a:lnTo>
                      <a:pt x="226" y="34"/>
                    </a:lnTo>
                    <a:lnTo>
                      <a:pt x="192" y="34"/>
                    </a:lnTo>
                    <a:lnTo>
                      <a:pt x="158" y="34"/>
                    </a:lnTo>
                    <a:lnTo>
                      <a:pt x="136" y="34"/>
                    </a:lnTo>
                    <a:lnTo>
                      <a:pt x="136" y="39"/>
                    </a:lnTo>
                    <a:lnTo>
                      <a:pt x="136" y="258"/>
                    </a:lnTo>
                    <a:lnTo>
                      <a:pt x="136" y="263"/>
                    </a:lnTo>
                    <a:lnTo>
                      <a:pt x="158" y="263"/>
                    </a:lnTo>
                    <a:lnTo>
                      <a:pt x="198" y="263"/>
                    </a:lnTo>
                    <a:lnTo>
                      <a:pt x="237" y="263"/>
                    </a:lnTo>
                    <a:lnTo>
                      <a:pt x="260" y="263"/>
                    </a:lnTo>
                    <a:lnTo>
                      <a:pt x="276" y="258"/>
                    </a:lnTo>
                    <a:lnTo>
                      <a:pt x="288" y="258"/>
                    </a:lnTo>
                    <a:lnTo>
                      <a:pt x="299" y="252"/>
                    </a:lnTo>
                    <a:lnTo>
                      <a:pt x="305" y="247"/>
                    </a:lnTo>
                    <a:lnTo>
                      <a:pt x="310" y="241"/>
                    </a:lnTo>
                    <a:lnTo>
                      <a:pt x="316" y="247"/>
                    </a:lnTo>
                    <a:lnTo>
                      <a:pt x="310" y="252"/>
                    </a:lnTo>
                    <a:lnTo>
                      <a:pt x="310" y="269"/>
                    </a:lnTo>
                    <a:lnTo>
                      <a:pt x="310" y="291"/>
                    </a:lnTo>
                    <a:lnTo>
                      <a:pt x="305" y="303"/>
                    </a:lnTo>
                    <a:lnTo>
                      <a:pt x="305" y="319"/>
                    </a:lnTo>
                    <a:lnTo>
                      <a:pt x="305" y="331"/>
                    </a:lnTo>
                    <a:lnTo>
                      <a:pt x="305" y="342"/>
                    </a:lnTo>
                    <a:lnTo>
                      <a:pt x="305" y="347"/>
                    </a:lnTo>
                    <a:lnTo>
                      <a:pt x="305" y="353"/>
                    </a:lnTo>
                    <a:lnTo>
                      <a:pt x="299" y="353"/>
                    </a:lnTo>
                    <a:lnTo>
                      <a:pt x="293" y="353"/>
                    </a:lnTo>
                    <a:lnTo>
                      <a:pt x="293" y="347"/>
                    </a:lnTo>
                    <a:lnTo>
                      <a:pt x="293" y="336"/>
                    </a:lnTo>
                    <a:lnTo>
                      <a:pt x="288" y="325"/>
                    </a:lnTo>
                    <a:lnTo>
                      <a:pt x="288" y="314"/>
                    </a:lnTo>
                    <a:lnTo>
                      <a:pt x="282" y="308"/>
                    </a:lnTo>
                    <a:lnTo>
                      <a:pt x="276" y="303"/>
                    </a:lnTo>
                    <a:lnTo>
                      <a:pt x="265" y="297"/>
                    </a:lnTo>
                    <a:lnTo>
                      <a:pt x="248" y="297"/>
                    </a:lnTo>
                    <a:lnTo>
                      <a:pt x="214" y="291"/>
                    </a:lnTo>
                    <a:lnTo>
                      <a:pt x="169" y="291"/>
                    </a:lnTo>
                    <a:lnTo>
                      <a:pt x="141" y="291"/>
                    </a:lnTo>
                    <a:lnTo>
                      <a:pt x="136" y="291"/>
                    </a:lnTo>
                    <a:lnTo>
                      <a:pt x="136" y="297"/>
                    </a:lnTo>
                    <a:lnTo>
                      <a:pt x="136" y="364"/>
                    </a:lnTo>
                    <a:lnTo>
                      <a:pt x="136" y="392"/>
                    </a:lnTo>
                    <a:lnTo>
                      <a:pt x="136" y="437"/>
                    </a:lnTo>
                    <a:lnTo>
                      <a:pt x="136" y="476"/>
                    </a:lnTo>
                    <a:lnTo>
                      <a:pt x="136" y="499"/>
                    </a:lnTo>
                    <a:lnTo>
                      <a:pt x="136" y="532"/>
                    </a:lnTo>
                    <a:lnTo>
                      <a:pt x="153" y="549"/>
                    </a:lnTo>
                    <a:lnTo>
                      <a:pt x="175" y="560"/>
                    </a:lnTo>
                    <a:lnTo>
                      <a:pt x="226" y="560"/>
                    </a:lnTo>
                    <a:lnTo>
                      <a:pt x="243" y="560"/>
                    </a:lnTo>
                    <a:lnTo>
                      <a:pt x="260" y="560"/>
                    </a:lnTo>
                    <a:lnTo>
                      <a:pt x="282" y="555"/>
                    </a:lnTo>
                    <a:lnTo>
                      <a:pt x="299" y="555"/>
                    </a:lnTo>
                    <a:lnTo>
                      <a:pt x="310" y="543"/>
                    </a:lnTo>
                    <a:lnTo>
                      <a:pt x="321" y="532"/>
                    </a:lnTo>
                    <a:lnTo>
                      <a:pt x="327" y="515"/>
                    </a:lnTo>
                    <a:lnTo>
                      <a:pt x="333" y="499"/>
                    </a:lnTo>
                    <a:lnTo>
                      <a:pt x="338" y="487"/>
                    </a:lnTo>
                    <a:lnTo>
                      <a:pt x="344" y="487"/>
                    </a:lnTo>
                    <a:lnTo>
                      <a:pt x="344" y="493"/>
                    </a:lnTo>
                    <a:lnTo>
                      <a:pt x="344" y="499"/>
                    </a:lnTo>
                    <a:lnTo>
                      <a:pt x="344" y="504"/>
                    </a:lnTo>
                    <a:lnTo>
                      <a:pt x="344" y="515"/>
                    </a:lnTo>
                    <a:lnTo>
                      <a:pt x="344" y="532"/>
                    </a:lnTo>
                    <a:lnTo>
                      <a:pt x="338" y="549"/>
                    </a:lnTo>
                    <a:lnTo>
                      <a:pt x="338" y="560"/>
                    </a:lnTo>
                    <a:lnTo>
                      <a:pt x="333" y="571"/>
                    </a:lnTo>
                    <a:lnTo>
                      <a:pt x="333" y="583"/>
                    </a:lnTo>
                    <a:lnTo>
                      <a:pt x="321" y="588"/>
                    </a:lnTo>
                    <a:lnTo>
                      <a:pt x="310" y="594"/>
                    </a:lnTo>
                    <a:lnTo>
                      <a:pt x="293" y="594"/>
                    </a:lnTo>
                    <a:lnTo>
                      <a:pt x="214" y="594"/>
                    </a:lnTo>
                    <a:lnTo>
                      <a:pt x="164" y="588"/>
                    </a:lnTo>
                    <a:lnTo>
                      <a:pt x="124" y="588"/>
                    </a:lnTo>
                    <a:lnTo>
                      <a:pt x="102" y="588"/>
                    </a:lnTo>
                    <a:lnTo>
                      <a:pt x="96" y="588"/>
                    </a:lnTo>
                    <a:lnTo>
                      <a:pt x="85" y="588"/>
                    </a:lnTo>
                    <a:lnTo>
                      <a:pt x="68" y="588"/>
                    </a:lnTo>
                    <a:lnTo>
                      <a:pt x="51" y="588"/>
                    </a:lnTo>
                    <a:lnTo>
                      <a:pt x="40" y="588"/>
                    </a:lnTo>
                    <a:lnTo>
                      <a:pt x="23" y="588"/>
                    </a:lnTo>
                    <a:lnTo>
                      <a:pt x="17" y="588"/>
                    </a:lnTo>
                    <a:lnTo>
                      <a:pt x="12" y="583"/>
                    </a:lnTo>
                    <a:lnTo>
                      <a:pt x="17" y="577"/>
                    </a:lnTo>
                    <a:lnTo>
                      <a:pt x="29" y="577"/>
                    </a:lnTo>
                    <a:lnTo>
                      <a:pt x="40" y="577"/>
                    </a:lnTo>
                    <a:lnTo>
                      <a:pt x="51" y="571"/>
                    </a:lnTo>
                    <a:lnTo>
                      <a:pt x="57" y="560"/>
                    </a:lnTo>
                    <a:lnTo>
                      <a:pt x="62" y="549"/>
                    </a:lnTo>
                    <a:lnTo>
                      <a:pt x="62" y="532"/>
                    </a:lnTo>
                    <a:lnTo>
                      <a:pt x="68" y="493"/>
                    </a:lnTo>
                    <a:lnTo>
                      <a:pt x="68" y="437"/>
                    </a:lnTo>
                    <a:lnTo>
                      <a:pt x="68" y="364"/>
                    </a:lnTo>
                    <a:lnTo>
                      <a:pt x="68" y="230"/>
                    </a:lnTo>
                    <a:close/>
                  </a:path>
                </a:pathLst>
              </a:custGeom>
              <a:solidFill>
                <a:schemeClr val="bg1"/>
              </a:solidFill>
              <a:ln w="9525">
                <a:noFill/>
                <a:round/>
                <a:headEnd/>
                <a:tailEnd/>
              </a:ln>
            </p:spPr>
            <p:txBody>
              <a:bodyPr/>
              <a:lstStyle/>
              <a:p>
                <a:endParaRPr lang="en-US"/>
              </a:p>
            </p:txBody>
          </p:sp>
          <p:sp>
            <p:nvSpPr>
              <p:cNvPr id="35890" name="Freeform 25"/>
              <p:cNvSpPr>
                <a:spLocks/>
              </p:cNvSpPr>
              <p:nvPr/>
            </p:nvSpPr>
            <p:spPr bwMode="auto">
              <a:xfrm>
                <a:off x="10795" y="18595"/>
                <a:ext cx="878" cy="594"/>
              </a:xfrm>
              <a:custGeom>
                <a:avLst/>
                <a:gdLst>
                  <a:gd name="T0" fmla="*/ 647 w 878"/>
                  <a:gd name="T1" fmla="*/ 431 h 594"/>
                  <a:gd name="T2" fmla="*/ 715 w 878"/>
                  <a:gd name="T3" fmla="*/ 213 h 594"/>
                  <a:gd name="T4" fmla="*/ 760 w 878"/>
                  <a:gd name="T5" fmla="*/ 61 h 594"/>
                  <a:gd name="T6" fmla="*/ 765 w 878"/>
                  <a:gd name="T7" fmla="*/ 33 h 594"/>
                  <a:gd name="T8" fmla="*/ 748 w 878"/>
                  <a:gd name="T9" fmla="*/ 11 h 594"/>
                  <a:gd name="T10" fmla="*/ 715 w 878"/>
                  <a:gd name="T11" fmla="*/ 5 h 594"/>
                  <a:gd name="T12" fmla="*/ 726 w 878"/>
                  <a:gd name="T13" fmla="*/ 0 h 594"/>
                  <a:gd name="T14" fmla="*/ 794 w 878"/>
                  <a:gd name="T15" fmla="*/ 0 h 594"/>
                  <a:gd name="T16" fmla="*/ 822 w 878"/>
                  <a:gd name="T17" fmla="*/ 0 h 594"/>
                  <a:gd name="T18" fmla="*/ 867 w 878"/>
                  <a:gd name="T19" fmla="*/ 0 h 594"/>
                  <a:gd name="T20" fmla="*/ 872 w 878"/>
                  <a:gd name="T21" fmla="*/ 11 h 594"/>
                  <a:gd name="T22" fmla="*/ 844 w 878"/>
                  <a:gd name="T23" fmla="*/ 11 h 594"/>
                  <a:gd name="T24" fmla="*/ 810 w 878"/>
                  <a:gd name="T25" fmla="*/ 50 h 594"/>
                  <a:gd name="T26" fmla="*/ 771 w 878"/>
                  <a:gd name="T27" fmla="*/ 157 h 594"/>
                  <a:gd name="T28" fmla="*/ 692 w 878"/>
                  <a:gd name="T29" fmla="*/ 397 h 594"/>
                  <a:gd name="T30" fmla="*/ 641 w 878"/>
                  <a:gd name="T31" fmla="*/ 554 h 594"/>
                  <a:gd name="T32" fmla="*/ 625 w 878"/>
                  <a:gd name="T33" fmla="*/ 588 h 594"/>
                  <a:gd name="T34" fmla="*/ 613 w 878"/>
                  <a:gd name="T35" fmla="*/ 594 h 594"/>
                  <a:gd name="T36" fmla="*/ 596 w 878"/>
                  <a:gd name="T37" fmla="*/ 554 h 594"/>
                  <a:gd name="T38" fmla="*/ 422 w 878"/>
                  <a:gd name="T39" fmla="*/ 168 h 594"/>
                  <a:gd name="T40" fmla="*/ 343 w 878"/>
                  <a:gd name="T41" fmla="*/ 375 h 594"/>
                  <a:gd name="T42" fmla="*/ 275 w 878"/>
                  <a:gd name="T43" fmla="*/ 554 h 594"/>
                  <a:gd name="T44" fmla="*/ 264 w 878"/>
                  <a:gd name="T45" fmla="*/ 588 h 594"/>
                  <a:gd name="T46" fmla="*/ 247 w 878"/>
                  <a:gd name="T47" fmla="*/ 594 h 594"/>
                  <a:gd name="T48" fmla="*/ 236 w 878"/>
                  <a:gd name="T49" fmla="*/ 571 h 594"/>
                  <a:gd name="T50" fmla="*/ 84 w 878"/>
                  <a:gd name="T51" fmla="*/ 72 h 594"/>
                  <a:gd name="T52" fmla="*/ 61 w 878"/>
                  <a:gd name="T53" fmla="*/ 28 h 594"/>
                  <a:gd name="T54" fmla="*/ 33 w 878"/>
                  <a:gd name="T55" fmla="*/ 11 h 594"/>
                  <a:gd name="T56" fmla="*/ 5 w 878"/>
                  <a:gd name="T57" fmla="*/ 5 h 594"/>
                  <a:gd name="T58" fmla="*/ 16 w 878"/>
                  <a:gd name="T59" fmla="*/ 0 h 594"/>
                  <a:gd name="T60" fmla="*/ 107 w 878"/>
                  <a:gd name="T61" fmla="*/ 0 h 594"/>
                  <a:gd name="T62" fmla="*/ 157 w 878"/>
                  <a:gd name="T63" fmla="*/ 0 h 594"/>
                  <a:gd name="T64" fmla="*/ 202 w 878"/>
                  <a:gd name="T65" fmla="*/ 5 h 594"/>
                  <a:gd name="T66" fmla="*/ 191 w 878"/>
                  <a:gd name="T67" fmla="*/ 11 h 594"/>
                  <a:gd name="T68" fmla="*/ 163 w 878"/>
                  <a:gd name="T69" fmla="*/ 11 h 594"/>
                  <a:gd name="T70" fmla="*/ 152 w 878"/>
                  <a:gd name="T71" fmla="*/ 33 h 594"/>
                  <a:gd name="T72" fmla="*/ 163 w 878"/>
                  <a:gd name="T73" fmla="*/ 78 h 594"/>
                  <a:gd name="T74" fmla="*/ 191 w 878"/>
                  <a:gd name="T75" fmla="*/ 190 h 594"/>
                  <a:gd name="T76" fmla="*/ 247 w 878"/>
                  <a:gd name="T77" fmla="*/ 397 h 594"/>
                  <a:gd name="T78" fmla="*/ 439 w 878"/>
                  <a:gd name="T79" fmla="*/ 39 h 594"/>
                  <a:gd name="T80" fmla="*/ 450 w 878"/>
                  <a:gd name="T81" fmla="*/ 5 h 594"/>
                  <a:gd name="T82" fmla="*/ 467 w 878"/>
                  <a:gd name="T83" fmla="*/ 11 h 594"/>
                  <a:gd name="T84" fmla="*/ 630 w 878"/>
                  <a:gd name="T85" fmla="*/ 476 h 5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78"/>
                  <a:gd name="T130" fmla="*/ 0 h 594"/>
                  <a:gd name="T131" fmla="*/ 878 w 878"/>
                  <a:gd name="T132" fmla="*/ 594 h 5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78" h="594">
                    <a:moveTo>
                      <a:pt x="630" y="476"/>
                    </a:moveTo>
                    <a:lnTo>
                      <a:pt x="636" y="476"/>
                    </a:lnTo>
                    <a:lnTo>
                      <a:pt x="647" y="431"/>
                    </a:lnTo>
                    <a:lnTo>
                      <a:pt x="670" y="364"/>
                    </a:lnTo>
                    <a:lnTo>
                      <a:pt x="692" y="291"/>
                    </a:lnTo>
                    <a:lnTo>
                      <a:pt x="715" y="213"/>
                    </a:lnTo>
                    <a:lnTo>
                      <a:pt x="737" y="140"/>
                    </a:lnTo>
                    <a:lnTo>
                      <a:pt x="754" y="84"/>
                    </a:lnTo>
                    <a:lnTo>
                      <a:pt x="760" y="61"/>
                    </a:lnTo>
                    <a:lnTo>
                      <a:pt x="760" y="50"/>
                    </a:lnTo>
                    <a:lnTo>
                      <a:pt x="760" y="39"/>
                    </a:lnTo>
                    <a:lnTo>
                      <a:pt x="765" y="33"/>
                    </a:lnTo>
                    <a:lnTo>
                      <a:pt x="760" y="22"/>
                    </a:lnTo>
                    <a:lnTo>
                      <a:pt x="760" y="16"/>
                    </a:lnTo>
                    <a:lnTo>
                      <a:pt x="748" y="11"/>
                    </a:lnTo>
                    <a:lnTo>
                      <a:pt x="737" y="11"/>
                    </a:lnTo>
                    <a:lnTo>
                      <a:pt x="720" y="11"/>
                    </a:lnTo>
                    <a:lnTo>
                      <a:pt x="715" y="5"/>
                    </a:lnTo>
                    <a:lnTo>
                      <a:pt x="709" y="5"/>
                    </a:lnTo>
                    <a:lnTo>
                      <a:pt x="715" y="0"/>
                    </a:lnTo>
                    <a:lnTo>
                      <a:pt x="726" y="0"/>
                    </a:lnTo>
                    <a:lnTo>
                      <a:pt x="754" y="0"/>
                    </a:lnTo>
                    <a:lnTo>
                      <a:pt x="777" y="0"/>
                    </a:lnTo>
                    <a:lnTo>
                      <a:pt x="794" y="0"/>
                    </a:lnTo>
                    <a:lnTo>
                      <a:pt x="805" y="0"/>
                    </a:lnTo>
                    <a:lnTo>
                      <a:pt x="810" y="0"/>
                    </a:lnTo>
                    <a:lnTo>
                      <a:pt x="822" y="0"/>
                    </a:lnTo>
                    <a:lnTo>
                      <a:pt x="839" y="0"/>
                    </a:lnTo>
                    <a:lnTo>
                      <a:pt x="850" y="0"/>
                    </a:lnTo>
                    <a:lnTo>
                      <a:pt x="867" y="0"/>
                    </a:lnTo>
                    <a:lnTo>
                      <a:pt x="872" y="0"/>
                    </a:lnTo>
                    <a:lnTo>
                      <a:pt x="878" y="5"/>
                    </a:lnTo>
                    <a:lnTo>
                      <a:pt x="872" y="11"/>
                    </a:lnTo>
                    <a:lnTo>
                      <a:pt x="867" y="11"/>
                    </a:lnTo>
                    <a:lnTo>
                      <a:pt x="855" y="11"/>
                    </a:lnTo>
                    <a:lnTo>
                      <a:pt x="844" y="11"/>
                    </a:lnTo>
                    <a:lnTo>
                      <a:pt x="833" y="22"/>
                    </a:lnTo>
                    <a:lnTo>
                      <a:pt x="822" y="33"/>
                    </a:lnTo>
                    <a:lnTo>
                      <a:pt x="810" y="50"/>
                    </a:lnTo>
                    <a:lnTo>
                      <a:pt x="805" y="72"/>
                    </a:lnTo>
                    <a:lnTo>
                      <a:pt x="794" y="95"/>
                    </a:lnTo>
                    <a:lnTo>
                      <a:pt x="771" y="157"/>
                    </a:lnTo>
                    <a:lnTo>
                      <a:pt x="748" y="235"/>
                    </a:lnTo>
                    <a:lnTo>
                      <a:pt x="720" y="319"/>
                    </a:lnTo>
                    <a:lnTo>
                      <a:pt x="692" y="397"/>
                    </a:lnTo>
                    <a:lnTo>
                      <a:pt x="670" y="470"/>
                    </a:lnTo>
                    <a:lnTo>
                      <a:pt x="653" y="526"/>
                    </a:lnTo>
                    <a:lnTo>
                      <a:pt x="641" y="554"/>
                    </a:lnTo>
                    <a:lnTo>
                      <a:pt x="636" y="571"/>
                    </a:lnTo>
                    <a:lnTo>
                      <a:pt x="630" y="582"/>
                    </a:lnTo>
                    <a:lnTo>
                      <a:pt x="625" y="588"/>
                    </a:lnTo>
                    <a:lnTo>
                      <a:pt x="625" y="594"/>
                    </a:lnTo>
                    <a:lnTo>
                      <a:pt x="619" y="594"/>
                    </a:lnTo>
                    <a:lnTo>
                      <a:pt x="613" y="594"/>
                    </a:lnTo>
                    <a:lnTo>
                      <a:pt x="608" y="588"/>
                    </a:lnTo>
                    <a:lnTo>
                      <a:pt x="602" y="571"/>
                    </a:lnTo>
                    <a:lnTo>
                      <a:pt x="596" y="554"/>
                    </a:lnTo>
                    <a:lnTo>
                      <a:pt x="444" y="123"/>
                    </a:lnTo>
                    <a:lnTo>
                      <a:pt x="439" y="123"/>
                    </a:lnTo>
                    <a:lnTo>
                      <a:pt x="422" y="168"/>
                    </a:lnTo>
                    <a:lnTo>
                      <a:pt x="399" y="229"/>
                    </a:lnTo>
                    <a:lnTo>
                      <a:pt x="371" y="302"/>
                    </a:lnTo>
                    <a:lnTo>
                      <a:pt x="343" y="375"/>
                    </a:lnTo>
                    <a:lnTo>
                      <a:pt x="315" y="448"/>
                    </a:lnTo>
                    <a:lnTo>
                      <a:pt x="292" y="509"/>
                    </a:lnTo>
                    <a:lnTo>
                      <a:pt x="275" y="554"/>
                    </a:lnTo>
                    <a:lnTo>
                      <a:pt x="270" y="571"/>
                    </a:lnTo>
                    <a:lnTo>
                      <a:pt x="264" y="582"/>
                    </a:lnTo>
                    <a:lnTo>
                      <a:pt x="264" y="588"/>
                    </a:lnTo>
                    <a:lnTo>
                      <a:pt x="259" y="594"/>
                    </a:lnTo>
                    <a:lnTo>
                      <a:pt x="253" y="594"/>
                    </a:lnTo>
                    <a:lnTo>
                      <a:pt x="247" y="594"/>
                    </a:lnTo>
                    <a:lnTo>
                      <a:pt x="247" y="588"/>
                    </a:lnTo>
                    <a:lnTo>
                      <a:pt x="242" y="582"/>
                    </a:lnTo>
                    <a:lnTo>
                      <a:pt x="236" y="571"/>
                    </a:lnTo>
                    <a:lnTo>
                      <a:pt x="230" y="554"/>
                    </a:lnTo>
                    <a:lnTo>
                      <a:pt x="225" y="532"/>
                    </a:lnTo>
                    <a:lnTo>
                      <a:pt x="84" y="72"/>
                    </a:lnTo>
                    <a:lnTo>
                      <a:pt x="78" y="50"/>
                    </a:lnTo>
                    <a:lnTo>
                      <a:pt x="73" y="39"/>
                    </a:lnTo>
                    <a:lnTo>
                      <a:pt x="61" y="28"/>
                    </a:lnTo>
                    <a:lnTo>
                      <a:pt x="56" y="16"/>
                    </a:lnTo>
                    <a:lnTo>
                      <a:pt x="45" y="11"/>
                    </a:lnTo>
                    <a:lnTo>
                      <a:pt x="33" y="11"/>
                    </a:lnTo>
                    <a:lnTo>
                      <a:pt x="16" y="11"/>
                    </a:lnTo>
                    <a:lnTo>
                      <a:pt x="11" y="11"/>
                    </a:lnTo>
                    <a:lnTo>
                      <a:pt x="5" y="5"/>
                    </a:lnTo>
                    <a:lnTo>
                      <a:pt x="0" y="5"/>
                    </a:lnTo>
                    <a:lnTo>
                      <a:pt x="5" y="0"/>
                    </a:lnTo>
                    <a:lnTo>
                      <a:pt x="16" y="0"/>
                    </a:lnTo>
                    <a:lnTo>
                      <a:pt x="56" y="0"/>
                    </a:lnTo>
                    <a:lnTo>
                      <a:pt x="90" y="0"/>
                    </a:lnTo>
                    <a:lnTo>
                      <a:pt x="107" y="0"/>
                    </a:lnTo>
                    <a:lnTo>
                      <a:pt x="118" y="0"/>
                    </a:lnTo>
                    <a:lnTo>
                      <a:pt x="135" y="0"/>
                    </a:lnTo>
                    <a:lnTo>
                      <a:pt x="157" y="0"/>
                    </a:lnTo>
                    <a:lnTo>
                      <a:pt x="185" y="0"/>
                    </a:lnTo>
                    <a:lnTo>
                      <a:pt x="197" y="0"/>
                    </a:lnTo>
                    <a:lnTo>
                      <a:pt x="202" y="5"/>
                    </a:lnTo>
                    <a:lnTo>
                      <a:pt x="197" y="5"/>
                    </a:lnTo>
                    <a:lnTo>
                      <a:pt x="197" y="11"/>
                    </a:lnTo>
                    <a:lnTo>
                      <a:pt x="191" y="11"/>
                    </a:lnTo>
                    <a:lnTo>
                      <a:pt x="185" y="11"/>
                    </a:lnTo>
                    <a:lnTo>
                      <a:pt x="174" y="11"/>
                    </a:lnTo>
                    <a:lnTo>
                      <a:pt x="163" y="11"/>
                    </a:lnTo>
                    <a:lnTo>
                      <a:pt x="157" y="16"/>
                    </a:lnTo>
                    <a:lnTo>
                      <a:pt x="152" y="22"/>
                    </a:lnTo>
                    <a:lnTo>
                      <a:pt x="152" y="33"/>
                    </a:lnTo>
                    <a:lnTo>
                      <a:pt x="152" y="44"/>
                    </a:lnTo>
                    <a:lnTo>
                      <a:pt x="157" y="61"/>
                    </a:lnTo>
                    <a:lnTo>
                      <a:pt x="163" y="78"/>
                    </a:lnTo>
                    <a:lnTo>
                      <a:pt x="168" y="106"/>
                    </a:lnTo>
                    <a:lnTo>
                      <a:pt x="174" y="140"/>
                    </a:lnTo>
                    <a:lnTo>
                      <a:pt x="191" y="190"/>
                    </a:lnTo>
                    <a:lnTo>
                      <a:pt x="208" y="257"/>
                    </a:lnTo>
                    <a:lnTo>
                      <a:pt x="230" y="330"/>
                    </a:lnTo>
                    <a:lnTo>
                      <a:pt x="247" y="397"/>
                    </a:lnTo>
                    <a:lnTo>
                      <a:pt x="264" y="448"/>
                    </a:lnTo>
                    <a:lnTo>
                      <a:pt x="270" y="476"/>
                    </a:lnTo>
                    <a:lnTo>
                      <a:pt x="439" y="39"/>
                    </a:lnTo>
                    <a:lnTo>
                      <a:pt x="444" y="22"/>
                    </a:lnTo>
                    <a:lnTo>
                      <a:pt x="450" y="11"/>
                    </a:lnTo>
                    <a:lnTo>
                      <a:pt x="450" y="5"/>
                    </a:lnTo>
                    <a:lnTo>
                      <a:pt x="456" y="0"/>
                    </a:lnTo>
                    <a:lnTo>
                      <a:pt x="461" y="5"/>
                    </a:lnTo>
                    <a:lnTo>
                      <a:pt x="467" y="11"/>
                    </a:lnTo>
                    <a:lnTo>
                      <a:pt x="473" y="22"/>
                    </a:lnTo>
                    <a:lnTo>
                      <a:pt x="478" y="39"/>
                    </a:lnTo>
                    <a:lnTo>
                      <a:pt x="630" y="476"/>
                    </a:lnTo>
                    <a:close/>
                  </a:path>
                </a:pathLst>
              </a:custGeom>
              <a:solidFill>
                <a:schemeClr val="bg1"/>
              </a:solidFill>
              <a:ln w="9525">
                <a:noFill/>
                <a:round/>
                <a:headEnd/>
                <a:tailEnd/>
              </a:ln>
            </p:spPr>
            <p:txBody>
              <a:bodyPr/>
              <a:lstStyle/>
              <a:p>
                <a:endParaRPr lang="en-US"/>
              </a:p>
            </p:txBody>
          </p:sp>
          <p:sp>
            <p:nvSpPr>
              <p:cNvPr id="35891" name="Freeform 26"/>
              <p:cNvSpPr>
                <a:spLocks/>
              </p:cNvSpPr>
              <p:nvPr/>
            </p:nvSpPr>
            <p:spPr bwMode="auto">
              <a:xfrm>
                <a:off x="12185" y="18449"/>
                <a:ext cx="766" cy="728"/>
              </a:xfrm>
              <a:custGeom>
                <a:avLst/>
                <a:gdLst>
                  <a:gd name="T0" fmla="*/ 676 w 766"/>
                  <a:gd name="T1" fmla="*/ 605 h 728"/>
                  <a:gd name="T2" fmla="*/ 682 w 766"/>
                  <a:gd name="T3" fmla="*/ 689 h 728"/>
                  <a:gd name="T4" fmla="*/ 716 w 766"/>
                  <a:gd name="T5" fmla="*/ 711 h 728"/>
                  <a:gd name="T6" fmla="*/ 761 w 766"/>
                  <a:gd name="T7" fmla="*/ 717 h 728"/>
                  <a:gd name="T8" fmla="*/ 766 w 766"/>
                  <a:gd name="T9" fmla="*/ 728 h 728"/>
                  <a:gd name="T10" fmla="*/ 699 w 766"/>
                  <a:gd name="T11" fmla="*/ 728 h 728"/>
                  <a:gd name="T12" fmla="*/ 609 w 766"/>
                  <a:gd name="T13" fmla="*/ 728 h 728"/>
                  <a:gd name="T14" fmla="*/ 524 w 766"/>
                  <a:gd name="T15" fmla="*/ 728 h 728"/>
                  <a:gd name="T16" fmla="*/ 530 w 766"/>
                  <a:gd name="T17" fmla="*/ 717 h 728"/>
                  <a:gd name="T18" fmla="*/ 569 w 766"/>
                  <a:gd name="T19" fmla="*/ 706 h 728"/>
                  <a:gd name="T20" fmla="*/ 581 w 766"/>
                  <a:gd name="T21" fmla="*/ 678 h 728"/>
                  <a:gd name="T22" fmla="*/ 592 w 766"/>
                  <a:gd name="T23" fmla="*/ 538 h 728"/>
                  <a:gd name="T24" fmla="*/ 586 w 766"/>
                  <a:gd name="T25" fmla="*/ 342 h 728"/>
                  <a:gd name="T26" fmla="*/ 164 w 766"/>
                  <a:gd name="T27" fmla="*/ 448 h 728"/>
                  <a:gd name="T28" fmla="*/ 169 w 766"/>
                  <a:gd name="T29" fmla="*/ 661 h 728"/>
                  <a:gd name="T30" fmla="*/ 186 w 766"/>
                  <a:gd name="T31" fmla="*/ 700 h 728"/>
                  <a:gd name="T32" fmla="*/ 226 w 766"/>
                  <a:gd name="T33" fmla="*/ 717 h 728"/>
                  <a:gd name="T34" fmla="*/ 260 w 766"/>
                  <a:gd name="T35" fmla="*/ 717 h 728"/>
                  <a:gd name="T36" fmla="*/ 254 w 766"/>
                  <a:gd name="T37" fmla="*/ 728 h 728"/>
                  <a:gd name="T38" fmla="*/ 147 w 766"/>
                  <a:gd name="T39" fmla="*/ 728 h 728"/>
                  <a:gd name="T40" fmla="*/ 68 w 766"/>
                  <a:gd name="T41" fmla="*/ 728 h 728"/>
                  <a:gd name="T42" fmla="*/ 17 w 766"/>
                  <a:gd name="T43" fmla="*/ 728 h 728"/>
                  <a:gd name="T44" fmla="*/ 23 w 766"/>
                  <a:gd name="T45" fmla="*/ 717 h 728"/>
                  <a:gd name="T46" fmla="*/ 62 w 766"/>
                  <a:gd name="T47" fmla="*/ 706 h 728"/>
                  <a:gd name="T48" fmla="*/ 79 w 766"/>
                  <a:gd name="T49" fmla="*/ 678 h 728"/>
                  <a:gd name="T50" fmla="*/ 85 w 766"/>
                  <a:gd name="T51" fmla="*/ 538 h 728"/>
                  <a:gd name="T52" fmla="*/ 85 w 766"/>
                  <a:gd name="T53" fmla="*/ 202 h 728"/>
                  <a:gd name="T54" fmla="*/ 85 w 766"/>
                  <a:gd name="T55" fmla="*/ 90 h 728"/>
                  <a:gd name="T56" fmla="*/ 74 w 766"/>
                  <a:gd name="T57" fmla="*/ 39 h 728"/>
                  <a:gd name="T58" fmla="*/ 40 w 766"/>
                  <a:gd name="T59" fmla="*/ 17 h 728"/>
                  <a:gd name="T60" fmla="*/ 6 w 766"/>
                  <a:gd name="T61" fmla="*/ 11 h 728"/>
                  <a:gd name="T62" fmla="*/ 0 w 766"/>
                  <a:gd name="T63" fmla="*/ 0 h 728"/>
                  <a:gd name="T64" fmla="*/ 62 w 766"/>
                  <a:gd name="T65" fmla="*/ 0 h 728"/>
                  <a:gd name="T66" fmla="*/ 147 w 766"/>
                  <a:gd name="T67" fmla="*/ 0 h 728"/>
                  <a:gd name="T68" fmla="*/ 231 w 766"/>
                  <a:gd name="T69" fmla="*/ 0 h 728"/>
                  <a:gd name="T70" fmla="*/ 231 w 766"/>
                  <a:gd name="T71" fmla="*/ 11 h 728"/>
                  <a:gd name="T72" fmla="*/ 203 w 766"/>
                  <a:gd name="T73" fmla="*/ 17 h 728"/>
                  <a:gd name="T74" fmla="*/ 175 w 766"/>
                  <a:gd name="T75" fmla="*/ 39 h 728"/>
                  <a:gd name="T76" fmla="*/ 169 w 766"/>
                  <a:gd name="T77" fmla="*/ 90 h 728"/>
                  <a:gd name="T78" fmla="*/ 164 w 766"/>
                  <a:gd name="T79" fmla="*/ 202 h 728"/>
                  <a:gd name="T80" fmla="*/ 169 w 766"/>
                  <a:gd name="T81" fmla="*/ 303 h 728"/>
                  <a:gd name="T82" fmla="*/ 592 w 766"/>
                  <a:gd name="T83" fmla="*/ 280 h 728"/>
                  <a:gd name="T84" fmla="*/ 592 w 766"/>
                  <a:gd name="T85" fmla="*/ 112 h 728"/>
                  <a:gd name="T86" fmla="*/ 586 w 766"/>
                  <a:gd name="T87" fmla="*/ 50 h 728"/>
                  <a:gd name="T88" fmla="*/ 564 w 766"/>
                  <a:gd name="T89" fmla="*/ 22 h 728"/>
                  <a:gd name="T90" fmla="*/ 524 w 766"/>
                  <a:gd name="T91" fmla="*/ 11 h 728"/>
                  <a:gd name="T92" fmla="*/ 507 w 766"/>
                  <a:gd name="T93" fmla="*/ 6 h 728"/>
                  <a:gd name="T94" fmla="*/ 519 w 766"/>
                  <a:gd name="T95" fmla="*/ 0 h 728"/>
                  <a:gd name="T96" fmla="*/ 631 w 766"/>
                  <a:gd name="T97" fmla="*/ 0 h 728"/>
                  <a:gd name="T98" fmla="*/ 727 w 766"/>
                  <a:gd name="T99" fmla="*/ 0 h 728"/>
                  <a:gd name="T100" fmla="*/ 744 w 766"/>
                  <a:gd name="T101" fmla="*/ 6 h 728"/>
                  <a:gd name="T102" fmla="*/ 721 w 766"/>
                  <a:gd name="T103" fmla="*/ 11 h 728"/>
                  <a:gd name="T104" fmla="*/ 687 w 766"/>
                  <a:gd name="T105" fmla="*/ 28 h 728"/>
                  <a:gd name="T106" fmla="*/ 676 w 766"/>
                  <a:gd name="T107" fmla="*/ 67 h 728"/>
                  <a:gd name="T108" fmla="*/ 671 w 766"/>
                  <a:gd name="T109" fmla="*/ 151 h 728"/>
                  <a:gd name="T110" fmla="*/ 671 w 766"/>
                  <a:gd name="T111" fmla="*/ 448 h 7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6"/>
                  <a:gd name="T169" fmla="*/ 0 h 728"/>
                  <a:gd name="T170" fmla="*/ 766 w 766"/>
                  <a:gd name="T171" fmla="*/ 728 h 7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6" h="728">
                    <a:moveTo>
                      <a:pt x="671" y="448"/>
                    </a:moveTo>
                    <a:lnTo>
                      <a:pt x="671" y="538"/>
                    </a:lnTo>
                    <a:lnTo>
                      <a:pt x="676" y="605"/>
                    </a:lnTo>
                    <a:lnTo>
                      <a:pt x="676" y="661"/>
                    </a:lnTo>
                    <a:lnTo>
                      <a:pt x="682" y="678"/>
                    </a:lnTo>
                    <a:lnTo>
                      <a:pt x="682" y="689"/>
                    </a:lnTo>
                    <a:lnTo>
                      <a:pt x="687" y="700"/>
                    </a:lnTo>
                    <a:lnTo>
                      <a:pt x="699" y="706"/>
                    </a:lnTo>
                    <a:lnTo>
                      <a:pt x="716" y="711"/>
                    </a:lnTo>
                    <a:lnTo>
                      <a:pt x="733" y="717"/>
                    </a:lnTo>
                    <a:lnTo>
                      <a:pt x="744" y="717"/>
                    </a:lnTo>
                    <a:lnTo>
                      <a:pt x="761" y="717"/>
                    </a:lnTo>
                    <a:lnTo>
                      <a:pt x="766" y="717"/>
                    </a:lnTo>
                    <a:lnTo>
                      <a:pt x="766" y="723"/>
                    </a:lnTo>
                    <a:lnTo>
                      <a:pt x="766" y="728"/>
                    </a:lnTo>
                    <a:lnTo>
                      <a:pt x="761" y="728"/>
                    </a:lnTo>
                    <a:lnTo>
                      <a:pt x="749" y="728"/>
                    </a:lnTo>
                    <a:lnTo>
                      <a:pt x="699" y="728"/>
                    </a:lnTo>
                    <a:lnTo>
                      <a:pt x="654" y="728"/>
                    </a:lnTo>
                    <a:lnTo>
                      <a:pt x="631" y="728"/>
                    </a:lnTo>
                    <a:lnTo>
                      <a:pt x="609" y="728"/>
                    </a:lnTo>
                    <a:lnTo>
                      <a:pt x="575" y="728"/>
                    </a:lnTo>
                    <a:lnTo>
                      <a:pt x="535" y="728"/>
                    </a:lnTo>
                    <a:lnTo>
                      <a:pt x="524" y="728"/>
                    </a:lnTo>
                    <a:lnTo>
                      <a:pt x="519" y="723"/>
                    </a:lnTo>
                    <a:lnTo>
                      <a:pt x="524" y="717"/>
                    </a:lnTo>
                    <a:lnTo>
                      <a:pt x="530" y="717"/>
                    </a:lnTo>
                    <a:lnTo>
                      <a:pt x="541" y="717"/>
                    </a:lnTo>
                    <a:lnTo>
                      <a:pt x="558" y="711"/>
                    </a:lnTo>
                    <a:lnTo>
                      <a:pt x="569" y="706"/>
                    </a:lnTo>
                    <a:lnTo>
                      <a:pt x="575" y="700"/>
                    </a:lnTo>
                    <a:lnTo>
                      <a:pt x="581" y="689"/>
                    </a:lnTo>
                    <a:lnTo>
                      <a:pt x="581" y="678"/>
                    </a:lnTo>
                    <a:lnTo>
                      <a:pt x="586" y="661"/>
                    </a:lnTo>
                    <a:lnTo>
                      <a:pt x="586" y="605"/>
                    </a:lnTo>
                    <a:lnTo>
                      <a:pt x="592" y="538"/>
                    </a:lnTo>
                    <a:lnTo>
                      <a:pt x="592" y="448"/>
                    </a:lnTo>
                    <a:lnTo>
                      <a:pt x="592" y="347"/>
                    </a:lnTo>
                    <a:lnTo>
                      <a:pt x="586" y="342"/>
                    </a:lnTo>
                    <a:lnTo>
                      <a:pt x="169" y="342"/>
                    </a:lnTo>
                    <a:lnTo>
                      <a:pt x="164" y="347"/>
                    </a:lnTo>
                    <a:lnTo>
                      <a:pt x="164" y="448"/>
                    </a:lnTo>
                    <a:lnTo>
                      <a:pt x="164" y="538"/>
                    </a:lnTo>
                    <a:lnTo>
                      <a:pt x="169" y="605"/>
                    </a:lnTo>
                    <a:lnTo>
                      <a:pt x="169" y="661"/>
                    </a:lnTo>
                    <a:lnTo>
                      <a:pt x="175" y="678"/>
                    </a:lnTo>
                    <a:lnTo>
                      <a:pt x="175" y="689"/>
                    </a:lnTo>
                    <a:lnTo>
                      <a:pt x="186" y="700"/>
                    </a:lnTo>
                    <a:lnTo>
                      <a:pt x="192" y="706"/>
                    </a:lnTo>
                    <a:lnTo>
                      <a:pt x="209" y="711"/>
                    </a:lnTo>
                    <a:lnTo>
                      <a:pt x="226" y="717"/>
                    </a:lnTo>
                    <a:lnTo>
                      <a:pt x="243" y="717"/>
                    </a:lnTo>
                    <a:lnTo>
                      <a:pt x="254" y="717"/>
                    </a:lnTo>
                    <a:lnTo>
                      <a:pt x="260" y="717"/>
                    </a:lnTo>
                    <a:lnTo>
                      <a:pt x="260" y="723"/>
                    </a:lnTo>
                    <a:lnTo>
                      <a:pt x="260" y="728"/>
                    </a:lnTo>
                    <a:lnTo>
                      <a:pt x="254" y="728"/>
                    </a:lnTo>
                    <a:lnTo>
                      <a:pt x="243" y="728"/>
                    </a:lnTo>
                    <a:lnTo>
                      <a:pt x="192" y="728"/>
                    </a:lnTo>
                    <a:lnTo>
                      <a:pt x="147" y="728"/>
                    </a:lnTo>
                    <a:lnTo>
                      <a:pt x="124" y="728"/>
                    </a:lnTo>
                    <a:lnTo>
                      <a:pt x="107" y="728"/>
                    </a:lnTo>
                    <a:lnTo>
                      <a:pt x="68" y="728"/>
                    </a:lnTo>
                    <a:lnTo>
                      <a:pt x="29" y="728"/>
                    </a:lnTo>
                    <a:lnTo>
                      <a:pt x="23" y="728"/>
                    </a:lnTo>
                    <a:lnTo>
                      <a:pt x="17" y="728"/>
                    </a:lnTo>
                    <a:lnTo>
                      <a:pt x="12" y="723"/>
                    </a:lnTo>
                    <a:lnTo>
                      <a:pt x="17" y="717"/>
                    </a:lnTo>
                    <a:lnTo>
                      <a:pt x="23" y="717"/>
                    </a:lnTo>
                    <a:lnTo>
                      <a:pt x="34" y="717"/>
                    </a:lnTo>
                    <a:lnTo>
                      <a:pt x="51" y="711"/>
                    </a:lnTo>
                    <a:lnTo>
                      <a:pt x="62" y="706"/>
                    </a:lnTo>
                    <a:lnTo>
                      <a:pt x="68" y="700"/>
                    </a:lnTo>
                    <a:lnTo>
                      <a:pt x="74" y="689"/>
                    </a:lnTo>
                    <a:lnTo>
                      <a:pt x="79" y="678"/>
                    </a:lnTo>
                    <a:lnTo>
                      <a:pt x="79" y="661"/>
                    </a:lnTo>
                    <a:lnTo>
                      <a:pt x="85" y="605"/>
                    </a:lnTo>
                    <a:lnTo>
                      <a:pt x="85" y="538"/>
                    </a:lnTo>
                    <a:lnTo>
                      <a:pt x="85" y="448"/>
                    </a:lnTo>
                    <a:lnTo>
                      <a:pt x="85" y="280"/>
                    </a:lnTo>
                    <a:lnTo>
                      <a:pt x="85" y="202"/>
                    </a:lnTo>
                    <a:lnTo>
                      <a:pt x="85" y="151"/>
                    </a:lnTo>
                    <a:lnTo>
                      <a:pt x="85" y="112"/>
                    </a:lnTo>
                    <a:lnTo>
                      <a:pt x="85" y="90"/>
                    </a:lnTo>
                    <a:lnTo>
                      <a:pt x="85" y="67"/>
                    </a:lnTo>
                    <a:lnTo>
                      <a:pt x="79" y="50"/>
                    </a:lnTo>
                    <a:lnTo>
                      <a:pt x="74" y="39"/>
                    </a:lnTo>
                    <a:lnTo>
                      <a:pt x="68" y="28"/>
                    </a:lnTo>
                    <a:lnTo>
                      <a:pt x="57" y="22"/>
                    </a:lnTo>
                    <a:lnTo>
                      <a:pt x="40" y="17"/>
                    </a:lnTo>
                    <a:lnTo>
                      <a:pt x="29" y="11"/>
                    </a:lnTo>
                    <a:lnTo>
                      <a:pt x="17" y="11"/>
                    </a:lnTo>
                    <a:lnTo>
                      <a:pt x="6" y="11"/>
                    </a:lnTo>
                    <a:lnTo>
                      <a:pt x="0" y="11"/>
                    </a:lnTo>
                    <a:lnTo>
                      <a:pt x="0" y="6"/>
                    </a:lnTo>
                    <a:lnTo>
                      <a:pt x="0" y="0"/>
                    </a:lnTo>
                    <a:lnTo>
                      <a:pt x="6" y="0"/>
                    </a:lnTo>
                    <a:lnTo>
                      <a:pt x="17" y="0"/>
                    </a:lnTo>
                    <a:lnTo>
                      <a:pt x="62" y="0"/>
                    </a:lnTo>
                    <a:lnTo>
                      <a:pt x="102" y="0"/>
                    </a:lnTo>
                    <a:lnTo>
                      <a:pt x="124" y="0"/>
                    </a:lnTo>
                    <a:lnTo>
                      <a:pt x="147" y="0"/>
                    </a:lnTo>
                    <a:lnTo>
                      <a:pt x="186" y="0"/>
                    </a:lnTo>
                    <a:lnTo>
                      <a:pt x="220" y="0"/>
                    </a:lnTo>
                    <a:lnTo>
                      <a:pt x="231" y="0"/>
                    </a:lnTo>
                    <a:lnTo>
                      <a:pt x="237" y="0"/>
                    </a:lnTo>
                    <a:lnTo>
                      <a:pt x="237" y="6"/>
                    </a:lnTo>
                    <a:lnTo>
                      <a:pt x="231" y="11"/>
                    </a:lnTo>
                    <a:lnTo>
                      <a:pt x="226" y="11"/>
                    </a:lnTo>
                    <a:lnTo>
                      <a:pt x="220" y="11"/>
                    </a:lnTo>
                    <a:lnTo>
                      <a:pt x="203" y="17"/>
                    </a:lnTo>
                    <a:lnTo>
                      <a:pt x="192" y="17"/>
                    </a:lnTo>
                    <a:lnTo>
                      <a:pt x="181" y="28"/>
                    </a:lnTo>
                    <a:lnTo>
                      <a:pt x="175" y="39"/>
                    </a:lnTo>
                    <a:lnTo>
                      <a:pt x="169" y="50"/>
                    </a:lnTo>
                    <a:lnTo>
                      <a:pt x="169" y="67"/>
                    </a:lnTo>
                    <a:lnTo>
                      <a:pt x="169" y="90"/>
                    </a:lnTo>
                    <a:lnTo>
                      <a:pt x="164" y="112"/>
                    </a:lnTo>
                    <a:lnTo>
                      <a:pt x="164" y="151"/>
                    </a:lnTo>
                    <a:lnTo>
                      <a:pt x="164" y="202"/>
                    </a:lnTo>
                    <a:lnTo>
                      <a:pt x="164" y="280"/>
                    </a:lnTo>
                    <a:lnTo>
                      <a:pt x="164" y="297"/>
                    </a:lnTo>
                    <a:lnTo>
                      <a:pt x="169" y="303"/>
                    </a:lnTo>
                    <a:lnTo>
                      <a:pt x="586" y="303"/>
                    </a:lnTo>
                    <a:lnTo>
                      <a:pt x="592" y="297"/>
                    </a:lnTo>
                    <a:lnTo>
                      <a:pt x="592" y="280"/>
                    </a:lnTo>
                    <a:lnTo>
                      <a:pt x="592" y="202"/>
                    </a:lnTo>
                    <a:lnTo>
                      <a:pt x="592" y="151"/>
                    </a:lnTo>
                    <a:lnTo>
                      <a:pt x="592" y="112"/>
                    </a:lnTo>
                    <a:lnTo>
                      <a:pt x="592" y="90"/>
                    </a:lnTo>
                    <a:lnTo>
                      <a:pt x="586" y="67"/>
                    </a:lnTo>
                    <a:lnTo>
                      <a:pt x="586" y="50"/>
                    </a:lnTo>
                    <a:lnTo>
                      <a:pt x="581" y="39"/>
                    </a:lnTo>
                    <a:lnTo>
                      <a:pt x="575" y="28"/>
                    </a:lnTo>
                    <a:lnTo>
                      <a:pt x="564" y="22"/>
                    </a:lnTo>
                    <a:lnTo>
                      <a:pt x="547" y="17"/>
                    </a:lnTo>
                    <a:lnTo>
                      <a:pt x="535" y="11"/>
                    </a:lnTo>
                    <a:lnTo>
                      <a:pt x="524" y="11"/>
                    </a:lnTo>
                    <a:lnTo>
                      <a:pt x="513" y="11"/>
                    </a:lnTo>
                    <a:lnTo>
                      <a:pt x="507" y="11"/>
                    </a:lnTo>
                    <a:lnTo>
                      <a:pt x="507" y="6"/>
                    </a:lnTo>
                    <a:lnTo>
                      <a:pt x="507" y="0"/>
                    </a:lnTo>
                    <a:lnTo>
                      <a:pt x="513" y="0"/>
                    </a:lnTo>
                    <a:lnTo>
                      <a:pt x="519" y="0"/>
                    </a:lnTo>
                    <a:lnTo>
                      <a:pt x="569" y="0"/>
                    </a:lnTo>
                    <a:lnTo>
                      <a:pt x="609" y="0"/>
                    </a:lnTo>
                    <a:lnTo>
                      <a:pt x="631" y="0"/>
                    </a:lnTo>
                    <a:lnTo>
                      <a:pt x="654" y="0"/>
                    </a:lnTo>
                    <a:lnTo>
                      <a:pt x="687" y="0"/>
                    </a:lnTo>
                    <a:lnTo>
                      <a:pt x="727" y="0"/>
                    </a:lnTo>
                    <a:lnTo>
                      <a:pt x="733" y="0"/>
                    </a:lnTo>
                    <a:lnTo>
                      <a:pt x="738" y="0"/>
                    </a:lnTo>
                    <a:lnTo>
                      <a:pt x="744" y="6"/>
                    </a:lnTo>
                    <a:lnTo>
                      <a:pt x="738" y="11"/>
                    </a:lnTo>
                    <a:lnTo>
                      <a:pt x="733" y="11"/>
                    </a:lnTo>
                    <a:lnTo>
                      <a:pt x="721" y="11"/>
                    </a:lnTo>
                    <a:lnTo>
                      <a:pt x="710" y="17"/>
                    </a:lnTo>
                    <a:lnTo>
                      <a:pt x="699" y="17"/>
                    </a:lnTo>
                    <a:lnTo>
                      <a:pt x="687" y="28"/>
                    </a:lnTo>
                    <a:lnTo>
                      <a:pt x="682" y="39"/>
                    </a:lnTo>
                    <a:lnTo>
                      <a:pt x="676" y="50"/>
                    </a:lnTo>
                    <a:lnTo>
                      <a:pt x="676" y="67"/>
                    </a:lnTo>
                    <a:lnTo>
                      <a:pt x="671" y="90"/>
                    </a:lnTo>
                    <a:lnTo>
                      <a:pt x="671" y="112"/>
                    </a:lnTo>
                    <a:lnTo>
                      <a:pt x="671" y="151"/>
                    </a:lnTo>
                    <a:lnTo>
                      <a:pt x="671" y="202"/>
                    </a:lnTo>
                    <a:lnTo>
                      <a:pt x="671" y="280"/>
                    </a:lnTo>
                    <a:lnTo>
                      <a:pt x="671" y="448"/>
                    </a:lnTo>
                    <a:close/>
                  </a:path>
                </a:pathLst>
              </a:custGeom>
              <a:solidFill>
                <a:schemeClr val="bg1"/>
              </a:solidFill>
              <a:ln w="9525">
                <a:noFill/>
                <a:round/>
                <a:headEnd/>
                <a:tailEnd/>
              </a:ln>
            </p:spPr>
            <p:txBody>
              <a:bodyPr/>
              <a:lstStyle/>
              <a:p>
                <a:endParaRPr lang="en-US"/>
              </a:p>
            </p:txBody>
          </p:sp>
          <p:sp>
            <p:nvSpPr>
              <p:cNvPr id="35892" name="Freeform 27"/>
              <p:cNvSpPr>
                <a:spLocks/>
              </p:cNvSpPr>
              <p:nvPr/>
            </p:nvSpPr>
            <p:spPr bwMode="auto">
              <a:xfrm>
                <a:off x="13070" y="18583"/>
                <a:ext cx="597" cy="594"/>
              </a:xfrm>
              <a:custGeom>
                <a:avLst/>
                <a:gdLst>
                  <a:gd name="T0" fmla="*/ 270 w 597"/>
                  <a:gd name="T1" fmla="*/ 124 h 594"/>
                  <a:gd name="T2" fmla="*/ 281 w 597"/>
                  <a:gd name="T3" fmla="*/ 118 h 594"/>
                  <a:gd name="T4" fmla="*/ 354 w 597"/>
                  <a:gd name="T5" fmla="*/ 337 h 594"/>
                  <a:gd name="T6" fmla="*/ 95 w 597"/>
                  <a:gd name="T7" fmla="*/ 510 h 594"/>
                  <a:gd name="T8" fmla="*/ 78 w 597"/>
                  <a:gd name="T9" fmla="*/ 549 h 594"/>
                  <a:gd name="T10" fmla="*/ 50 w 597"/>
                  <a:gd name="T11" fmla="*/ 577 h 594"/>
                  <a:gd name="T12" fmla="*/ 16 w 597"/>
                  <a:gd name="T13" fmla="*/ 583 h 594"/>
                  <a:gd name="T14" fmla="*/ 5 w 597"/>
                  <a:gd name="T15" fmla="*/ 589 h 594"/>
                  <a:gd name="T16" fmla="*/ 0 w 597"/>
                  <a:gd name="T17" fmla="*/ 594 h 594"/>
                  <a:gd name="T18" fmla="*/ 16 w 597"/>
                  <a:gd name="T19" fmla="*/ 594 h 594"/>
                  <a:gd name="T20" fmla="*/ 62 w 597"/>
                  <a:gd name="T21" fmla="*/ 594 h 594"/>
                  <a:gd name="T22" fmla="*/ 95 w 597"/>
                  <a:gd name="T23" fmla="*/ 594 h 594"/>
                  <a:gd name="T24" fmla="*/ 112 w 597"/>
                  <a:gd name="T25" fmla="*/ 594 h 594"/>
                  <a:gd name="T26" fmla="*/ 146 w 597"/>
                  <a:gd name="T27" fmla="*/ 594 h 594"/>
                  <a:gd name="T28" fmla="*/ 169 w 597"/>
                  <a:gd name="T29" fmla="*/ 594 h 594"/>
                  <a:gd name="T30" fmla="*/ 174 w 597"/>
                  <a:gd name="T31" fmla="*/ 589 h 594"/>
                  <a:gd name="T32" fmla="*/ 163 w 597"/>
                  <a:gd name="T33" fmla="*/ 583 h 594"/>
                  <a:gd name="T34" fmla="*/ 140 w 597"/>
                  <a:gd name="T35" fmla="*/ 577 h 594"/>
                  <a:gd name="T36" fmla="*/ 129 w 597"/>
                  <a:gd name="T37" fmla="*/ 561 h 594"/>
                  <a:gd name="T38" fmla="*/ 135 w 597"/>
                  <a:gd name="T39" fmla="*/ 527 h 594"/>
                  <a:gd name="T40" fmla="*/ 191 w 597"/>
                  <a:gd name="T41" fmla="*/ 376 h 594"/>
                  <a:gd name="T42" fmla="*/ 197 w 597"/>
                  <a:gd name="T43" fmla="*/ 365 h 594"/>
                  <a:gd name="T44" fmla="*/ 366 w 597"/>
                  <a:gd name="T45" fmla="*/ 370 h 594"/>
                  <a:gd name="T46" fmla="*/ 444 w 597"/>
                  <a:gd name="T47" fmla="*/ 561 h 594"/>
                  <a:gd name="T48" fmla="*/ 444 w 597"/>
                  <a:gd name="T49" fmla="*/ 577 h 594"/>
                  <a:gd name="T50" fmla="*/ 433 w 597"/>
                  <a:gd name="T51" fmla="*/ 583 h 594"/>
                  <a:gd name="T52" fmla="*/ 433 w 597"/>
                  <a:gd name="T53" fmla="*/ 594 h 594"/>
                  <a:gd name="T54" fmla="*/ 456 w 597"/>
                  <a:gd name="T55" fmla="*/ 594 h 594"/>
                  <a:gd name="T56" fmla="*/ 551 w 597"/>
                  <a:gd name="T57" fmla="*/ 594 h 594"/>
                  <a:gd name="T58" fmla="*/ 585 w 597"/>
                  <a:gd name="T59" fmla="*/ 594 h 594"/>
                  <a:gd name="T60" fmla="*/ 597 w 597"/>
                  <a:gd name="T61" fmla="*/ 589 h 594"/>
                  <a:gd name="T62" fmla="*/ 585 w 597"/>
                  <a:gd name="T63" fmla="*/ 583 h 594"/>
                  <a:gd name="T64" fmla="*/ 557 w 597"/>
                  <a:gd name="T65" fmla="*/ 577 h 594"/>
                  <a:gd name="T66" fmla="*/ 535 w 597"/>
                  <a:gd name="T67" fmla="*/ 572 h 594"/>
                  <a:gd name="T68" fmla="*/ 512 w 597"/>
                  <a:gd name="T69" fmla="*/ 544 h 594"/>
                  <a:gd name="T70" fmla="*/ 490 w 597"/>
                  <a:gd name="T71" fmla="*/ 493 h 594"/>
                  <a:gd name="T72" fmla="*/ 439 w 597"/>
                  <a:gd name="T73" fmla="*/ 376 h 594"/>
                  <a:gd name="T74" fmla="*/ 383 w 597"/>
                  <a:gd name="T75" fmla="*/ 230 h 594"/>
                  <a:gd name="T76" fmla="*/ 332 w 597"/>
                  <a:gd name="T77" fmla="*/ 96 h 594"/>
                  <a:gd name="T78" fmla="*/ 309 w 597"/>
                  <a:gd name="T79" fmla="*/ 28 h 594"/>
                  <a:gd name="T80" fmla="*/ 298 w 597"/>
                  <a:gd name="T81" fmla="*/ 6 h 594"/>
                  <a:gd name="T82" fmla="*/ 287 w 597"/>
                  <a:gd name="T83" fmla="*/ 0 h 594"/>
                  <a:gd name="T84" fmla="*/ 276 w 597"/>
                  <a:gd name="T85" fmla="*/ 12 h 594"/>
                  <a:gd name="T86" fmla="*/ 95 w 597"/>
                  <a:gd name="T87" fmla="*/ 510 h 5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97"/>
                  <a:gd name="T133" fmla="*/ 0 h 594"/>
                  <a:gd name="T134" fmla="*/ 597 w 597"/>
                  <a:gd name="T135" fmla="*/ 594 h 5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97" h="594">
                    <a:moveTo>
                      <a:pt x="202" y="337"/>
                    </a:moveTo>
                    <a:lnTo>
                      <a:pt x="270" y="124"/>
                    </a:lnTo>
                    <a:lnTo>
                      <a:pt x="276" y="118"/>
                    </a:lnTo>
                    <a:lnTo>
                      <a:pt x="281" y="118"/>
                    </a:lnTo>
                    <a:lnTo>
                      <a:pt x="281" y="124"/>
                    </a:lnTo>
                    <a:lnTo>
                      <a:pt x="354" y="337"/>
                    </a:lnTo>
                    <a:lnTo>
                      <a:pt x="202" y="337"/>
                    </a:lnTo>
                    <a:lnTo>
                      <a:pt x="95" y="510"/>
                    </a:lnTo>
                    <a:lnTo>
                      <a:pt x="90" y="533"/>
                    </a:lnTo>
                    <a:lnTo>
                      <a:pt x="78" y="549"/>
                    </a:lnTo>
                    <a:lnTo>
                      <a:pt x="67" y="566"/>
                    </a:lnTo>
                    <a:lnTo>
                      <a:pt x="50" y="577"/>
                    </a:lnTo>
                    <a:lnTo>
                      <a:pt x="28" y="583"/>
                    </a:lnTo>
                    <a:lnTo>
                      <a:pt x="16" y="583"/>
                    </a:lnTo>
                    <a:lnTo>
                      <a:pt x="5" y="583"/>
                    </a:lnTo>
                    <a:lnTo>
                      <a:pt x="5" y="589"/>
                    </a:lnTo>
                    <a:lnTo>
                      <a:pt x="0" y="589"/>
                    </a:lnTo>
                    <a:lnTo>
                      <a:pt x="0" y="594"/>
                    </a:lnTo>
                    <a:lnTo>
                      <a:pt x="5" y="594"/>
                    </a:lnTo>
                    <a:lnTo>
                      <a:pt x="16" y="594"/>
                    </a:lnTo>
                    <a:lnTo>
                      <a:pt x="39" y="594"/>
                    </a:lnTo>
                    <a:lnTo>
                      <a:pt x="62" y="594"/>
                    </a:lnTo>
                    <a:lnTo>
                      <a:pt x="78" y="594"/>
                    </a:lnTo>
                    <a:lnTo>
                      <a:pt x="95" y="594"/>
                    </a:lnTo>
                    <a:lnTo>
                      <a:pt x="101" y="594"/>
                    </a:lnTo>
                    <a:lnTo>
                      <a:pt x="112" y="594"/>
                    </a:lnTo>
                    <a:lnTo>
                      <a:pt x="129" y="594"/>
                    </a:lnTo>
                    <a:lnTo>
                      <a:pt x="146" y="594"/>
                    </a:lnTo>
                    <a:lnTo>
                      <a:pt x="163" y="594"/>
                    </a:lnTo>
                    <a:lnTo>
                      <a:pt x="169" y="594"/>
                    </a:lnTo>
                    <a:lnTo>
                      <a:pt x="174" y="594"/>
                    </a:lnTo>
                    <a:lnTo>
                      <a:pt x="174" y="589"/>
                    </a:lnTo>
                    <a:lnTo>
                      <a:pt x="169" y="583"/>
                    </a:lnTo>
                    <a:lnTo>
                      <a:pt x="163" y="583"/>
                    </a:lnTo>
                    <a:lnTo>
                      <a:pt x="152" y="583"/>
                    </a:lnTo>
                    <a:lnTo>
                      <a:pt x="140" y="577"/>
                    </a:lnTo>
                    <a:lnTo>
                      <a:pt x="135" y="572"/>
                    </a:lnTo>
                    <a:lnTo>
                      <a:pt x="129" y="561"/>
                    </a:lnTo>
                    <a:lnTo>
                      <a:pt x="129" y="549"/>
                    </a:lnTo>
                    <a:lnTo>
                      <a:pt x="135" y="527"/>
                    </a:lnTo>
                    <a:lnTo>
                      <a:pt x="140" y="510"/>
                    </a:lnTo>
                    <a:lnTo>
                      <a:pt x="191" y="376"/>
                    </a:lnTo>
                    <a:lnTo>
                      <a:pt x="191" y="370"/>
                    </a:lnTo>
                    <a:lnTo>
                      <a:pt x="197" y="365"/>
                    </a:lnTo>
                    <a:lnTo>
                      <a:pt x="366" y="365"/>
                    </a:lnTo>
                    <a:lnTo>
                      <a:pt x="366" y="370"/>
                    </a:lnTo>
                    <a:lnTo>
                      <a:pt x="371" y="370"/>
                    </a:lnTo>
                    <a:lnTo>
                      <a:pt x="444" y="561"/>
                    </a:lnTo>
                    <a:lnTo>
                      <a:pt x="444" y="572"/>
                    </a:lnTo>
                    <a:lnTo>
                      <a:pt x="444" y="577"/>
                    </a:lnTo>
                    <a:lnTo>
                      <a:pt x="439" y="583"/>
                    </a:lnTo>
                    <a:lnTo>
                      <a:pt x="433" y="583"/>
                    </a:lnTo>
                    <a:lnTo>
                      <a:pt x="433" y="589"/>
                    </a:lnTo>
                    <a:lnTo>
                      <a:pt x="433" y="594"/>
                    </a:lnTo>
                    <a:lnTo>
                      <a:pt x="444" y="594"/>
                    </a:lnTo>
                    <a:lnTo>
                      <a:pt x="456" y="594"/>
                    </a:lnTo>
                    <a:lnTo>
                      <a:pt x="506" y="594"/>
                    </a:lnTo>
                    <a:lnTo>
                      <a:pt x="551" y="594"/>
                    </a:lnTo>
                    <a:lnTo>
                      <a:pt x="580" y="594"/>
                    </a:lnTo>
                    <a:lnTo>
                      <a:pt x="585" y="594"/>
                    </a:lnTo>
                    <a:lnTo>
                      <a:pt x="591" y="594"/>
                    </a:lnTo>
                    <a:lnTo>
                      <a:pt x="597" y="589"/>
                    </a:lnTo>
                    <a:lnTo>
                      <a:pt x="591" y="583"/>
                    </a:lnTo>
                    <a:lnTo>
                      <a:pt x="585" y="583"/>
                    </a:lnTo>
                    <a:lnTo>
                      <a:pt x="574" y="583"/>
                    </a:lnTo>
                    <a:lnTo>
                      <a:pt x="557" y="577"/>
                    </a:lnTo>
                    <a:lnTo>
                      <a:pt x="546" y="577"/>
                    </a:lnTo>
                    <a:lnTo>
                      <a:pt x="535" y="572"/>
                    </a:lnTo>
                    <a:lnTo>
                      <a:pt x="523" y="561"/>
                    </a:lnTo>
                    <a:lnTo>
                      <a:pt x="512" y="544"/>
                    </a:lnTo>
                    <a:lnTo>
                      <a:pt x="501" y="521"/>
                    </a:lnTo>
                    <a:lnTo>
                      <a:pt x="490" y="493"/>
                    </a:lnTo>
                    <a:lnTo>
                      <a:pt x="467" y="443"/>
                    </a:lnTo>
                    <a:lnTo>
                      <a:pt x="439" y="376"/>
                    </a:lnTo>
                    <a:lnTo>
                      <a:pt x="411" y="303"/>
                    </a:lnTo>
                    <a:lnTo>
                      <a:pt x="383" y="230"/>
                    </a:lnTo>
                    <a:lnTo>
                      <a:pt x="354" y="157"/>
                    </a:lnTo>
                    <a:lnTo>
                      <a:pt x="332" y="96"/>
                    </a:lnTo>
                    <a:lnTo>
                      <a:pt x="315" y="51"/>
                    </a:lnTo>
                    <a:lnTo>
                      <a:pt x="309" y="28"/>
                    </a:lnTo>
                    <a:lnTo>
                      <a:pt x="298" y="12"/>
                    </a:lnTo>
                    <a:lnTo>
                      <a:pt x="298" y="6"/>
                    </a:lnTo>
                    <a:lnTo>
                      <a:pt x="292" y="0"/>
                    </a:lnTo>
                    <a:lnTo>
                      <a:pt x="287" y="0"/>
                    </a:lnTo>
                    <a:lnTo>
                      <a:pt x="281" y="6"/>
                    </a:lnTo>
                    <a:lnTo>
                      <a:pt x="276" y="12"/>
                    </a:lnTo>
                    <a:lnTo>
                      <a:pt x="270" y="28"/>
                    </a:lnTo>
                    <a:lnTo>
                      <a:pt x="95" y="510"/>
                    </a:lnTo>
                    <a:lnTo>
                      <a:pt x="202" y="337"/>
                    </a:lnTo>
                    <a:close/>
                  </a:path>
                </a:pathLst>
              </a:custGeom>
              <a:solidFill>
                <a:schemeClr val="bg1"/>
              </a:solidFill>
              <a:ln w="9525">
                <a:noFill/>
                <a:round/>
                <a:headEnd/>
                <a:tailEnd/>
              </a:ln>
            </p:spPr>
            <p:txBody>
              <a:bodyPr/>
              <a:lstStyle/>
              <a:p>
                <a:endParaRPr lang="en-US"/>
              </a:p>
            </p:txBody>
          </p:sp>
          <p:sp>
            <p:nvSpPr>
              <p:cNvPr id="35893" name="Freeform 28"/>
              <p:cNvSpPr>
                <a:spLocks/>
              </p:cNvSpPr>
              <p:nvPr/>
            </p:nvSpPr>
            <p:spPr bwMode="auto">
              <a:xfrm>
                <a:off x="13751" y="18583"/>
                <a:ext cx="783" cy="594"/>
              </a:xfrm>
              <a:custGeom>
                <a:avLst/>
                <a:gdLst>
                  <a:gd name="T0" fmla="*/ 681 w 783"/>
                  <a:gd name="T1" fmla="*/ 510 h 594"/>
                  <a:gd name="T2" fmla="*/ 693 w 783"/>
                  <a:gd name="T3" fmla="*/ 544 h 594"/>
                  <a:gd name="T4" fmla="*/ 710 w 783"/>
                  <a:gd name="T5" fmla="*/ 572 h 594"/>
                  <a:gd name="T6" fmla="*/ 743 w 783"/>
                  <a:gd name="T7" fmla="*/ 583 h 594"/>
                  <a:gd name="T8" fmla="*/ 771 w 783"/>
                  <a:gd name="T9" fmla="*/ 583 h 594"/>
                  <a:gd name="T10" fmla="*/ 783 w 783"/>
                  <a:gd name="T11" fmla="*/ 589 h 594"/>
                  <a:gd name="T12" fmla="*/ 771 w 783"/>
                  <a:gd name="T13" fmla="*/ 594 h 594"/>
                  <a:gd name="T14" fmla="*/ 738 w 783"/>
                  <a:gd name="T15" fmla="*/ 594 h 594"/>
                  <a:gd name="T16" fmla="*/ 664 w 783"/>
                  <a:gd name="T17" fmla="*/ 594 h 594"/>
                  <a:gd name="T18" fmla="*/ 619 w 783"/>
                  <a:gd name="T19" fmla="*/ 589 h 594"/>
                  <a:gd name="T20" fmla="*/ 614 w 783"/>
                  <a:gd name="T21" fmla="*/ 583 h 594"/>
                  <a:gd name="T22" fmla="*/ 619 w 783"/>
                  <a:gd name="T23" fmla="*/ 577 h 594"/>
                  <a:gd name="T24" fmla="*/ 619 w 783"/>
                  <a:gd name="T25" fmla="*/ 561 h 594"/>
                  <a:gd name="T26" fmla="*/ 586 w 783"/>
                  <a:gd name="T27" fmla="*/ 152 h 594"/>
                  <a:gd name="T28" fmla="*/ 389 w 783"/>
                  <a:gd name="T29" fmla="*/ 555 h 594"/>
                  <a:gd name="T30" fmla="*/ 377 w 783"/>
                  <a:gd name="T31" fmla="*/ 583 h 594"/>
                  <a:gd name="T32" fmla="*/ 366 w 783"/>
                  <a:gd name="T33" fmla="*/ 594 h 594"/>
                  <a:gd name="T34" fmla="*/ 360 w 783"/>
                  <a:gd name="T35" fmla="*/ 589 h 594"/>
                  <a:gd name="T36" fmla="*/ 349 w 783"/>
                  <a:gd name="T37" fmla="*/ 572 h 594"/>
                  <a:gd name="T38" fmla="*/ 327 w 783"/>
                  <a:gd name="T39" fmla="*/ 533 h 594"/>
                  <a:gd name="T40" fmla="*/ 287 w 783"/>
                  <a:gd name="T41" fmla="*/ 460 h 594"/>
                  <a:gd name="T42" fmla="*/ 253 w 783"/>
                  <a:gd name="T43" fmla="*/ 393 h 594"/>
                  <a:gd name="T44" fmla="*/ 242 w 783"/>
                  <a:gd name="T45" fmla="*/ 359 h 594"/>
                  <a:gd name="T46" fmla="*/ 197 w 783"/>
                  <a:gd name="T47" fmla="*/ 269 h 594"/>
                  <a:gd name="T48" fmla="*/ 158 w 783"/>
                  <a:gd name="T49" fmla="*/ 180 h 594"/>
                  <a:gd name="T50" fmla="*/ 141 w 783"/>
                  <a:gd name="T51" fmla="*/ 157 h 594"/>
                  <a:gd name="T52" fmla="*/ 113 w 783"/>
                  <a:gd name="T53" fmla="*/ 538 h 594"/>
                  <a:gd name="T54" fmla="*/ 113 w 783"/>
                  <a:gd name="T55" fmla="*/ 566 h 594"/>
                  <a:gd name="T56" fmla="*/ 130 w 783"/>
                  <a:gd name="T57" fmla="*/ 583 h 594"/>
                  <a:gd name="T58" fmla="*/ 152 w 783"/>
                  <a:gd name="T59" fmla="*/ 583 h 594"/>
                  <a:gd name="T60" fmla="*/ 169 w 783"/>
                  <a:gd name="T61" fmla="*/ 589 h 594"/>
                  <a:gd name="T62" fmla="*/ 152 w 783"/>
                  <a:gd name="T63" fmla="*/ 594 h 594"/>
                  <a:gd name="T64" fmla="*/ 118 w 783"/>
                  <a:gd name="T65" fmla="*/ 594 h 594"/>
                  <a:gd name="T66" fmla="*/ 90 w 783"/>
                  <a:gd name="T67" fmla="*/ 594 h 594"/>
                  <a:gd name="T68" fmla="*/ 73 w 783"/>
                  <a:gd name="T69" fmla="*/ 594 h 594"/>
                  <a:gd name="T70" fmla="*/ 45 w 783"/>
                  <a:gd name="T71" fmla="*/ 594 h 594"/>
                  <a:gd name="T72" fmla="*/ 17 w 783"/>
                  <a:gd name="T73" fmla="*/ 594 h 594"/>
                  <a:gd name="T74" fmla="*/ 6 w 783"/>
                  <a:gd name="T75" fmla="*/ 594 h 594"/>
                  <a:gd name="T76" fmla="*/ 6 w 783"/>
                  <a:gd name="T77" fmla="*/ 583 h 594"/>
                  <a:gd name="T78" fmla="*/ 17 w 783"/>
                  <a:gd name="T79" fmla="*/ 583 h 594"/>
                  <a:gd name="T80" fmla="*/ 34 w 783"/>
                  <a:gd name="T81" fmla="*/ 583 h 594"/>
                  <a:gd name="T82" fmla="*/ 51 w 783"/>
                  <a:gd name="T83" fmla="*/ 572 h 594"/>
                  <a:gd name="T84" fmla="*/ 62 w 783"/>
                  <a:gd name="T85" fmla="*/ 549 h 594"/>
                  <a:gd name="T86" fmla="*/ 62 w 783"/>
                  <a:gd name="T87" fmla="*/ 516 h 594"/>
                  <a:gd name="T88" fmla="*/ 124 w 783"/>
                  <a:gd name="T89" fmla="*/ 6 h 594"/>
                  <a:gd name="T90" fmla="*/ 130 w 783"/>
                  <a:gd name="T91" fmla="*/ 0 h 594"/>
                  <a:gd name="T92" fmla="*/ 141 w 783"/>
                  <a:gd name="T93" fmla="*/ 12 h 594"/>
                  <a:gd name="T94" fmla="*/ 608 w 783"/>
                  <a:gd name="T95" fmla="*/ 12 h 594"/>
                  <a:gd name="T96" fmla="*/ 614 w 783"/>
                  <a:gd name="T97" fmla="*/ 0 h 594"/>
                  <a:gd name="T98" fmla="*/ 625 w 783"/>
                  <a:gd name="T99" fmla="*/ 0 h 594"/>
                  <a:gd name="T100" fmla="*/ 631 w 783"/>
                  <a:gd name="T101" fmla="*/ 23 h 5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83"/>
                  <a:gd name="T154" fmla="*/ 0 h 594"/>
                  <a:gd name="T155" fmla="*/ 783 w 783"/>
                  <a:gd name="T156" fmla="*/ 594 h 5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83" h="594">
                    <a:moveTo>
                      <a:pt x="681" y="493"/>
                    </a:moveTo>
                    <a:lnTo>
                      <a:pt x="681" y="510"/>
                    </a:lnTo>
                    <a:lnTo>
                      <a:pt x="687" y="527"/>
                    </a:lnTo>
                    <a:lnTo>
                      <a:pt x="693" y="544"/>
                    </a:lnTo>
                    <a:lnTo>
                      <a:pt x="698" y="561"/>
                    </a:lnTo>
                    <a:lnTo>
                      <a:pt x="710" y="572"/>
                    </a:lnTo>
                    <a:lnTo>
                      <a:pt x="721" y="577"/>
                    </a:lnTo>
                    <a:lnTo>
                      <a:pt x="743" y="583"/>
                    </a:lnTo>
                    <a:lnTo>
                      <a:pt x="760" y="583"/>
                    </a:lnTo>
                    <a:lnTo>
                      <a:pt x="771" y="583"/>
                    </a:lnTo>
                    <a:lnTo>
                      <a:pt x="777" y="583"/>
                    </a:lnTo>
                    <a:lnTo>
                      <a:pt x="783" y="589"/>
                    </a:lnTo>
                    <a:lnTo>
                      <a:pt x="777" y="594"/>
                    </a:lnTo>
                    <a:lnTo>
                      <a:pt x="771" y="594"/>
                    </a:lnTo>
                    <a:lnTo>
                      <a:pt x="766" y="594"/>
                    </a:lnTo>
                    <a:lnTo>
                      <a:pt x="738" y="594"/>
                    </a:lnTo>
                    <a:lnTo>
                      <a:pt x="704" y="594"/>
                    </a:lnTo>
                    <a:lnTo>
                      <a:pt x="664" y="594"/>
                    </a:lnTo>
                    <a:lnTo>
                      <a:pt x="636" y="589"/>
                    </a:lnTo>
                    <a:lnTo>
                      <a:pt x="619" y="589"/>
                    </a:lnTo>
                    <a:lnTo>
                      <a:pt x="614" y="589"/>
                    </a:lnTo>
                    <a:lnTo>
                      <a:pt x="614" y="583"/>
                    </a:lnTo>
                    <a:lnTo>
                      <a:pt x="614" y="577"/>
                    </a:lnTo>
                    <a:lnTo>
                      <a:pt x="619" y="577"/>
                    </a:lnTo>
                    <a:lnTo>
                      <a:pt x="619" y="572"/>
                    </a:lnTo>
                    <a:lnTo>
                      <a:pt x="619" y="561"/>
                    </a:lnTo>
                    <a:lnTo>
                      <a:pt x="619" y="549"/>
                    </a:lnTo>
                    <a:lnTo>
                      <a:pt x="586" y="152"/>
                    </a:lnTo>
                    <a:lnTo>
                      <a:pt x="580" y="152"/>
                    </a:lnTo>
                    <a:lnTo>
                      <a:pt x="389" y="555"/>
                    </a:lnTo>
                    <a:lnTo>
                      <a:pt x="383" y="572"/>
                    </a:lnTo>
                    <a:lnTo>
                      <a:pt x="377" y="583"/>
                    </a:lnTo>
                    <a:lnTo>
                      <a:pt x="372" y="589"/>
                    </a:lnTo>
                    <a:lnTo>
                      <a:pt x="366" y="594"/>
                    </a:lnTo>
                    <a:lnTo>
                      <a:pt x="360" y="594"/>
                    </a:lnTo>
                    <a:lnTo>
                      <a:pt x="360" y="589"/>
                    </a:lnTo>
                    <a:lnTo>
                      <a:pt x="355" y="583"/>
                    </a:lnTo>
                    <a:lnTo>
                      <a:pt x="349" y="572"/>
                    </a:lnTo>
                    <a:lnTo>
                      <a:pt x="338" y="561"/>
                    </a:lnTo>
                    <a:lnTo>
                      <a:pt x="327" y="533"/>
                    </a:lnTo>
                    <a:lnTo>
                      <a:pt x="310" y="499"/>
                    </a:lnTo>
                    <a:lnTo>
                      <a:pt x="287" y="460"/>
                    </a:lnTo>
                    <a:lnTo>
                      <a:pt x="270" y="421"/>
                    </a:lnTo>
                    <a:lnTo>
                      <a:pt x="253" y="393"/>
                    </a:lnTo>
                    <a:lnTo>
                      <a:pt x="248" y="381"/>
                    </a:lnTo>
                    <a:lnTo>
                      <a:pt x="242" y="359"/>
                    </a:lnTo>
                    <a:lnTo>
                      <a:pt x="220" y="320"/>
                    </a:lnTo>
                    <a:lnTo>
                      <a:pt x="197" y="269"/>
                    </a:lnTo>
                    <a:lnTo>
                      <a:pt x="175" y="219"/>
                    </a:lnTo>
                    <a:lnTo>
                      <a:pt x="158" y="180"/>
                    </a:lnTo>
                    <a:lnTo>
                      <a:pt x="146" y="157"/>
                    </a:lnTo>
                    <a:lnTo>
                      <a:pt x="141" y="157"/>
                    </a:lnTo>
                    <a:lnTo>
                      <a:pt x="113" y="516"/>
                    </a:lnTo>
                    <a:lnTo>
                      <a:pt x="113" y="538"/>
                    </a:lnTo>
                    <a:lnTo>
                      <a:pt x="113" y="555"/>
                    </a:lnTo>
                    <a:lnTo>
                      <a:pt x="113" y="566"/>
                    </a:lnTo>
                    <a:lnTo>
                      <a:pt x="124" y="577"/>
                    </a:lnTo>
                    <a:lnTo>
                      <a:pt x="130" y="583"/>
                    </a:lnTo>
                    <a:lnTo>
                      <a:pt x="146" y="583"/>
                    </a:lnTo>
                    <a:lnTo>
                      <a:pt x="152" y="583"/>
                    </a:lnTo>
                    <a:lnTo>
                      <a:pt x="163" y="583"/>
                    </a:lnTo>
                    <a:lnTo>
                      <a:pt x="169" y="589"/>
                    </a:lnTo>
                    <a:lnTo>
                      <a:pt x="163" y="594"/>
                    </a:lnTo>
                    <a:lnTo>
                      <a:pt x="152" y="594"/>
                    </a:lnTo>
                    <a:lnTo>
                      <a:pt x="135" y="594"/>
                    </a:lnTo>
                    <a:lnTo>
                      <a:pt x="118" y="594"/>
                    </a:lnTo>
                    <a:lnTo>
                      <a:pt x="101" y="594"/>
                    </a:lnTo>
                    <a:lnTo>
                      <a:pt x="90" y="594"/>
                    </a:lnTo>
                    <a:lnTo>
                      <a:pt x="79" y="594"/>
                    </a:lnTo>
                    <a:lnTo>
                      <a:pt x="73" y="594"/>
                    </a:lnTo>
                    <a:lnTo>
                      <a:pt x="62" y="594"/>
                    </a:lnTo>
                    <a:lnTo>
                      <a:pt x="45" y="594"/>
                    </a:lnTo>
                    <a:lnTo>
                      <a:pt x="28" y="594"/>
                    </a:lnTo>
                    <a:lnTo>
                      <a:pt x="17" y="594"/>
                    </a:lnTo>
                    <a:lnTo>
                      <a:pt x="11" y="594"/>
                    </a:lnTo>
                    <a:lnTo>
                      <a:pt x="6" y="594"/>
                    </a:lnTo>
                    <a:lnTo>
                      <a:pt x="0" y="589"/>
                    </a:lnTo>
                    <a:lnTo>
                      <a:pt x="6" y="583"/>
                    </a:lnTo>
                    <a:lnTo>
                      <a:pt x="11" y="583"/>
                    </a:lnTo>
                    <a:lnTo>
                      <a:pt x="17" y="583"/>
                    </a:lnTo>
                    <a:lnTo>
                      <a:pt x="23" y="583"/>
                    </a:lnTo>
                    <a:lnTo>
                      <a:pt x="34" y="583"/>
                    </a:lnTo>
                    <a:lnTo>
                      <a:pt x="45" y="577"/>
                    </a:lnTo>
                    <a:lnTo>
                      <a:pt x="51" y="572"/>
                    </a:lnTo>
                    <a:lnTo>
                      <a:pt x="56" y="561"/>
                    </a:lnTo>
                    <a:lnTo>
                      <a:pt x="62" y="549"/>
                    </a:lnTo>
                    <a:lnTo>
                      <a:pt x="62" y="533"/>
                    </a:lnTo>
                    <a:lnTo>
                      <a:pt x="62" y="516"/>
                    </a:lnTo>
                    <a:lnTo>
                      <a:pt x="118" y="12"/>
                    </a:lnTo>
                    <a:lnTo>
                      <a:pt x="124" y="6"/>
                    </a:lnTo>
                    <a:lnTo>
                      <a:pt x="124" y="0"/>
                    </a:lnTo>
                    <a:lnTo>
                      <a:pt x="130" y="0"/>
                    </a:lnTo>
                    <a:lnTo>
                      <a:pt x="135" y="0"/>
                    </a:lnTo>
                    <a:lnTo>
                      <a:pt x="141" y="12"/>
                    </a:lnTo>
                    <a:lnTo>
                      <a:pt x="377" y="499"/>
                    </a:lnTo>
                    <a:lnTo>
                      <a:pt x="608" y="12"/>
                    </a:lnTo>
                    <a:lnTo>
                      <a:pt x="614" y="6"/>
                    </a:lnTo>
                    <a:lnTo>
                      <a:pt x="614" y="0"/>
                    </a:lnTo>
                    <a:lnTo>
                      <a:pt x="619" y="0"/>
                    </a:lnTo>
                    <a:lnTo>
                      <a:pt x="625" y="0"/>
                    </a:lnTo>
                    <a:lnTo>
                      <a:pt x="625" y="6"/>
                    </a:lnTo>
                    <a:lnTo>
                      <a:pt x="631" y="23"/>
                    </a:lnTo>
                    <a:lnTo>
                      <a:pt x="681" y="493"/>
                    </a:lnTo>
                    <a:close/>
                  </a:path>
                </a:pathLst>
              </a:custGeom>
              <a:solidFill>
                <a:schemeClr val="bg1"/>
              </a:solidFill>
              <a:ln w="9525">
                <a:noFill/>
                <a:round/>
                <a:headEnd/>
                <a:tailEnd/>
              </a:ln>
            </p:spPr>
            <p:txBody>
              <a:bodyPr/>
              <a:lstStyle/>
              <a:p>
                <a:endParaRPr lang="en-US"/>
              </a:p>
            </p:txBody>
          </p:sp>
          <p:sp>
            <p:nvSpPr>
              <p:cNvPr id="35894" name="Freeform 29"/>
              <p:cNvSpPr>
                <a:spLocks/>
              </p:cNvSpPr>
              <p:nvPr/>
            </p:nvSpPr>
            <p:spPr bwMode="auto">
              <a:xfrm>
                <a:off x="14663" y="18595"/>
                <a:ext cx="383" cy="582"/>
              </a:xfrm>
              <a:custGeom>
                <a:avLst/>
                <a:gdLst>
                  <a:gd name="T0" fmla="*/ 68 w 383"/>
                  <a:gd name="T1" fmla="*/ 151 h 582"/>
                  <a:gd name="T2" fmla="*/ 68 w 383"/>
                  <a:gd name="T3" fmla="*/ 72 h 582"/>
                  <a:gd name="T4" fmla="*/ 62 w 383"/>
                  <a:gd name="T5" fmla="*/ 39 h 582"/>
                  <a:gd name="T6" fmla="*/ 45 w 383"/>
                  <a:gd name="T7" fmla="*/ 16 h 582"/>
                  <a:gd name="T8" fmla="*/ 23 w 383"/>
                  <a:gd name="T9" fmla="*/ 11 h 582"/>
                  <a:gd name="T10" fmla="*/ 6 w 383"/>
                  <a:gd name="T11" fmla="*/ 11 h 582"/>
                  <a:gd name="T12" fmla="*/ 0 w 383"/>
                  <a:gd name="T13" fmla="*/ 0 h 582"/>
                  <a:gd name="T14" fmla="*/ 34 w 383"/>
                  <a:gd name="T15" fmla="*/ 0 h 582"/>
                  <a:gd name="T16" fmla="*/ 73 w 383"/>
                  <a:gd name="T17" fmla="*/ 0 h 582"/>
                  <a:gd name="T18" fmla="*/ 102 w 383"/>
                  <a:gd name="T19" fmla="*/ 0 h 582"/>
                  <a:gd name="T20" fmla="*/ 158 w 383"/>
                  <a:gd name="T21" fmla="*/ 0 h 582"/>
                  <a:gd name="T22" fmla="*/ 259 w 383"/>
                  <a:gd name="T23" fmla="*/ 5 h 582"/>
                  <a:gd name="T24" fmla="*/ 327 w 383"/>
                  <a:gd name="T25" fmla="*/ 28 h 582"/>
                  <a:gd name="T26" fmla="*/ 366 w 383"/>
                  <a:gd name="T27" fmla="*/ 78 h 582"/>
                  <a:gd name="T28" fmla="*/ 366 w 383"/>
                  <a:gd name="T29" fmla="*/ 207 h 582"/>
                  <a:gd name="T30" fmla="*/ 265 w 383"/>
                  <a:gd name="T31" fmla="*/ 308 h 582"/>
                  <a:gd name="T32" fmla="*/ 180 w 383"/>
                  <a:gd name="T33" fmla="*/ 319 h 582"/>
                  <a:gd name="T34" fmla="*/ 169 w 383"/>
                  <a:gd name="T35" fmla="*/ 319 h 582"/>
                  <a:gd name="T36" fmla="*/ 169 w 383"/>
                  <a:gd name="T37" fmla="*/ 308 h 582"/>
                  <a:gd name="T38" fmla="*/ 186 w 383"/>
                  <a:gd name="T39" fmla="*/ 308 h 582"/>
                  <a:gd name="T40" fmla="*/ 282 w 383"/>
                  <a:gd name="T41" fmla="*/ 269 h 582"/>
                  <a:gd name="T42" fmla="*/ 321 w 383"/>
                  <a:gd name="T43" fmla="*/ 179 h 582"/>
                  <a:gd name="T44" fmla="*/ 304 w 383"/>
                  <a:gd name="T45" fmla="*/ 106 h 582"/>
                  <a:gd name="T46" fmla="*/ 237 w 383"/>
                  <a:gd name="T47" fmla="*/ 33 h 582"/>
                  <a:gd name="T48" fmla="*/ 169 w 383"/>
                  <a:gd name="T49" fmla="*/ 22 h 582"/>
                  <a:gd name="T50" fmla="*/ 147 w 383"/>
                  <a:gd name="T51" fmla="*/ 22 h 582"/>
                  <a:gd name="T52" fmla="*/ 130 w 383"/>
                  <a:gd name="T53" fmla="*/ 33 h 582"/>
                  <a:gd name="T54" fmla="*/ 130 w 383"/>
                  <a:gd name="T55" fmla="*/ 358 h 582"/>
                  <a:gd name="T56" fmla="*/ 130 w 383"/>
                  <a:gd name="T57" fmla="*/ 487 h 582"/>
                  <a:gd name="T58" fmla="*/ 135 w 383"/>
                  <a:gd name="T59" fmla="*/ 537 h 582"/>
                  <a:gd name="T60" fmla="*/ 147 w 383"/>
                  <a:gd name="T61" fmla="*/ 560 h 582"/>
                  <a:gd name="T62" fmla="*/ 164 w 383"/>
                  <a:gd name="T63" fmla="*/ 571 h 582"/>
                  <a:gd name="T64" fmla="*/ 192 w 383"/>
                  <a:gd name="T65" fmla="*/ 571 h 582"/>
                  <a:gd name="T66" fmla="*/ 203 w 383"/>
                  <a:gd name="T67" fmla="*/ 577 h 582"/>
                  <a:gd name="T68" fmla="*/ 203 w 383"/>
                  <a:gd name="T69" fmla="*/ 582 h 582"/>
                  <a:gd name="T70" fmla="*/ 152 w 383"/>
                  <a:gd name="T71" fmla="*/ 582 h 582"/>
                  <a:gd name="T72" fmla="*/ 96 w 383"/>
                  <a:gd name="T73" fmla="*/ 582 h 582"/>
                  <a:gd name="T74" fmla="*/ 85 w 383"/>
                  <a:gd name="T75" fmla="*/ 582 h 582"/>
                  <a:gd name="T76" fmla="*/ 51 w 383"/>
                  <a:gd name="T77" fmla="*/ 582 h 582"/>
                  <a:gd name="T78" fmla="*/ 23 w 383"/>
                  <a:gd name="T79" fmla="*/ 582 h 582"/>
                  <a:gd name="T80" fmla="*/ 12 w 383"/>
                  <a:gd name="T81" fmla="*/ 577 h 582"/>
                  <a:gd name="T82" fmla="*/ 28 w 383"/>
                  <a:gd name="T83" fmla="*/ 571 h 582"/>
                  <a:gd name="T84" fmla="*/ 51 w 383"/>
                  <a:gd name="T85" fmla="*/ 565 h 582"/>
                  <a:gd name="T86" fmla="*/ 62 w 383"/>
                  <a:gd name="T87" fmla="*/ 543 h 582"/>
                  <a:gd name="T88" fmla="*/ 68 w 383"/>
                  <a:gd name="T89" fmla="*/ 487 h 582"/>
                  <a:gd name="T90" fmla="*/ 68 w 383"/>
                  <a:gd name="T91" fmla="*/ 358 h 5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
                  <a:gd name="T139" fmla="*/ 0 h 582"/>
                  <a:gd name="T140" fmla="*/ 383 w 383"/>
                  <a:gd name="T141" fmla="*/ 582 h 5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 h="582">
                    <a:moveTo>
                      <a:pt x="68" y="224"/>
                    </a:moveTo>
                    <a:lnTo>
                      <a:pt x="68" y="151"/>
                    </a:lnTo>
                    <a:lnTo>
                      <a:pt x="68" y="101"/>
                    </a:lnTo>
                    <a:lnTo>
                      <a:pt x="68" y="72"/>
                    </a:lnTo>
                    <a:lnTo>
                      <a:pt x="62" y="56"/>
                    </a:lnTo>
                    <a:lnTo>
                      <a:pt x="62" y="39"/>
                    </a:lnTo>
                    <a:lnTo>
                      <a:pt x="57" y="28"/>
                    </a:lnTo>
                    <a:lnTo>
                      <a:pt x="45" y="16"/>
                    </a:lnTo>
                    <a:lnTo>
                      <a:pt x="34" y="11"/>
                    </a:lnTo>
                    <a:lnTo>
                      <a:pt x="23" y="11"/>
                    </a:lnTo>
                    <a:lnTo>
                      <a:pt x="12" y="11"/>
                    </a:lnTo>
                    <a:lnTo>
                      <a:pt x="6" y="11"/>
                    </a:lnTo>
                    <a:lnTo>
                      <a:pt x="0" y="5"/>
                    </a:lnTo>
                    <a:lnTo>
                      <a:pt x="0" y="0"/>
                    </a:lnTo>
                    <a:lnTo>
                      <a:pt x="12" y="0"/>
                    </a:lnTo>
                    <a:lnTo>
                      <a:pt x="34" y="0"/>
                    </a:lnTo>
                    <a:lnTo>
                      <a:pt x="57" y="0"/>
                    </a:lnTo>
                    <a:lnTo>
                      <a:pt x="73" y="0"/>
                    </a:lnTo>
                    <a:lnTo>
                      <a:pt x="90" y="0"/>
                    </a:lnTo>
                    <a:lnTo>
                      <a:pt x="102" y="0"/>
                    </a:lnTo>
                    <a:lnTo>
                      <a:pt x="124" y="0"/>
                    </a:lnTo>
                    <a:lnTo>
                      <a:pt x="158" y="0"/>
                    </a:lnTo>
                    <a:lnTo>
                      <a:pt x="197" y="0"/>
                    </a:lnTo>
                    <a:lnTo>
                      <a:pt x="259" y="5"/>
                    </a:lnTo>
                    <a:lnTo>
                      <a:pt x="304" y="16"/>
                    </a:lnTo>
                    <a:lnTo>
                      <a:pt x="327" y="28"/>
                    </a:lnTo>
                    <a:lnTo>
                      <a:pt x="344" y="44"/>
                    </a:lnTo>
                    <a:lnTo>
                      <a:pt x="366" y="78"/>
                    </a:lnTo>
                    <a:lnTo>
                      <a:pt x="383" y="134"/>
                    </a:lnTo>
                    <a:lnTo>
                      <a:pt x="366" y="207"/>
                    </a:lnTo>
                    <a:lnTo>
                      <a:pt x="327" y="269"/>
                    </a:lnTo>
                    <a:lnTo>
                      <a:pt x="265" y="308"/>
                    </a:lnTo>
                    <a:lnTo>
                      <a:pt x="192" y="319"/>
                    </a:lnTo>
                    <a:lnTo>
                      <a:pt x="180" y="319"/>
                    </a:lnTo>
                    <a:lnTo>
                      <a:pt x="175" y="319"/>
                    </a:lnTo>
                    <a:lnTo>
                      <a:pt x="169" y="319"/>
                    </a:lnTo>
                    <a:lnTo>
                      <a:pt x="164" y="313"/>
                    </a:lnTo>
                    <a:lnTo>
                      <a:pt x="169" y="308"/>
                    </a:lnTo>
                    <a:lnTo>
                      <a:pt x="175" y="308"/>
                    </a:lnTo>
                    <a:lnTo>
                      <a:pt x="186" y="308"/>
                    </a:lnTo>
                    <a:lnTo>
                      <a:pt x="237" y="297"/>
                    </a:lnTo>
                    <a:lnTo>
                      <a:pt x="282" y="269"/>
                    </a:lnTo>
                    <a:lnTo>
                      <a:pt x="310" y="229"/>
                    </a:lnTo>
                    <a:lnTo>
                      <a:pt x="321" y="179"/>
                    </a:lnTo>
                    <a:lnTo>
                      <a:pt x="316" y="145"/>
                    </a:lnTo>
                    <a:lnTo>
                      <a:pt x="304" y="106"/>
                    </a:lnTo>
                    <a:lnTo>
                      <a:pt x="276" y="61"/>
                    </a:lnTo>
                    <a:lnTo>
                      <a:pt x="237" y="33"/>
                    </a:lnTo>
                    <a:lnTo>
                      <a:pt x="197" y="22"/>
                    </a:lnTo>
                    <a:lnTo>
                      <a:pt x="169" y="22"/>
                    </a:lnTo>
                    <a:lnTo>
                      <a:pt x="158" y="22"/>
                    </a:lnTo>
                    <a:lnTo>
                      <a:pt x="147" y="22"/>
                    </a:lnTo>
                    <a:lnTo>
                      <a:pt x="135" y="28"/>
                    </a:lnTo>
                    <a:lnTo>
                      <a:pt x="130" y="33"/>
                    </a:lnTo>
                    <a:lnTo>
                      <a:pt x="130" y="39"/>
                    </a:lnTo>
                    <a:lnTo>
                      <a:pt x="130" y="358"/>
                    </a:lnTo>
                    <a:lnTo>
                      <a:pt x="130" y="431"/>
                    </a:lnTo>
                    <a:lnTo>
                      <a:pt x="130" y="487"/>
                    </a:lnTo>
                    <a:lnTo>
                      <a:pt x="135" y="526"/>
                    </a:lnTo>
                    <a:lnTo>
                      <a:pt x="135" y="537"/>
                    </a:lnTo>
                    <a:lnTo>
                      <a:pt x="141" y="549"/>
                    </a:lnTo>
                    <a:lnTo>
                      <a:pt x="147" y="560"/>
                    </a:lnTo>
                    <a:lnTo>
                      <a:pt x="152" y="565"/>
                    </a:lnTo>
                    <a:lnTo>
                      <a:pt x="164" y="571"/>
                    </a:lnTo>
                    <a:lnTo>
                      <a:pt x="175" y="571"/>
                    </a:lnTo>
                    <a:lnTo>
                      <a:pt x="192" y="571"/>
                    </a:lnTo>
                    <a:lnTo>
                      <a:pt x="197" y="571"/>
                    </a:lnTo>
                    <a:lnTo>
                      <a:pt x="203" y="577"/>
                    </a:lnTo>
                    <a:lnTo>
                      <a:pt x="209" y="577"/>
                    </a:lnTo>
                    <a:lnTo>
                      <a:pt x="203" y="582"/>
                    </a:lnTo>
                    <a:lnTo>
                      <a:pt x="192" y="582"/>
                    </a:lnTo>
                    <a:lnTo>
                      <a:pt x="152" y="582"/>
                    </a:lnTo>
                    <a:lnTo>
                      <a:pt x="113" y="582"/>
                    </a:lnTo>
                    <a:lnTo>
                      <a:pt x="96" y="582"/>
                    </a:lnTo>
                    <a:lnTo>
                      <a:pt x="90" y="582"/>
                    </a:lnTo>
                    <a:lnTo>
                      <a:pt x="85" y="582"/>
                    </a:lnTo>
                    <a:lnTo>
                      <a:pt x="68" y="582"/>
                    </a:lnTo>
                    <a:lnTo>
                      <a:pt x="51" y="582"/>
                    </a:lnTo>
                    <a:lnTo>
                      <a:pt x="34" y="582"/>
                    </a:lnTo>
                    <a:lnTo>
                      <a:pt x="23" y="582"/>
                    </a:lnTo>
                    <a:lnTo>
                      <a:pt x="12" y="582"/>
                    </a:lnTo>
                    <a:lnTo>
                      <a:pt x="12" y="577"/>
                    </a:lnTo>
                    <a:lnTo>
                      <a:pt x="17" y="571"/>
                    </a:lnTo>
                    <a:lnTo>
                      <a:pt x="28" y="571"/>
                    </a:lnTo>
                    <a:lnTo>
                      <a:pt x="40" y="571"/>
                    </a:lnTo>
                    <a:lnTo>
                      <a:pt x="51" y="565"/>
                    </a:lnTo>
                    <a:lnTo>
                      <a:pt x="57" y="554"/>
                    </a:lnTo>
                    <a:lnTo>
                      <a:pt x="62" y="543"/>
                    </a:lnTo>
                    <a:lnTo>
                      <a:pt x="62" y="526"/>
                    </a:lnTo>
                    <a:lnTo>
                      <a:pt x="68" y="487"/>
                    </a:lnTo>
                    <a:lnTo>
                      <a:pt x="68" y="431"/>
                    </a:lnTo>
                    <a:lnTo>
                      <a:pt x="68" y="358"/>
                    </a:lnTo>
                    <a:lnTo>
                      <a:pt x="68" y="224"/>
                    </a:lnTo>
                    <a:close/>
                  </a:path>
                </a:pathLst>
              </a:custGeom>
              <a:solidFill>
                <a:schemeClr val="bg1"/>
              </a:solidFill>
              <a:ln w="9525">
                <a:noFill/>
                <a:round/>
                <a:headEnd/>
                <a:tailEnd/>
              </a:ln>
            </p:spPr>
            <p:txBody>
              <a:bodyPr/>
              <a:lstStyle/>
              <a:p>
                <a:endParaRPr lang="en-US"/>
              </a:p>
            </p:txBody>
          </p:sp>
          <p:sp>
            <p:nvSpPr>
              <p:cNvPr id="35895" name="Freeform 30"/>
              <p:cNvSpPr>
                <a:spLocks/>
              </p:cNvSpPr>
              <p:nvPr/>
            </p:nvSpPr>
            <p:spPr bwMode="auto">
              <a:xfrm>
                <a:off x="15232" y="18583"/>
                <a:ext cx="299" cy="606"/>
              </a:xfrm>
              <a:custGeom>
                <a:avLst/>
                <a:gdLst>
                  <a:gd name="T0" fmla="*/ 6 w 299"/>
                  <a:gd name="T1" fmla="*/ 583 h 606"/>
                  <a:gd name="T2" fmla="*/ 0 w 299"/>
                  <a:gd name="T3" fmla="*/ 566 h 606"/>
                  <a:gd name="T4" fmla="*/ 0 w 299"/>
                  <a:gd name="T5" fmla="*/ 527 h 606"/>
                  <a:gd name="T6" fmla="*/ 0 w 299"/>
                  <a:gd name="T7" fmla="*/ 488 h 606"/>
                  <a:gd name="T8" fmla="*/ 6 w 299"/>
                  <a:gd name="T9" fmla="*/ 465 h 606"/>
                  <a:gd name="T10" fmla="*/ 17 w 299"/>
                  <a:gd name="T11" fmla="*/ 465 h 606"/>
                  <a:gd name="T12" fmla="*/ 17 w 299"/>
                  <a:gd name="T13" fmla="*/ 482 h 606"/>
                  <a:gd name="T14" fmla="*/ 34 w 299"/>
                  <a:gd name="T15" fmla="*/ 533 h 606"/>
                  <a:gd name="T16" fmla="*/ 96 w 299"/>
                  <a:gd name="T17" fmla="*/ 572 h 606"/>
                  <a:gd name="T18" fmla="*/ 180 w 299"/>
                  <a:gd name="T19" fmla="*/ 566 h 606"/>
                  <a:gd name="T20" fmla="*/ 237 w 299"/>
                  <a:gd name="T21" fmla="*/ 510 h 606"/>
                  <a:gd name="T22" fmla="*/ 242 w 299"/>
                  <a:gd name="T23" fmla="*/ 437 h 606"/>
                  <a:gd name="T24" fmla="*/ 197 w 299"/>
                  <a:gd name="T25" fmla="*/ 370 h 606"/>
                  <a:gd name="T26" fmla="*/ 118 w 299"/>
                  <a:gd name="T27" fmla="*/ 309 h 606"/>
                  <a:gd name="T28" fmla="*/ 39 w 299"/>
                  <a:gd name="T29" fmla="*/ 219 h 606"/>
                  <a:gd name="T30" fmla="*/ 17 w 299"/>
                  <a:gd name="T31" fmla="*/ 141 h 606"/>
                  <a:gd name="T32" fmla="*/ 62 w 299"/>
                  <a:gd name="T33" fmla="*/ 40 h 606"/>
                  <a:gd name="T34" fmla="*/ 180 w 299"/>
                  <a:gd name="T35" fmla="*/ 0 h 606"/>
                  <a:gd name="T36" fmla="*/ 231 w 299"/>
                  <a:gd name="T37" fmla="*/ 0 h 606"/>
                  <a:gd name="T38" fmla="*/ 265 w 299"/>
                  <a:gd name="T39" fmla="*/ 12 h 606"/>
                  <a:gd name="T40" fmla="*/ 282 w 299"/>
                  <a:gd name="T41" fmla="*/ 12 h 606"/>
                  <a:gd name="T42" fmla="*/ 287 w 299"/>
                  <a:gd name="T43" fmla="*/ 17 h 606"/>
                  <a:gd name="T44" fmla="*/ 287 w 299"/>
                  <a:gd name="T45" fmla="*/ 34 h 606"/>
                  <a:gd name="T46" fmla="*/ 282 w 299"/>
                  <a:gd name="T47" fmla="*/ 68 h 606"/>
                  <a:gd name="T48" fmla="*/ 282 w 299"/>
                  <a:gd name="T49" fmla="*/ 107 h 606"/>
                  <a:gd name="T50" fmla="*/ 276 w 299"/>
                  <a:gd name="T51" fmla="*/ 118 h 606"/>
                  <a:gd name="T52" fmla="*/ 270 w 299"/>
                  <a:gd name="T53" fmla="*/ 113 h 606"/>
                  <a:gd name="T54" fmla="*/ 270 w 299"/>
                  <a:gd name="T55" fmla="*/ 96 h 606"/>
                  <a:gd name="T56" fmla="*/ 265 w 299"/>
                  <a:gd name="T57" fmla="*/ 68 h 606"/>
                  <a:gd name="T58" fmla="*/ 237 w 299"/>
                  <a:gd name="T59" fmla="*/ 45 h 606"/>
                  <a:gd name="T60" fmla="*/ 163 w 299"/>
                  <a:gd name="T61" fmla="*/ 28 h 606"/>
                  <a:gd name="T62" fmla="*/ 85 w 299"/>
                  <a:gd name="T63" fmla="*/ 68 h 606"/>
                  <a:gd name="T64" fmla="*/ 73 w 299"/>
                  <a:gd name="T65" fmla="*/ 146 h 606"/>
                  <a:gd name="T66" fmla="*/ 118 w 299"/>
                  <a:gd name="T67" fmla="*/ 208 h 606"/>
                  <a:gd name="T68" fmla="*/ 186 w 299"/>
                  <a:gd name="T69" fmla="*/ 264 h 606"/>
                  <a:gd name="T70" fmla="*/ 276 w 299"/>
                  <a:gd name="T71" fmla="*/ 359 h 606"/>
                  <a:gd name="T72" fmla="*/ 299 w 299"/>
                  <a:gd name="T73" fmla="*/ 443 h 606"/>
                  <a:gd name="T74" fmla="*/ 276 w 299"/>
                  <a:gd name="T75" fmla="*/ 533 h 606"/>
                  <a:gd name="T76" fmla="*/ 180 w 299"/>
                  <a:gd name="T77" fmla="*/ 600 h 606"/>
                  <a:gd name="T78" fmla="*/ 62 w 299"/>
                  <a:gd name="T79" fmla="*/ 600 h 6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9"/>
                  <a:gd name="T121" fmla="*/ 0 h 606"/>
                  <a:gd name="T122" fmla="*/ 299 w 299"/>
                  <a:gd name="T123" fmla="*/ 606 h 6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9" h="606">
                    <a:moveTo>
                      <a:pt x="11" y="583"/>
                    </a:moveTo>
                    <a:lnTo>
                      <a:pt x="6" y="583"/>
                    </a:lnTo>
                    <a:lnTo>
                      <a:pt x="0" y="577"/>
                    </a:lnTo>
                    <a:lnTo>
                      <a:pt x="0" y="566"/>
                    </a:lnTo>
                    <a:lnTo>
                      <a:pt x="0" y="555"/>
                    </a:lnTo>
                    <a:lnTo>
                      <a:pt x="0" y="527"/>
                    </a:lnTo>
                    <a:lnTo>
                      <a:pt x="0" y="505"/>
                    </a:lnTo>
                    <a:lnTo>
                      <a:pt x="0" y="488"/>
                    </a:lnTo>
                    <a:lnTo>
                      <a:pt x="6" y="477"/>
                    </a:lnTo>
                    <a:lnTo>
                      <a:pt x="6" y="465"/>
                    </a:lnTo>
                    <a:lnTo>
                      <a:pt x="11" y="460"/>
                    </a:lnTo>
                    <a:lnTo>
                      <a:pt x="17" y="465"/>
                    </a:lnTo>
                    <a:lnTo>
                      <a:pt x="17" y="471"/>
                    </a:lnTo>
                    <a:lnTo>
                      <a:pt x="17" y="482"/>
                    </a:lnTo>
                    <a:lnTo>
                      <a:pt x="17" y="499"/>
                    </a:lnTo>
                    <a:lnTo>
                      <a:pt x="34" y="533"/>
                    </a:lnTo>
                    <a:lnTo>
                      <a:pt x="62" y="561"/>
                    </a:lnTo>
                    <a:lnTo>
                      <a:pt x="96" y="572"/>
                    </a:lnTo>
                    <a:lnTo>
                      <a:pt x="135" y="577"/>
                    </a:lnTo>
                    <a:lnTo>
                      <a:pt x="180" y="566"/>
                    </a:lnTo>
                    <a:lnTo>
                      <a:pt x="214" y="544"/>
                    </a:lnTo>
                    <a:lnTo>
                      <a:pt x="237" y="510"/>
                    </a:lnTo>
                    <a:lnTo>
                      <a:pt x="242" y="477"/>
                    </a:lnTo>
                    <a:lnTo>
                      <a:pt x="242" y="437"/>
                    </a:lnTo>
                    <a:lnTo>
                      <a:pt x="225" y="404"/>
                    </a:lnTo>
                    <a:lnTo>
                      <a:pt x="197" y="370"/>
                    </a:lnTo>
                    <a:lnTo>
                      <a:pt x="152" y="337"/>
                    </a:lnTo>
                    <a:lnTo>
                      <a:pt x="118" y="309"/>
                    </a:lnTo>
                    <a:lnTo>
                      <a:pt x="68" y="258"/>
                    </a:lnTo>
                    <a:lnTo>
                      <a:pt x="39" y="219"/>
                    </a:lnTo>
                    <a:lnTo>
                      <a:pt x="23" y="180"/>
                    </a:lnTo>
                    <a:lnTo>
                      <a:pt x="17" y="141"/>
                    </a:lnTo>
                    <a:lnTo>
                      <a:pt x="28" y="84"/>
                    </a:lnTo>
                    <a:lnTo>
                      <a:pt x="62" y="40"/>
                    </a:lnTo>
                    <a:lnTo>
                      <a:pt x="113" y="12"/>
                    </a:lnTo>
                    <a:lnTo>
                      <a:pt x="180" y="0"/>
                    </a:lnTo>
                    <a:lnTo>
                      <a:pt x="208" y="0"/>
                    </a:lnTo>
                    <a:lnTo>
                      <a:pt x="231" y="0"/>
                    </a:lnTo>
                    <a:lnTo>
                      <a:pt x="253" y="6"/>
                    </a:lnTo>
                    <a:lnTo>
                      <a:pt x="265" y="12"/>
                    </a:lnTo>
                    <a:lnTo>
                      <a:pt x="270" y="12"/>
                    </a:lnTo>
                    <a:lnTo>
                      <a:pt x="282" y="12"/>
                    </a:lnTo>
                    <a:lnTo>
                      <a:pt x="287" y="12"/>
                    </a:lnTo>
                    <a:lnTo>
                      <a:pt x="287" y="17"/>
                    </a:lnTo>
                    <a:lnTo>
                      <a:pt x="287" y="23"/>
                    </a:lnTo>
                    <a:lnTo>
                      <a:pt x="287" y="34"/>
                    </a:lnTo>
                    <a:lnTo>
                      <a:pt x="287" y="45"/>
                    </a:lnTo>
                    <a:lnTo>
                      <a:pt x="282" y="68"/>
                    </a:lnTo>
                    <a:lnTo>
                      <a:pt x="282" y="96"/>
                    </a:lnTo>
                    <a:lnTo>
                      <a:pt x="282" y="107"/>
                    </a:lnTo>
                    <a:lnTo>
                      <a:pt x="282" y="113"/>
                    </a:lnTo>
                    <a:lnTo>
                      <a:pt x="276" y="118"/>
                    </a:lnTo>
                    <a:lnTo>
                      <a:pt x="276" y="113"/>
                    </a:lnTo>
                    <a:lnTo>
                      <a:pt x="270" y="113"/>
                    </a:lnTo>
                    <a:lnTo>
                      <a:pt x="270" y="107"/>
                    </a:lnTo>
                    <a:lnTo>
                      <a:pt x="270" y="96"/>
                    </a:lnTo>
                    <a:lnTo>
                      <a:pt x="265" y="79"/>
                    </a:lnTo>
                    <a:lnTo>
                      <a:pt x="265" y="68"/>
                    </a:lnTo>
                    <a:lnTo>
                      <a:pt x="253" y="56"/>
                    </a:lnTo>
                    <a:lnTo>
                      <a:pt x="237" y="45"/>
                    </a:lnTo>
                    <a:lnTo>
                      <a:pt x="208" y="34"/>
                    </a:lnTo>
                    <a:lnTo>
                      <a:pt x="163" y="28"/>
                    </a:lnTo>
                    <a:lnTo>
                      <a:pt x="118" y="40"/>
                    </a:lnTo>
                    <a:lnTo>
                      <a:pt x="85" y="68"/>
                    </a:lnTo>
                    <a:lnTo>
                      <a:pt x="68" y="118"/>
                    </a:lnTo>
                    <a:lnTo>
                      <a:pt x="73" y="146"/>
                    </a:lnTo>
                    <a:lnTo>
                      <a:pt x="90" y="174"/>
                    </a:lnTo>
                    <a:lnTo>
                      <a:pt x="118" y="208"/>
                    </a:lnTo>
                    <a:lnTo>
                      <a:pt x="163" y="247"/>
                    </a:lnTo>
                    <a:lnTo>
                      <a:pt x="186" y="264"/>
                    </a:lnTo>
                    <a:lnTo>
                      <a:pt x="242" y="314"/>
                    </a:lnTo>
                    <a:lnTo>
                      <a:pt x="276" y="359"/>
                    </a:lnTo>
                    <a:lnTo>
                      <a:pt x="293" y="398"/>
                    </a:lnTo>
                    <a:lnTo>
                      <a:pt x="299" y="443"/>
                    </a:lnTo>
                    <a:lnTo>
                      <a:pt x="293" y="482"/>
                    </a:lnTo>
                    <a:lnTo>
                      <a:pt x="276" y="533"/>
                    </a:lnTo>
                    <a:lnTo>
                      <a:pt x="231" y="572"/>
                    </a:lnTo>
                    <a:lnTo>
                      <a:pt x="180" y="600"/>
                    </a:lnTo>
                    <a:lnTo>
                      <a:pt x="118" y="606"/>
                    </a:lnTo>
                    <a:lnTo>
                      <a:pt x="62" y="600"/>
                    </a:lnTo>
                    <a:lnTo>
                      <a:pt x="11" y="583"/>
                    </a:lnTo>
                    <a:close/>
                  </a:path>
                </a:pathLst>
              </a:custGeom>
              <a:solidFill>
                <a:schemeClr val="bg1"/>
              </a:solidFill>
              <a:ln w="9525">
                <a:noFill/>
                <a:round/>
                <a:headEnd/>
                <a:tailEnd/>
              </a:ln>
            </p:spPr>
            <p:txBody>
              <a:bodyPr/>
              <a:lstStyle/>
              <a:p>
                <a:endParaRPr lang="en-US"/>
              </a:p>
            </p:txBody>
          </p:sp>
          <p:sp>
            <p:nvSpPr>
              <p:cNvPr id="35896" name="Freeform 31"/>
              <p:cNvSpPr>
                <a:spLocks/>
              </p:cNvSpPr>
              <p:nvPr/>
            </p:nvSpPr>
            <p:spPr bwMode="auto">
              <a:xfrm>
                <a:off x="15728" y="18595"/>
                <a:ext cx="613" cy="582"/>
              </a:xfrm>
              <a:custGeom>
                <a:avLst/>
                <a:gdLst>
                  <a:gd name="T0" fmla="*/ 540 w 613"/>
                  <a:gd name="T1" fmla="*/ 487 h 582"/>
                  <a:gd name="T2" fmla="*/ 546 w 613"/>
                  <a:gd name="T3" fmla="*/ 549 h 582"/>
                  <a:gd name="T4" fmla="*/ 574 w 613"/>
                  <a:gd name="T5" fmla="*/ 571 h 582"/>
                  <a:gd name="T6" fmla="*/ 608 w 613"/>
                  <a:gd name="T7" fmla="*/ 571 h 582"/>
                  <a:gd name="T8" fmla="*/ 602 w 613"/>
                  <a:gd name="T9" fmla="*/ 582 h 582"/>
                  <a:gd name="T10" fmla="*/ 506 w 613"/>
                  <a:gd name="T11" fmla="*/ 582 h 582"/>
                  <a:gd name="T12" fmla="*/ 473 w 613"/>
                  <a:gd name="T13" fmla="*/ 582 h 582"/>
                  <a:gd name="T14" fmla="*/ 428 w 613"/>
                  <a:gd name="T15" fmla="*/ 582 h 582"/>
                  <a:gd name="T16" fmla="*/ 422 w 613"/>
                  <a:gd name="T17" fmla="*/ 571 h 582"/>
                  <a:gd name="T18" fmla="*/ 456 w 613"/>
                  <a:gd name="T19" fmla="*/ 565 h 582"/>
                  <a:gd name="T20" fmla="*/ 467 w 613"/>
                  <a:gd name="T21" fmla="*/ 526 h 582"/>
                  <a:gd name="T22" fmla="*/ 473 w 613"/>
                  <a:gd name="T23" fmla="*/ 358 h 582"/>
                  <a:gd name="T24" fmla="*/ 467 w 613"/>
                  <a:gd name="T25" fmla="*/ 274 h 582"/>
                  <a:gd name="T26" fmla="*/ 135 w 613"/>
                  <a:gd name="T27" fmla="*/ 280 h 582"/>
                  <a:gd name="T28" fmla="*/ 135 w 613"/>
                  <a:gd name="T29" fmla="*/ 487 h 582"/>
                  <a:gd name="T30" fmla="*/ 140 w 613"/>
                  <a:gd name="T31" fmla="*/ 549 h 582"/>
                  <a:gd name="T32" fmla="*/ 169 w 613"/>
                  <a:gd name="T33" fmla="*/ 571 h 582"/>
                  <a:gd name="T34" fmla="*/ 202 w 613"/>
                  <a:gd name="T35" fmla="*/ 571 h 582"/>
                  <a:gd name="T36" fmla="*/ 197 w 613"/>
                  <a:gd name="T37" fmla="*/ 582 h 582"/>
                  <a:gd name="T38" fmla="*/ 101 w 613"/>
                  <a:gd name="T39" fmla="*/ 582 h 582"/>
                  <a:gd name="T40" fmla="*/ 67 w 613"/>
                  <a:gd name="T41" fmla="*/ 582 h 582"/>
                  <a:gd name="T42" fmla="*/ 22 w 613"/>
                  <a:gd name="T43" fmla="*/ 582 h 582"/>
                  <a:gd name="T44" fmla="*/ 16 w 613"/>
                  <a:gd name="T45" fmla="*/ 571 h 582"/>
                  <a:gd name="T46" fmla="*/ 50 w 613"/>
                  <a:gd name="T47" fmla="*/ 565 h 582"/>
                  <a:gd name="T48" fmla="*/ 62 w 613"/>
                  <a:gd name="T49" fmla="*/ 526 h 582"/>
                  <a:gd name="T50" fmla="*/ 67 w 613"/>
                  <a:gd name="T51" fmla="*/ 358 h 582"/>
                  <a:gd name="T52" fmla="*/ 67 w 613"/>
                  <a:gd name="T53" fmla="*/ 101 h 582"/>
                  <a:gd name="T54" fmla="*/ 62 w 613"/>
                  <a:gd name="T55" fmla="*/ 39 h 582"/>
                  <a:gd name="T56" fmla="*/ 33 w 613"/>
                  <a:gd name="T57" fmla="*/ 11 h 582"/>
                  <a:gd name="T58" fmla="*/ 5 w 613"/>
                  <a:gd name="T59" fmla="*/ 11 h 582"/>
                  <a:gd name="T60" fmla="*/ 11 w 613"/>
                  <a:gd name="T61" fmla="*/ 0 h 582"/>
                  <a:gd name="T62" fmla="*/ 67 w 613"/>
                  <a:gd name="T63" fmla="*/ 0 h 582"/>
                  <a:gd name="T64" fmla="*/ 101 w 613"/>
                  <a:gd name="T65" fmla="*/ 0 h 582"/>
                  <a:gd name="T66" fmla="*/ 129 w 613"/>
                  <a:gd name="T67" fmla="*/ 0 h 582"/>
                  <a:gd name="T68" fmla="*/ 180 w 613"/>
                  <a:gd name="T69" fmla="*/ 0 h 582"/>
                  <a:gd name="T70" fmla="*/ 185 w 613"/>
                  <a:gd name="T71" fmla="*/ 5 h 582"/>
                  <a:gd name="T72" fmla="*/ 163 w 613"/>
                  <a:gd name="T73" fmla="*/ 11 h 582"/>
                  <a:gd name="T74" fmla="*/ 135 w 613"/>
                  <a:gd name="T75" fmla="*/ 39 h 582"/>
                  <a:gd name="T76" fmla="*/ 135 w 613"/>
                  <a:gd name="T77" fmla="*/ 101 h 582"/>
                  <a:gd name="T78" fmla="*/ 135 w 613"/>
                  <a:gd name="T79" fmla="*/ 241 h 582"/>
                  <a:gd name="T80" fmla="*/ 473 w 613"/>
                  <a:gd name="T81" fmla="*/ 241 h 582"/>
                  <a:gd name="T82" fmla="*/ 473 w 613"/>
                  <a:gd name="T83" fmla="*/ 101 h 582"/>
                  <a:gd name="T84" fmla="*/ 467 w 613"/>
                  <a:gd name="T85" fmla="*/ 39 h 582"/>
                  <a:gd name="T86" fmla="*/ 439 w 613"/>
                  <a:gd name="T87" fmla="*/ 11 h 582"/>
                  <a:gd name="T88" fmla="*/ 411 w 613"/>
                  <a:gd name="T89" fmla="*/ 11 h 582"/>
                  <a:gd name="T90" fmla="*/ 416 w 613"/>
                  <a:gd name="T91" fmla="*/ 0 h 582"/>
                  <a:gd name="T92" fmla="*/ 473 w 613"/>
                  <a:gd name="T93" fmla="*/ 0 h 582"/>
                  <a:gd name="T94" fmla="*/ 506 w 613"/>
                  <a:gd name="T95" fmla="*/ 0 h 582"/>
                  <a:gd name="T96" fmla="*/ 535 w 613"/>
                  <a:gd name="T97" fmla="*/ 0 h 582"/>
                  <a:gd name="T98" fmla="*/ 580 w 613"/>
                  <a:gd name="T99" fmla="*/ 0 h 582"/>
                  <a:gd name="T100" fmla="*/ 591 w 613"/>
                  <a:gd name="T101" fmla="*/ 5 h 582"/>
                  <a:gd name="T102" fmla="*/ 568 w 613"/>
                  <a:gd name="T103" fmla="*/ 11 h 582"/>
                  <a:gd name="T104" fmla="*/ 540 w 613"/>
                  <a:gd name="T105" fmla="*/ 39 h 582"/>
                  <a:gd name="T106" fmla="*/ 540 w 613"/>
                  <a:gd name="T107" fmla="*/ 101 h 582"/>
                  <a:gd name="T108" fmla="*/ 540 w 613"/>
                  <a:gd name="T109" fmla="*/ 358 h 5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3"/>
                  <a:gd name="T166" fmla="*/ 0 h 582"/>
                  <a:gd name="T167" fmla="*/ 613 w 613"/>
                  <a:gd name="T168" fmla="*/ 582 h 5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3" h="582">
                    <a:moveTo>
                      <a:pt x="540" y="358"/>
                    </a:moveTo>
                    <a:lnTo>
                      <a:pt x="540" y="431"/>
                    </a:lnTo>
                    <a:lnTo>
                      <a:pt x="540" y="487"/>
                    </a:lnTo>
                    <a:lnTo>
                      <a:pt x="540" y="526"/>
                    </a:lnTo>
                    <a:lnTo>
                      <a:pt x="546" y="537"/>
                    </a:lnTo>
                    <a:lnTo>
                      <a:pt x="546" y="549"/>
                    </a:lnTo>
                    <a:lnTo>
                      <a:pt x="551" y="560"/>
                    </a:lnTo>
                    <a:lnTo>
                      <a:pt x="563" y="565"/>
                    </a:lnTo>
                    <a:lnTo>
                      <a:pt x="574" y="571"/>
                    </a:lnTo>
                    <a:lnTo>
                      <a:pt x="585" y="571"/>
                    </a:lnTo>
                    <a:lnTo>
                      <a:pt x="597" y="571"/>
                    </a:lnTo>
                    <a:lnTo>
                      <a:pt x="608" y="571"/>
                    </a:lnTo>
                    <a:lnTo>
                      <a:pt x="613" y="577"/>
                    </a:lnTo>
                    <a:lnTo>
                      <a:pt x="613" y="582"/>
                    </a:lnTo>
                    <a:lnTo>
                      <a:pt x="602" y="582"/>
                    </a:lnTo>
                    <a:lnTo>
                      <a:pt x="557" y="582"/>
                    </a:lnTo>
                    <a:lnTo>
                      <a:pt x="523" y="582"/>
                    </a:lnTo>
                    <a:lnTo>
                      <a:pt x="506" y="582"/>
                    </a:lnTo>
                    <a:lnTo>
                      <a:pt x="501" y="582"/>
                    </a:lnTo>
                    <a:lnTo>
                      <a:pt x="490" y="582"/>
                    </a:lnTo>
                    <a:lnTo>
                      <a:pt x="473" y="582"/>
                    </a:lnTo>
                    <a:lnTo>
                      <a:pt x="461" y="582"/>
                    </a:lnTo>
                    <a:lnTo>
                      <a:pt x="444" y="582"/>
                    </a:lnTo>
                    <a:lnTo>
                      <a:pt x="428" y="582"/>
                    </a:lnTo>
                    <a:lnTo>
                      <a:pt x="422" y="582"/>
                    </a:lnTo>
                    <a:lnTo>
                      <a:pt x="416" y="577"/>
                    </a:lnTo>
                    <a:lnTo>
                      <a:pt x="422" y="571"/>
                    </a:lnTo>
                    <a:lnTo>
                      <a:pt x="433" y="571"/>
                    </a:lnTo>
                    <a:lnTo>
                      <a:pt x="444" y="571"/>
                    </a:lnTo>
                    <a:lnTo>
                      <a:pt x="456" y="565"/>
                    </a:lnTo>
                    <a:lnTo>
                      <a:pt x="461" y="554"/>
                    </a:lnTo>
                    <a:lnTo>
                      <a:pt x="467" y="543"/>
                    </a:lnTo>
                    <a:lnTo>
                      <a:pt x="467" y="526"/>
                    </a:lnTo>
                    <a:lnTo>
                      <a:pt x="473" y="487"/>
                    </a:lnTo>
                    <a:lnTo>
                      <a:pt x="473" y="431"/>
                    </a:lnTo>
                    <a:lnTo>
                      <a:pt x="473" y="358"/>
                    </a:lnTo>
                    <a:lnTo>
                      <a:pt x="473" y="280"/>
                    </a:lnTo>
                    <a:lnTo>
                      <a:pt x="473" y="274"/>
                    </a:lnTo>
                    <a:lnTo>
                      <a:pt x="467" y="274"/>
                    </a:lnTo>
                    <a:lnTo>
                      <a:pt x="140" y="274"/>
                    </a:lnTo>
                    <a:lnTo>
                      <a:pt x="135" y="274"/>
                    </a:lnTo>
                    <a:lnTo>
                      <a:pt x="135" y="280"/>
                    </a:lnTo>
                    <a:lnTo>
                      <a:pt x="135" y="358"/>
                    </a:lnTo>
                    <a:lnTo>
                      <a:pt x="135" y="431"/>
                    </a:lnTo>
                    <a:lnTo>
                      <a:pt x="135" y="487"/>
                    </a:lnTo>
                    <a:lnTo>
                      <a:pt x="135" y="526"/>
                    </a:lnTo>
                    <a:lnTo>
                      <a:pt x="140" y="537"/>
                    </a:lnTo>
                    <a:lnTo>
                      <a:pt x="140" y="549"/>
                    </a:lnTo>
                    <a:lnTo>
                      <a:pt x="146" y="560"/>
                    </a:lnTo>
                    <a:lnTo>
                      <a:pt x="157" y="565"/>
                    </a:lnTo>
                    <a:lnTo>
                      <a:pt x="169" y="571"/>
                    </a:lnTo>
                    <a:lnTo>
                      <a:pt x="180" y="571"/>
                    </a:lnTo>
                    <a:lnTo>
                      <a:pt x="191" y="571"/>
                    </a:lnTo>
                    <a:lnTo>
                      <a:pt x="202" y="571"/>
                    </a:lnTo>
                    <a:lnTo>
                      <a:pt x="208" y="577"/>
                    </a:lnTo>
                    <a:lnTo>
                      <a:pt x="208" y="582"/>
                    </a:lnTo>
                    <a:lnTo>
                      <a:pt x="197" y="582"/>
                    </a:lnTo>
                    <a:lnTo>
                      <a:pt x="152" y="582"/>
                    </a:lnTo>
                    <a:lnTo>
                      <a:pt x="118" y="582"/>
                    </a:lnTo>
                    <a:lnTo>
                      <a:pt x="101" y="582"/>
                    </a:lnTo>
                    <a:lnTo>
                      <a:pt x="95" y="582"/>
                    </a:lnTo>
                    <a:lnTo>
                      <a:pt x="84" y="582"/>
                    </a:lnTo>
                    <a:lnTo>
                      <a:pt x="67" y="582"/>
                    </a:lnTo>
                    <a:lnTo>
                      <a:pt x="56" y="582"/>
                    </a:lnTo>
                    <a:lnTo>
                      <a:pt x="39" y="582"/>
                    </a:lnTo>
                    <a:lnTo>
                      <a:pt x="22" y="582"/>
                    </a:lnTo>
                    <a:lnTo>
                      <a:pt x="16" y="582"/>
                    </a:lnTo>
                    <a:lnTo>
                      <a:pt x="11" y="577"/>
                    </a:lnTo>
                    <a:lnTo>
                      <a:pt x="16" y="571"/>
                    </a:lnTo>
                    <a:lnTo>
                      <a:pt x="28" y="571"/>
                    </a:lnTo>
                    <a:lnTo>
                      <a:pt x="39" y="571"/>
                    </a:lnTo>
                    <a:lnTo>
                      <a:pt x="50" y="565"/>
                    </a:lnTo>
                    <a:lnTo>
                      <a:pt x="56" y="554"/>
                    </a:lnTo>
                    <a:lnTo>
                      <a:pt x="62" y="543"/>
                    </a:lnTo>
                    <a:lnTo>
                      <a:pt x="62" y="526"/>
                    </a:lnTo>
                    <a:lnTo>
                      <a:pt x="67" y="487"/>
                    </a:lnTo>
                    <a:lnTo>
                      <a:pt x="67" y="431"/>
                    </a:lnTo>
                    <a:lnTo>
                      <a:pt x="67" y="358"/>
                    </a:lnTo>
                    <a:lnTo>
                      <a:pt x="67" y="224"/>
                    </a:lnTo>
                    <a:lnTo>
                      <a:pt x="67" y="151"/>
                    </a:lnTo>
                    <a:lnTo>
                      <a:pt x="67" y="101"/>
                    </a:lnTo>
                    <a:lnTo>
                      <a:pt x="67" y="72"/>
                    </a:lnTo>
                    <a:lnTo>
                      <a:pt x="67" y="56"/>
                    </a:lnTo>
                    <a:lnTo>
                      <a:pt x="62" y="39"/>
                    </a:lnTo>
                    <a:lnTo>
                      <a:pt x="62" y="28"/>
                    </a:lnTo>
                    <a:lnTo>
                      <a:pt x="50" y="16"/>
                    </a:lnTo>
                    <a:lnTo>
                      <a:pt x="33" y="11"/>
                    </a:lnTo>
                    <a:lnTo>
                      <a:pt x="28" y="11"/>
                    </a:lnTo>
                    <a:lnTo>
                      <a:pt x="16" y="11"/>
                    </a:lnTo>
                    <a:lnTo>
                      <a:pt x="5" y="11"/>
                    </a:lnTo>
                    <a:lnTo>
                      <a:pt x="0" y="5"/>
                    </a:lnTo>
                    <a:lnTo>
                      <a:pt x="5" y="0"/>
                    </a:lnTo>
                    <a:lnTo>
                      <a:pt x="11" y="0"/>
                    </a:lnTo>
                    <a:lnTo>
                      <a:pt x="33" y="0"/>
                    </a:lnTo>
                    <a:lnTo>
                      <a:pt x="50" y="0"/>
                    </a:lnTo>
                    <a:lnTo>
                      <a:pt x="67" y="0"/>
                    </a:lnTo>
                    <a:lnTo>
                      <a:pt x="84" y="0"/>
                    </a:lnTo>
                    <a:lnTo>
                      <a:pt x="95" y="0"/>
                    </a:lnTo>
                    <a:lnTo>
                      <a:pt x="101" y="0"/>
                    </a:lnTo>
                    <a:lnTo>
                      <a:pt x="107" y="0"/>
                    </a:lnTo>
                    <a:lnTo>
                      <a:pt x="118" y="0"/>
                    </a:lnTo>
                    <a:lnTo>
                      <a:pt x="129" y="0"/>
                    </a:lnTo>
                    <a:lnTo>
                      <a:pt x="146" y="0"/>
                    </a:lnTo>
                    <a:lnTo>
                      <a:pt x="163" y="0"/>
                    </a:lnTo>
                    <a:lnTo>
                      <a:pt x="180" y="0"/>
                    </a:lnTo>
                    <a:lnTo>
                      <a:pt x="185" y="0"/>
                    </a:lnTo>
                    <a:lnTo>
                      <a:pt x="191" y="5"/>
                    </a:lnTo>
                    <a:lnTo>
                      <a:pt x="185" y="5"/>
                    </a:lnTo>
                    <a:lnTo>
                      <a:pt x="185" y="11"/>
                    </a:lnTo>
                    <a:lnTo>
                      <a:pt x="174" y="11"/>
                    </a:lnTo>
                    <a:lnTo>
                      <a:pt x="163" y="11"/>
                    </a:lnTo>
                    <a:lnTo>
                      <a:pt x="152" y="16"/>
                    </a:lnTo>
                    <a:lnTo>
                      <a:pt x="140" y="22"/>
                    </a:lnTo>
                    <a:lnTo>
                      <a:pt x="135" y="39"/>
                    </a:lnTo>
                    <a:lnTo>
                      <a:pt x="135" y="56"/>
                    </a:lnTo>
                    <a:lnTo>
                      <a:pt x="135" y="72"/>
                    </a:lnTo>
                    <a:lnTo>
                      <a:pt x="135" y="101"/>
                    </a:lnTo>
                    <a:lnTo>
                      <a:pt x="135" y="151"/>
                    </a:lnTo>
                    <a:lnTo>
                      <a:pt x="135" y="224"/>
                    </a:lnTo>
                    <a:lnTo>
                      <a:pt x="135" y="241"/>
                    </a:lnTo>
                    <a:lnTo>
                      <a:pt x="140" y="246"/>
                    </a:lnTo>
                    <a:lnTo>
                      <a:pt x="467" y="246"/>
                    </a:lnTo>
                    <a:lnTo>
                      <a:pt x="473" y="241"/>
                    </a:lnTo>
                    <a:lnTo>
                      <a:pt x="473" y="224"/>
                    </a:lnTo>
                    <a:lnTo>
                      <a:pt x="473" y="151"/>
                    </a:lnTo>
                    <a:lnTo>
                      <a:pt x="473" y="101"/>
                    </a:lnTo>
                    <a:lnTo>
                      <a:pt x="473" y="72"/>
                    </a:lnTo>
                    <a:lnTo>
                      <a:pt x="473" y="56"/>
                    </a:lnTo>
                    <a:lnTo>
                      <a:pt x="467" y="39"/>
                    </a:lnTo>
                    <a:lnTo>
                      <a:pt x="461" y="28"/>
                    </a:lnTo>
                    <a:lnTo>
                      <a:pt x="456" y="16"/>
                    </a:lnTo>
                    <a:lnTo>
                      <a:pt x="439" y="11"/>
                    </a:lnTo>
                    <a:lnTo>
                      <a:pt x="428" y="11"/>
                    </a:lnTo>
                    <a:lnTo>
                      <a:pt x="422" y="11"/>
                    </a:lnTo>
                    <a:lnTo>
                      <a:pt x="411" y="11"/>
                    </a:lnTo>
                    <a:lnTo>
                      <a:pt x="405" y="5"/>
                    </a:lnTo>
                    <a:lnTo>
                      <a:pt x="411" y="0"/>
                    </a:lnTo>
                    <a:lnTo>
                      <a:pt x="416" y="0"/>
                    </a:lnTo>
                    <a:lnTo>
                      <a:pt x="433" y="0"/>
                    </a:lnTo>
                    <a:lnTo>
                      <a:pt x="456" y="0"/>
                    </a:lnTo>
                    <a:lnTo>
                      <a:pt x="473" y="0"/>
                    </a:lnTo>
                    <a:lnTo>
                      <a:pt x="490" y="0"/>
                    </a:lnTo>
                    <a:lnTo>
                      <a:pt x="501" y="0"/>
                    </a:lnTo>
                    <a:lnTo>
                      <a:pt x="506" y="0"/>
                    </a:lnTo>
                    <a:lnTo>
                      <a:pt x="512" y="0"/>
                    </a:lnTo>
                    <a:lnTo>
                      <a:pt x="523" y="0"/>
                    </a:lnTo>
                    <a:lnTo>
                      <a:pt x="535" y="0"/>
                    </a:lnTo>
                    <a:lnTo>
                      <a:pt x="551" y="0"/>
                    </a:lnTo>
                    <a:lnTo>
                      <a:pt x="568" y="0"/>
                    </a:lnTo>
                    <a:lnTo>
                      <a:pt x="580" y="0"/>
                    </a:lnTo>
                    <a:lnTo>
                      <a:pt x="591" y="0"/>
                    </a:lnTo>
                    <a:lnTo>
                      <a:pt x="597" y="5"/>
                    </a:lnTo>
                    <a:lnTo>
                      <a:pt x="591" y="5"/>
                    </a:lnTo>
                    <a:lnTo>
                      <a:pt x="591" y="11"/>
                    </a:lnTo>
                    <a:lnTo>
                      <a:pt x="580" y="11"/>
                    </a:lnTo>
                    <a:lnTo>
                      <a:pt x="568" y="11"/>
                    </a:lnTo>
                    <a:lnTo>
                      <a:pt x="557" y="16"/>
                    </a:lnTo>
                    <a:lnTo>
                      <a:pt x="546" y="22"/>
                    </a:lnTo>
                    <a:lnTo>
                      <a:pt x="540" y="39"/>
                    </a:lnTo>
                    <a:lnTo>
                      <a:pt x="540" y="56"/>
                    </a:lnTo>
                    <a:lnTo>
                      <a:pt x="540" y="72"/>
                    </a:lnTo>
                    <a:lnTo>
                      <a:pt x="540" y="101"/>
                    </a:lnTo>
                    <a:lnTo>
                      <a:pt x="540" y="151"/>
                    </a:lnTo>
                    <a:lnTo>
                      <a:pt x="540" y="224"/>
                    </a:lnTo>
                    <a:lnTo>
                      <a:pt x="540" y="358"/>
                    </a:lnTo>
                    <a:close/>
                  </a:path>
                </a:pathLst>
              </a:custGeom>
              <a:solidFill>
                <a:schemeClr val="bg1"/>
              </a:solidFill>
              <a:ln w="9525">
                <a:noFill/>
                <a:round/>
                <a:headEnd/>
                <a:tailEnd/>
              </a:ln>
            </p:spPr>
            <p:txBody>
              <a:bodyPr/>
              <a:lstStyle/>
              <a:p>
                <a:endParaRPr lang="en-US"/>
              </a:p>
            </p:txBody>
          </p:sp>
          <p:sp>
            <p:nvSpPr>
              <p:cNvPr id="35897" name="Freeform 32"/>
              <p:cNvSpPr>
                <a:spLocks/>
              </p:cNvSpPr>
              <p:nvPr/>
            </p:nvSpPr>
            <p:spPr bwMode="auto">
              <a:xfrm>
                <a:off x="16544" y="18595"/>
                <a:ext cx="197" cy="582"/>
              </a:xfrm>
              <a:custGeom>
                <a:avLst/>
                <a:gdLst>
                  <a:gd name="T0" fmla="*/ 124 w 197"/>
                  <a:gd name="T1" fmla="*/ 431 h 582"/>
                  <a:gd name="T2" fmla="*/ 130 w 197"/>
                  <a:gd name="T3" fmla="*/ 526 h 582"/>
                  <a:gd name="T4" fmla="*/ 135 w 197"/>
                  <a:gd name="T5" fmla="*/ 549 h 582"/>
                  <a:gd name="T6" fmla="*/ 147 w 197"/>
                  <a:gd name="T7" fmla="*/ 565 h 582"/>
                  <a:gd name="T8" fmla="*/ 169 w 197"/>
                  <a:gd name="T9" fmla="*/ 571 h 582"/>
                  <a:gd name="T10" fmla="*/ 192 w 197"/>
                  <a:gd name="T11" fmla="*/ 571 h 582"/>
                  <a:gd name="T12" fmla="*/ 197 w 197"/>
                  <a:gd name="T13" fmla="*/ 582 h 582"/>
                  <a:gd name="T14" fmla="*/ 147 w 197"/>
                  <a:gd name="T15" fmla="*/ 582 h 582"/>
                  <a:gd name="T16" fmla="*/ 90 w 197"/>
                  <a:gd name="T17" fmla="*/ 582 h 582"/>
                  <a:gd name="T18" fmla="*/ 73 w 197"/>
                  <a:gd name="T19" fmla="*/ 582 h 582"/>
                  <a:gd name="T20" fmla="*/ 45 w 197"/>
                  <a:gd name="T21" fmla="*/ 582 h 582"/>
                  <a:gd name="T22" fmla="*/ 17 w 197"/>
                  <a:gd name="T23" fmla="*/ 582 h 582"/>
                  <a:gd name="T24" fmla="*/ 0 w 197"/>
                  <a:gd name="T25" fmla="*/ 577 h 582"/>
                  <a:gd name="T26" fmla="*/ 11 w 197"/>
                  <a:gd name="T27" fmla="*/ 571 h 582"/>
                  <a:gd name="T28" fmla="*/ 34 w 197"/>
                  <a:gd name="T29" fmla="*/ 571 h 582"/>
                  <a:gd name="T30" fmla="*/ 51 w 197"/>
                  <a:gd name="T31" fmla="*/ 554 h 582"/>
                  <a:gd name="T32" fmla="*/ 56 w 197"/>
                  <a:gd name="T33" fmla="*/ 526 h 582"/>
                  <a:gd name="T34" fmla="*/ 56 w 197"/>
                  <a:gd name="T35" fmla="*/ 431 h 582"/>
                  <a:gd name="T36" fmla="*/ 56 w 197"/>
                  <a:gd name="T37" fmla="*/ 224 h 582"/>
                  <a:gd name="T38" fmla="*/ 56 w 197"/>
                  <a:gd name="T39" fmla="*/ 101 h 582"/>
                  <a:gd name="T40" fmla="*/ 56 w 197"/>
                  <a:gd name="T41" fmla="*/ 56 h 582"/>
                  <a:gd name="T42" fmla="*/ 51 w 197"/>
                  <a:gd name="T43" fmla="*/ 28 h 582"/>
                  <a:gd name="T44" fmla="*/ 28 w 197"/>
                  <a:gd name="T45" fmla="*/ 11 h 582"/>
                  <a:gd name="T46" fmla="*/ 6 w 197"/>
                  <a:gd name="T47" fmla="*/ 11 h 582"/>
                  <a:gd name="T48" fmla="*/ 6 w 197"/>
                  <a:gd name="T49" fmla="*/ 0 h 582"/>
                  <a:gd name="T50" fmla="*/ 28 w 197"/>
                  <a:gd name="T51" fmla="*/ 0 h 582"/>
                  <a:gd name="T52" fmla="*/ 62 w 197"/>
                  <a:gd name="T53" fmla="*/ 0 h 582"/>
                  <a:gd name="T54" fmla="*/ 85 w 197"/>
                  <a:gd name="T55" fmla="*/ 0 h 582"/>
                  <a:gd name="T56" fmla="*/ 96 w 197"/>
                  <a:gd name="T57" fmla="*/ 0 h 582"/>
                  <a:gd name="T58" fmla="*/ 124 w 197"/>
                  <a:gd name="T59" fmla="*/ 0 h 582"/>
                  <a:gd name="T60" fmla="*/ 152 w 197"/>
                  <a:gd name="T61" fmla="*/ 0 h 582"/>
                  <a:gd name="T62" fmla="*/ 175 w 197"/>
                  <a:gd name="T63" fmla="*/ 0 h 582"/>
                  <a:gd name="T64" fmla="*/ 175 w 197"/>
                  <a:gd name="T65" fmla="*/ 11 h 582"/>
                  <a:gd name="T66" fmla="*/ 152 w 197"/>
                  <a:gd name="T67" fmla="*/ 11 h 582"/>
                  <a:gd name="T68" fmla="*/ 135 w 197"/>
                  <a:gd name="T69" fmla="*/ 22 h 582"/>
                  <a:gd name="T70" fmla="*/ 124 w 197"/>
                  <a:gd name="T71" fmla="*/ 56 h 582"/>
                  <a:gd name="T72" fmla="*/ 124 w 197"/>
                  <a:gd name="T73" fmla="*/ 101 h 582"/>
                  <a:gd name="T74" fmla="*/ 124 w 197"/>
                  <a:gd name="T75" fmla="*/ 224 h 5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582"/>
                  <a:gd name="T116" fmla="*/ 197 w 197"/>
                  <a:gd name="T117" fmla="*/ 582 h 5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582">
                    <a:moveTo>
                      <a:pt x="124" y="358"/>
                    </a:moveTo>
                    <a:lnTo>
                      <a:pt x="124" y="431"/>
                    </a:lnTo>
                    <a:lnTo>
                      <a:pt x="124" y="487"/>
                    </a:lnTo>
                    <a:lnTo>
                      <a:pt x="130" y="526"/>
                    </a:lnTo>
                    <a:lnTo>
                      <a:pt x="130" y="537"/>
                    </a:lnTo>
                    <a:lnTo>
                      <a:pt x="135" y="549"/>
                    </a:lnTo>
                    <a:lnTo>
                      <a:pt x="135" y="560"/>
                    </a:lnTo>
                    <a:lnTo>
                      <a:pt x="147" y="565"/>
                    </a:lnTo>
                    <a:lnTo>
                      <a:pt x="158" y="571"/>
                    </a:lnTo>
                    <a:lnTo>
                      <a:pt x="169" y="571"/>
                    </a:lnTo>
                    <a:lnTo>
                      <a:pt x="186" y="571"/>
                    </a:lnTo>
                    <a:lnTo>
                      <a:pt x="192" y="571"/>
                    </a:lnTo>
                    <a:lnTo>
                      <a:pt x="197" y="577"/>
                    </a:lnTo>
                    <a:lnTo>
                      <a:pt x="197" y="582"/>
                    </a:lnTo>
                    <a:lnTo>
                      <a:pt x="186" y="582"/>
                    </a:lnTo>
                    <a:lnTo>
                      <a:pt x="147" y="582"/>
                    </a:lnTo>
                    <a:lnTo>
                      <a:pt x="107" y="582"/>
                    </a:lnTo>
                    <a:lnTo>
                      <a:pt x="90" y="582"/>
                    </a:lnTo>
                    <a:lnTo>
                      <a:pt x="85" y="582"/>
                    </a:lnTo>
                    <a:lnTo>
                      <a:pt x="73" y="582"/>
                    </a:lnTo>
                    <a:lnTo>
                      <a:pt x="62" y="582"/>
                    </a:lnTo>
                    <a:lnTo>
                      <a:pt x="45" y="582"/>
                    </a:lnTo>
                    <a:lnTo>
                      <a:pt x="28" y="582"/>
                    </a:lnTo>
                    <a:lnTo>
                      <a:pt x="17" y="582"/>
                    </a:lnTo>
                    <a:lnTo>
                      <a:pt x="6" y="582"/>
                    </a:lnTo>
                    <a:lnTo>
                      <a:pt x="0" y="577"/>
                    </a:lnTo>
                    <a:lnTo>
                      <a:pt x="6" y="577"/>
                    </a:lnTo>
                    <a:lnTo>
                      <a:pt x="11" y="571"/>
                    </a:lnTo>
                    <a:lnTo>
                      <a:pt x="23" y="571"/>
                    </a:lnTo>
                    <a:lnTo>
                      <a:pt x="34" y="571"/>
                    </a:lnTo>
                    <a:lnTo>
                      <a:pt x="40" y="565"/>
                    </a:lnTo>
                    <a:lnTo>
                      <a:pt x="51" y="554"/>
                    </a:lnTo>
                    <a:lnTo>
                      <a:pt x="51" y="543"/>
                    </a:lnTo>
                    <a:lnTo>
                      <a:pt x="56" y="526"/>
                    </a:lnTo>
                    <a:lnTo>
                      <a:pt x="56" y="487"/>
                    </a:lnTo>
                    <a:lnTo>
                      <a:pt x="56" y="431"/>
                    </a:lnTo>
                    <a:lnTo>
                      <a:pt x="56" y="358"/>
                    </a:lnTo>
                    <a:lnTo>
                      <a:pt x="56" y="224"/>
                    </a:lnTo>
                    <a:lnTo>
                      <a:pt x="56" y="151"/>
                    </a:lnTo>
                    <a:lnTo>
                      <a:pt x="56" y="101"/>
                    </a:lnTo>
                    <a:lnTo>
                      <a:pt x="56" y="72"/>
                    </a:lnTo>
                    <a:lnTo>
                      <a:pt x="56" y="56"/>
                    </a:lnTo>
                    <a:lnTo>
                      <a:pt x="56" y="39"/>
                    </a:lnTo>
                    <a:lnTo>
                      <a:pt x="51" y="28"/>
                    </a:lnTo>
                    <a:lnTo>
                      <a:pt x="40" y="16"/>
                    </a:lnTo>
                    <a:lnTo>
                      <a:pt x="28" y="11"/>
                    </a:lnTo>
                    <a:lnTo>
                      <a:pt x="17" y="11"/>
                    </a:lnTo>
                    <a:lnTo>
                      <a:pt x="6" y="11"/>
                    </a:lnTo>
                    <a:lnTo>
                      <a:pt x="0" y="5"/>
                    </a:lnTo>
                    <a:lnTo>
                      <a:pt x="6" y="0"/>
                    </a:lnTo>
                    <a:lnTo>
                      <a:pt x="11" y="0"/>
                    </a:lnTo>
                    <a:lnTo>
                      <a:pt x="28" y="0"/>
                    </a:lnTo>
                    <a:lnTo>
                      <a:pt x="45" y="0"/>
                    </a:lnTo>
                    <a:lnTo>
                      <a:pt x="62" y="0"/>
                    </a:lnTo>
                    <a:lnTo>
                      <a:pt x="73" y="0"/>
                    </a:lnTo>
                    <a:lnTo>
                      <a:pt x="85" y="0"/>
                    </a:lnTo>
                    <a:lnTo>
                      <a:pt x="90" y="0"/>
                    </a:lnTo>
                    <a:lnTo>
                      <a:pt x="96" y="0"/>
                    </a:lnTo>
                    <a:lnTo>
                      <a:pt x="107" y="0"/>
                    </a:lnTo>
                    <a:lnTo>
                      <a:pt x="124" y="0"/>
                    </a:lnTo>
                    <a:lnTo>
                      <a:pt x="141" y="0"/>
                    </a:lnTo>
                    <a:lnTo>
                      <a:pt x="152" y="0"/>
                    </a:lnTo>
                    <a:lnTo>
                      <a:pt x="169" y="0"/>
                    </a:lnTo>
                    <a:lnTo>
                      <a:pt x="175" y="0"/>
                    </a:lnTo>
                    <a:lnTo>
                      <a:pt x="180" y="5"/>
                    </a:lnTo>
                    <a:lnTo>
                      <a:pt x="175" y="11"/>
                    </a:lnTo>
                    <a:lnTo>
                      <a:pt x="163" y="11"/>
                    </a:lnTo>
                    <a:lnTo>
                      <a:pt x="152" y="11"/>
                    </a:lnTo>
                    <a:lnTo>
                      <a:pt x="141" y="16"/>
                    </a:lnTo>
                    <a:lnTo>
                      <a:pt x="135" y="22"/>
                    </a:lnTo>
                    <a:lnTo>
                      <a:pt x="130" y="39"/>
                    </a:lnTo>
                    <a:lnTo>
                      <a:pt x="124" y="56"/>
                    </a:lnTo>
                    <a:lnTo>
                      <a:pt x="124" y="72"/>
                    </a:lnTo>
                    <a:lnTo>
                      <a:pt x="124" y="101"/>
                    </a:lnTo>
                    <a:lnTo>
                      <a:pt x="124" y="151"/>
                    </a:lnTo>
                    <a:lnTo>
                      <a:pt x="124" y="224"/>
                    </a:lnTo>
                    <a:lnTo>
                      <a:pt x="124" y="358"/>
                    </a:lnTo>
                    <a:close/>
                  </a:path>
                </a:pathLst>
              </a:custGeom>
              <a:solidFill>
                <a:schemeClr val="bg1"/>
              </a:solidFill>
              <a:ln w="9525">
                <a:noFill/>
                <a:round/>
                <a:headEnd/>
                <a:tailEnd/>
              </a:ln>
            </p:spPr>
            <p:txBody>
              <a:bodyPr/>
              <a:lstStyle/>
              <a:p>
                <a:endParaRPr lang="en-US"/>
              </a:p>
            </p:txBody>
          </p:sp>
          <p:sp>
            <p:nvSpPr>
              <p:cNvPr id="35898" name="Freeform 33"/>
              <p:cNvSpPr>
                <a:spLocks/>
              </p:cNvSpPr>
              <p:nvPr/>
            </p:nvSpPr>
            <p:spPr bwMode="auto">
              <a:xfrm>
                <a:off x="16938" y="18595"/>
                <a:ext cx="586" cy="582"/>
              </a:xfrm>
              <a:custGeom>
                <a:avLst/>
                <a:gdLst>
                  <a:gd name="T0" fmla="*/ 130 w 586"/>
                  <a:gd name="T1" fmla="*/ 33 h 582"/>
                  <a:gd name="T2" fmla="*/ 147 w 586"/>
                  <a:gd name="T3" fmla="*/ 28 h 582"/>
                  <a:gd name="T4" fmla="*/ 186 w 586"/>
                  <a:gd name="T5" fmla="*/ 22 h 582"/>
                  <a:gd name="T6" fmla="*/ 288 w 586"/>
                  <a:gd name="T7" fmla="*/ 61 h 582"/>
                  <a:gd name="T8" fmla="*/ 321 w 586"/>
                  <a:gd name="T9" fmla="*/ 179 h 582"/>
                  <a:gd name="T10" fmla="*/ 299 w 586"/>
                  <a:gd name="T11" fmla="*/ 269 h 582"/>
                  <a:gd name="T12" fmla="*/ 254 w 586"/>
                  <a:gd name="T13" fmla="*/ 308 h 582"/>
                  <a:gd name="T14" fmla="*/ 214 w 586"/>
                  <a:gd name="T15" fmla="*/ 313 h 582"/>
                  <a:gd name="T16" fmla="*/ 164 w 586"/>
                  <a:gd name="T17" fmla="*/ 308 h 582"/>
                  <a:gd name="T18" fmla="*/ 136 w 586"/>
                  <a:gd name="T19" fmla="*/ 297 h 582"/>
                  <a:gd name="T20" fmla="*/ 130 w 586"/>
                  <a:gd name="T21" fmla="*/ 291 h 582"/>
                  <a:gd name="T22" fmla="*/ 68 w 586"/>
                  <a:gd name="T23" fmla="*/ 358 h 582"/>
                  <a:gd name="T24" fmla="*/ 62 w 586"/>
                  <a:gd name="T25" fmla="*/ 487 h 582"/>
                  <a:gd name="T26" fmla="*/ 62 w 586"/>
                  <a:gd name="T27" fmla="*/ 543 h 582"/>
                  <a:gd name="T28" fmla="*/ 51 w 586"/>
                  <a:gd name="T29" fmla="*/ 565 h 582"/>
                  <a:gd name="T30" fmla="*/ 29 w 586"/>
                  <a:gd name="T31" fmla="*/ 571 h 582"/>
                  <a:gd name="T32" fmla="*/ 12 w 586"/>
                  <a:gd name="T33" fmla="*/ 577 h 582"/>
                  <a:gd name="T34" fmla="*/ 23 w 586"/>
                  <a:gd name="T35" fmla="*/ 582 h 582"/>
                  <a:gd name="T36" fmla="*/ 51 w 586"/>
                  <a:gd name="T37" fmla="*/ 582 h 582"/>
                  <a:gd name="T38" fmla="*/ 79 w 586"/>
                  <a:gd name="T39" fmla="*/ 582 h 582"/>
                  <a:gd name="T40" fmla="*/ 96 w 586"/>
                  <a:gd name="T41" fmla="*/ 582 h 582"/>
                  <a:gd name="T42" fmla="*/ 147 w 586"/>
                  <a:gd name="T43" fmla="*/ 582 h 582"/>
                  <a:gd name="T44" fmla="*/ 203 w 586"/>
                  <a:gd name="T45" fmla="*/ 582 h 582"/>
                  <a:gd name="T46" fmla="*/ 197 w 586"/>
                  <a:gd name="T47" fmla="*/ 571 h 582"/>
                  <a:gd name="T48" fmla="*/ 175 w 586"/>
                  <a:gd name="T49" fmla="*/ 571 h 582"/>
                  <a:gd name="T50" fmla="*/ 152 w 586"/>
                  <a:gd name="T51" fmla="*/ 565 h 582"/>
                  <a:gd name="T52" fmla="*/ 136 w 586"/>
                  <a:gd name="T53" fmla="*/ 549 h 582"/>
                  <a:gd name="T54" fmla="*/ 130 w 586"/>
                  <a:gd name="T55" fmla="*/ 526 h 582"/>
                  <a:gd name="T56" fmla="*/ 130 w 586"/>
                  <a:gd name="T57" fmla="*/ 431 h 582"/>
                  <a:gd name="T58" fmla="*/ 130 w 586"/>
                  <a:gd name="T59" fmla="*/ 341 h 582"/>
                  <a:gd name="T60" fmla="*/ 136 w 586"/>
                  <a:gd name="T61" fmla="*/ 336 h 582"/>
                  <a:gd name="T62" fmla="*/ 237 w 586"/>
                  <a:gd name="T63" fmla="*/ 336 h 582"/>
                  <a:gd name="T64" fmla="*/ 259 w 586"/>
                  <a:gd name="T65" fmla="*/ 369 h 582"/>
                  <a:gd name="T66" fmla="*/ 327 w 586"/>
                  <a:gd name="T67" fmla="*/ 453 h 582"/>
                  <a:gd name="T68" fmla="*/ 400 w 586"/>
                  <a:gd name="T69" fmla="*/ 543 h 582"/>
                  <a:gd name="T70" fmla="*/ 445 w 586"/>
                  <a:gd name="T71" fmla="*/ 577 h 582"/>
                  <a:gd name="T72" fmla="*/ 485 w 586"/>
                  <a:gd name="T73" fmla="*/ 582 h 582"/>
                  <a:gd name="T74" fmla="*/ 569 w 586"/>
                  <a:gd name="T75" fmla="*/ 582 h 582"/>
                  <a:gd name="T76" fmla="*/ 586 w 586"/>
                  <a:gd name="T77" fmla="*/ 582 h 582"/>
                  <a:gd name="T78" fmla="*/ 580 w 586"/>
                  <a:gd name="T79" fmla="*/ 571 h 582"/>
                  <a:gd name="T80" fmla="*/ 552 w 586"/>
                  <a:gd name="T81" fmla="*/ 571 h 582"/>
                  <a:gd name="T82" fmla="*/ 496 w 586"/>
                  <a:gd name="T83" fmla="*/ 549 h 582"/>
                  <a:gd name="T84" fmla="*/ 383 w 586"/>
                  <a:gd name="T85" fmla="*/ 425 h 582"/>
                  <a:gd name="T86" fmla="*/ 349 w 586"/>
                  <a:gd name="T87" fmla="*/ 252 h 582"/>
                  <a:gd name="T88" fmla="*/ 389 w 586"/>
                  <a:gd name="T89" fmla="*/ 140 h 582"/>
                  <a:gd name="T90" fmla="*/ 355 w 586"/>
                  <a:gd name="T91" fmla="*/ 56 h 582"/>
                  <a:gd name="T92" fmla="*/ 288 w 586"/>
                  <a:gd name="T93" fmla="*/ 11 h 582"/>
                  <a:gd name="T94" fmla="*/ 192 w 586"/>
                  <a:gd name="T95" fmla="*/ 0 h 582"/>
                  <a:gd name="T96" fmla="*/ 119 w 586"/>
                  <a:gd name="T97" fmla="*/ 0 h 582"/>
                  <a:gd name="T98" fmla="*/ 96 w 586"/>
                  <a:gd name="T99" fmla="*/ 0 h 582"/>
                  <a:gd name="T100" fmla="*/ 68 w 586"/>
                  <a:gd name="T101" fmla="*/ 0 h 582"/>
                  <a:gd name="T102" fmla="*/ 29 w 586"/>
                  <a:gd name="T103" fmla="*/ 0 h 582"/>
                  <a:gd name="T104" fmla="*/ 0 w 586"/>
                  <a:gd name="T105" fmla="*/ 0 h 582"/>
                  <a:gd name="T106" fmla="*/ 6 w 586"/>
                  <a:gd name="T107" fmla="*/ 11 h 582"/>
                  <a:gd name="T108" fmla="*/ 23 w 586"/>
                  <a:gd name="T109" fmla="*/ 11 h 582"/>
                  <a:gd name="T110" fmla="*/ 45 w 586"/>
                  <a:gd name="T111" fmla="*/ 16 h 582"/>
                  <a:gd name="T112" fmla="*/ 62 w 586"/>
                  <a:gd name="T113" fmla="*/ 39 h 582"/>
                  <a:gd name="T114" fmla="*/ 68 w 586"/>
                  <a:gd name="T115" fmla="*/ 72 h 582"/>
                  <a:gd name="T116" fmla="*/ 68 w 586"/>
                  <a:gd name="T117" fmla="*/ 151 h 582"/>
                  <a:gd name="T118" fmla="*/ 68 w 586"/>
                  <a:gd name="T119" fmla="*/ 358 h 5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86"/>
                  <a:gd name="T181" fmla="*/ 0 h 582"/>
                  <a:gd name="T182" fmla="*/ 586 w 586"/>
                  <a:gd name="T183" fmla="*/ 582 h 5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86" h="582">
                    <a:moveTo>
                      <a:pt x="130" y="39"/>
                    </a:moveTo>
                    <a:lnTo>
                      <a:pt x="130" y="33"/>
                    </a:lnTo>
                    <a:lnTo>
                      <a:pt x="136" y="28"/>
                    </a:lnTo>
                    <a:lnTo>
                      <a:pt x="147" y="28"/>
                    </a:lnTo>
                    <a:lnTo>
                      <a:pt x="164" y="22"/>
                    </a:lnTo>
                    <a:lnTo>
                      <a:pt x="186" y="22"/>
                    </a:lnTo>
                    <a:lnTo>
                      <a:pt x="243" y="33"/>
                    </a:lnTo>
                    <a:lnTo>
                      <a:pt x="288" y="61"/>
                    </a:lnTo>
                    <a:lnTo>
                      <a:pt x="310" y="112"/>
                    </a:lnTo>
                    <a:lnTo>
                      <a:pt x="321" y="179"/>
                    </a:lnTo>
                    <a:lnTo>
                      <a:pt x="316" y="229"/>
                    </a:lnTo>
                    <a:lnTo>
                      <a:pt x="299" y="269"/>
                    </a:lnTo>
                    <a:lnTo>
                      <a:pt x="276" y="297"/>
                    </a:lnTo>
                    <a:lnTo>
                      <a:pt x="254" y="308"/>
                    </a:lnTo>
                    <a:lnTo>
                      <a:pt x="237" y="313"/>
                    </a:lnTo>
                    <a:lnTo>
                      <a:pt x="214" y="313"/>
                    </a:lnTo>
                    <a:lnTo>
                      <a:pt x="192" y="313"/>
                    </a:lnTo>
                    <a:lnTo>
                      <a:pt x="164" y="308"/>
                    </a:lnTo>
                    <a:lnTo>
                      <a:pt x="147" y="302"/>
                    </a:lnTo>
                    <a:lnTo>
                      <a:pt x="136" y="297"/>
                    </a:lnTo>
                    <a:lnTo>
                      <a:pt x="130" y="297"/>
                    </a:lnTo>
                    <a:lnTo>
                      <a:pt x="130" y="291"/>
                    </a:lnTo>
                    <a:lnTo>
                      <a:pt x="130" y="39"/>
                    </a:lnTo>
                    <a:lnTo>
                      <a:pt x="68" y="358"/>
                    </a:lnTo>
                    <a:lnTo>
                      <a:pt x="68" y="431"/>
                    </a:lnTo>
                    <a:lnTo>
                      <a:pt x="62" y="487"/>
                    </a:lnTo>
                    <a:lnTo>
                      <a:pt x="62" y="526"/>
                    </a:lnTo>
                    <a:lnTo>
                      <a:pt x="62" y="543"/>
                    </a:lnTo>
                    <a:lnTo>
                      <a:pt x="57" y="554"/>
                    </a:lnTo>
                    <a:lnTo>
                      <a:pt x="51" y="565"/>
                    </a:lnTo>
                    <a:lnTo>
                      <a:pt x="40" y="571"/>
                    </a:lnTo>
                    <a:lnTo>
                      <a:pt x="29" y="571"/>
                    </a:lnTo>
                    <a:lnTo>
                      <a:pt x="17" y="571"/>
                    </a:lnTo>
                    <a:lnTo>
                      <a:pt x="12" y="577"/>
                    </a:lnTo>
                    <a:lnTo>
                      <a:pt x="12" y="582"/>
                    </a:lnTo>
                    <a:lnTo>
                      <a:pt x="23" y="582"/>
                    </a:lnTo>
                    <a:lnTo>
                      <a:pt x="34" y="582"/>
                    </a:lnTo>
                    <a:lnTo>
                      <a:pt x="51" y="582"/>
                    </a:lnTo>
                    <a:lnTo>
                      <a:pt x="68" y="582"/>
                    </a:lnTo>
                    <a:lnTo>
                      <a:pt x="79" y="582"/>
                    </a:lnTo>
                    <a:lnTo>
                      <a:pt x="90" y="582"/>
                    </a:lnTo>
                    <a:lnTo>
                      <a:pt x="96" y="582"/>
                    </a:lnTo>
                    <a:lnTo>
                      <a:pt x="113" y="582"/>
                    </a:lnTo>
                    <a:lnTo>
                      <a:pt x="147" y="582"/>
                    </a:lnTo>
                    <a:lnTo>
                      <a:pt x="192" y="582"/>
                    </a:lnTo>
                    <a:lnTo>
                      <a:pt x="203" y="582"/>
                    </a:lnTo>
                    <a:lnTo>
                      <a:pt x="203" y="577"/>
                    </a:lnTo>
                    <a:lnTo>
                      <a:pt x="197" y="571"/>
                    </a:lnTo>
                    <a:lnTo>
                      <a:pt x="186" y="571"/>
                    </a:lnTo>
                    <a:lnTo>
                      <a:pt x="175" y="571"/>
                    </a:lnTo>
                    <a:lnTo>
                      <a:pt x="164" y="571"/>
                    </a:lnTo>
                    <a:lnTo>
                      <a:pt x="152" y="565"/>
                    </a:lnTo>
                    <a:lnTo>
                      <a:pt x="141" y="560"/>
                    </a:lnTo>
                    <a:lnTo>
                      <a:pt x="136" y="549"/>
                    </a:lnTo>
                    <a:lnTo>
                      <a:pt x="136" y="537"/>
                    </a:lnTo>
                    <a:lnTo>
                      <a:pt x="130" y="526"/>
                    </a:lnTo>
                    <a:lnTo>
                      <a:pt x="130" y="487"/>
                    </a:lnTo>
                    <a:lnTo>
                      <a:pt x="130" y="431"/>
                    </a:lnTo>
                    <a:lnTo>
                      <a:pt x="130" y="358"/>
                    </a:lnTo>
                    <a:lnTo>
                      <a:pt x="130" y="341"/>
                    </a:lnTo>
                    <a:lnTo>
                      <a:pt x="130" y="336"/>
                    </a:lnTo>
                    <a:lnTo>
                      <a:pt x="136" y="336"/>
                    </a:lnTo>
                    <a:lnTo>
                      <a:pt x="231" y="336"/>
                    </a:lnTo>
                    <a:lnTo>
                      <a:pt x="237" y="336"/>
                    </a:lnTo>
                    <a:lnTo>
                      <a:pt x="243" y="341"/>
                    </a:lnTo>
                    <a:lnTo>
                      <a:pt x="259" y="369"/>
                    </a:lnTo>
                    <a:lnTo>
                      <a:pt x="293" y="409"/>
                    </a:lnTo>
                    <a:lnTo>
                      <a:pt x="327" y="453"/>
                    </a:lnTo>
                    <a:lnTo>
                      <a:pt x="366" y="504"/>
                    </a:lnTo>
                    <a:lnTo>
                      <a:pt x="400" y="543"/>
                    </a:lnTo>
                    <a:lnTo>
                      <a:pt x="428" y="571"/>
                    </a:lnTo>
                    <a:lnTo>
                      <a:pt x="445" y="577"/>
                    </a:lnTo>
                    <a:lnTo>
                      <a:pt x="462" y="582"/>
                    </a:lnTo>
                    <a:lnTo>
                      <a:pt x="485" y="582"/>
                    </a:lnTo>
                    <a:lnTo>
                      <a:pt x="513" y="582"/>
                    </a:lnTo>
                    <a:lnTo>
                      <a:pt x="569" y="582"/>
                    </a:lnTo>
                    <a:lnTo>
                      <a:pt x="580" y="582"/>
                    </a:lnTo>
                    <a:lnTo>
                      <a:pt x="586" y="582"/>
                    </a:lnTo>
                    <a:lnTo>
                      <a:pt x="586" y="577"/>
                    </a:lnTo>
                    <a:lnTo>
                      <a:pt x="580" y="571"/>
                    </a:lnTo>
                    <a:lnTo>
                      <a:pt x="569" y="571"/>
                    </a:lnTo>
                    <a:lnTo>
                      <a:pt x="552" y="571"/>
                    </a:lnTo>
                    <a:lnTo>
                      <a:pt x="524" y="565"/>
                    </a:lnTo>
                    <a:lnTo>
                      <a:pt x="496" y="549"/>
                    </a:lnTo>
                    <a:lnTo>
                      <a:pt x="456" y="515"/>
                    </a:lnTo>
                    <a:lnTo>
                      <a:pt x="383" y="425"/>
                    </a:lnTo>
                    <a:lnTo>
                      <a:pt x="293" y="319"/>
                    </a:lnTo>
                    <a:lnTo>
                      <a:pt x="349" y="252"/>
                    </a:lnTo>
                    <a:lnTo>
                      <a:pt x="378" y="196"/>
                    </a:lnTo>
                    <a:lnTo>
                      <a:pt x="389" y="140"/>
                    </a:lnTo>
                    <a:lnTo>
                      <a:pt x="378" y="89"/>
                    </a:lnTo>
                    <a:lnTo>
                      <a:pt x="355" y="56"/>
                    </a:lnTo>
                    <a:lnTo>
                      <a:pt x="333" y="33"/>
                    </a:lnTo>
                    <a:lnTo>
                      <a:pt x="288" y="11"/>
                    </a:lnTo>
                    <a:lnTo>
                      <a:pt x="243" y="0"/>
                    </a:lnTo>
                    <a:lnTo>
                      <a:pt x="192" y="0"/>
                    </a:lnTo>
                    <a:lnTo>
                      <a:pt x="158" y="0"/>
                    </a:lnTo>
                    <a:lnTo>
                      <a:pt x="119" y="0"/>
                    </a:lnTo>
                    <a:lnTo>
                      <a:pt x="102" y="0"/>
                    </a:lnTo>
                    <a:lnTo>
                      <a:pt x="96" y="0"/>
                    </a:lnTo>
                    <a:lnTo>
                      <a:pt x="85" y="0"/>
                    </a:lnTo>
                    <a:lnTo>
                      <a:pt x="68" y="0"/>
                    </a:lnTo>
                    <a:lnTo>
                      <a:pt x="51" y="0"/>
                    </a:lnTo>
                    <a:lnTo>
                      <a:pt x="29" y="0"/>
                    </a:lnTo>
                    <a:lnTo>
                      <a:pt x="12" y="0"/>
                    </a:lnTo>
                    <a:lnTo>
                      <a:pt x="0" y="0"/>
                    </a:lnTo>
                    <a:lnTo>
                      <a:pt x="0" y="5"/>
                    </a:lnTo>
                    <a:lnTo>
                      <a:pt x="6" y="11"/>
                    </a:lnTo>
                    <a:lnTo>
                      <a:pt x="12" y="11"/>
                    </a:lnTo>
                    <a:lnTo>
                      <a:pt x="23" y="11"/>
                    </a:lnTo>
                    <a:lnTo>
                      <a:pt x="29" y="11"/>
                    </a:lnTo>
                    <a:lnTo>
                      <a:pt x="45" y="16"/>
                    </a:lnTo>
                    <a:lnTo>
                      <a:pt x="57" y="28"/>
                    </a:lnTo>
                    <a:lnTo>
                      <a:pt x="62" y="39"/>
                    </a:lnTo>
                    <a:lnTo>
                      <a:pt x="62" y="56"/>
                    </a:lnTo>
                    <a:lnTo>
                      <a:pt x="68" y="72"/>
                    </a:lnTo>
                    <a:lnTo>
                      <a:pt x="68" y="101"/>
                    </a:lnTo>
                    <a:lnTo>
                      <a:pt x="68" y="151"/>
                    </a:lnTo>
                    <a:lnTo>
                      <a:pt x="68" y="224"/>
                    </a:lnTo>
                    <a:lnTo>
                      <a:pt x="68" y="358"/>
                    </a:lnTo>
                    <a:lnTo>
                      <a:pt x="130" y="39"/>
                    </a:lnTo>
                    <a:close/>
                  </a:path>
                </a:pathLst>
              </a:custGeom>
              <a:solidFill>
                <a:schemeClr val="bg1"/>
              </a:solidFill>
              <a:ln w="9525">
                <a:noFill/>
                <a:round/>
                <a:headEnd/>
                <a:tailEnd/>
              </a:ln>
            </p:spPr>
            <p:txBody>
              <a:bodyPr/>
              <a:lstStyle/>
              <a:p>
                <a:endParaRPr lang="en-US"/>
              </a:p>
            </p:txBody>
          </p:sp>
          <p:sp>
            <p:nvSpPr>
              <p:cNvPr id="35899" name="Freeform 34"/>
              <p:cNvSpPr>
                <a:spLocks/>
              </p:cNvSpPr>
              <p:nvPr/>
            </p:nvSpPr>
            <p:spPr bwMode="auto">
              <a:xfrm>
                <a:off x="17580" y="18589"/>
                <a:ext cx="349" cy="594"/>
              </a:xfrm>
              <a:custGeom>
                <a:avLst/>
                <a:gdLst>
                  <a:gd name="T0" fmla="*/ 68 w 349"/>
                  <a:gd name="T1" fmla="*/ 107 h 594"/>
                  <a:gd name="T2" fmla="*/ 68 w 349"/>
                  <a:gd name="T3" fmla="*/ 45 h 594"/>
                  <a:gd name="T4" fmla="*/ 34 w 349"/>
                  <a:gd name="T5" fmla="*/ 17 h 594"/>
                  <a:gd name="T6" fmla="*/ 12 w 349"/>
                  <a:gd name="T7" fmla="*/ 17 h 594"/>
                  <a:gd name="T8" fmla="*/ 6 w 349"/>
                  <a:gd name="T9" fmla="*/ 6 h 594"/>
                  <a:gd name="T10" fmla="*/ 51 w 349"/>
                  <a:gd name="T11" fmla="*/ 6 h 594"/>
                  <a:gd name="T12" fmla="*/ 96 w 349"/>
                  <a:gd name="T13" fmla="*/ 6 h 594"/>
                  <a:gd name="T14" fmla="*/ 164 w 349"/>
                  <a:gd name="T15" fmla="*/ 6 h 594"/>
                  <a:gd name="T16" fmla="*/ 282 w 349"/>
                  <a:gd name="T17" fmla="*/ 6 h 594"/>
                  <a:gd name="T18" fmla="*/ 321 w 349"/>
                  <a:gd name="T19" fmla="*/ 0 h 594"/>
                  <a:gd name="T20" fmla="*/ 327 w 349"/>
                  <a:gd name="T21" fmla="*/ 11 h 594"/>
                  <a:gd name="T22" fmla="*/ 321 w 349"/>
                  <a:gd name="T23" fmla="*/ 50 h 594"/>
                  <a:gd name="T24" fmla="*/ 321 w 349"/>
                  <a:gd name="T25" fmla="*/ 90 h 594"/>
                  <a:gd name="T26" fmla="*/ 304 w 349"/>
                  <a:gd name="T27" fmla="*/ 90 h 594"/>
                  <a:gd name="T28" fmla="*/ 304 w 349"/>
                  <a:gd name="T29" fmla="*/ 62 h 594"/>
                  <a:gd name="T30" fmla="*/ 282 w 349"/>
                  <a:gd name="T31" fmla="*/ 45 h 594"/>
                  <a:gd name="T32" fmla="*/ 226 w 349"/>
                  <a:gd name="T33" fmla="*/ 34 h 594"/>
                  <a:gd name="T34" fmla="*/ 141 w 349"/>
                  <a:gd name="T35" fmla="*/ 34 h 594"/>
                  <a:gd name="T36" fmla="*/ 135 w 349"/>
                  <a:gd name="T37" fmla="*/ 258 h 594"/>
                  <a:gd name="T38" fmla="*/ 164 w 349"/>
                  <a:gd name="T39" fmla="*/ 263 h 594"/>
                  <a:gd name="T40" fmla="*/ 265 w 349"/>
                  <a:gd name="T41" fmla="*/ 263 h 594"/>
                  <a:gd name="T42" fmla="*/ 299 w 349"/>
                  <a:gd name="T43" fmla="*/ 252 h 594"/>
                  <a:gd name="T44" fmla="*/ 316 w 349"/>
                  <a:gd name="T45" fmla="*/ 241 h 594"/>
                  <a:gd name="T46" fmla="*/ 310 w 349"/>
                  <a:gd name="T47" fmla="*/ 269 h 594"/>
                  <a:gd name="T48" fmla="*/ 310 w 349"/>
                  <a:gd name="T49" fmla="*/ 319 h 594"/>
                  <a:gd name="T50" fmla="*/ 304 w 349"/>
                  <a:gd name="T51" fmla="*/ 347 h 594"/>
                  <a:gd name="T52" fmla="*/ 299 w 349"/>
                  <a:gd name="T53" fmla="*/ 347 h 594"/>
                  <a:gd name="T54" fmla="*/ 293 w 349"/>
                  <a:gd name="T55" fmla="*/ 314 h 594"/>
                  <a:gd name="T56" fmla="*/ 271 w 349"/>
                  <a:gd name="T57" fmla="*/ 297 h 594"/>
                  <a:gd name="T58" fmla="*/ 169 w 349"/>
                  <a:gd name="T59" fmla="*/ 291 h 594"/>
                  <a:gd name="T60" fmla="*/ 135 w 349"/>
                  <a:gd name="T61" fmla="*/ 297 h 594"/>
                  <a:gd name="T62" fmla="*/ 135 w 349"/>
                  <a:gd name="T63" fmla="*/ 437 h 594"/>
                  <a:gd name="T64" fmla="*/ 141 w 349"/>
                  <a:gd name="T65" fmla="*/ 532 h 594"/>
                  <a:gd name="T66" fmla="*/ 226 w 349"/>
                  <a:gd name="T67" fmla="*/ 560 h 594"/>
                  <a:gd name="T68" fmla="*/ 282 w 349"/>
                  <a:gd name="T69" fmla="*/ 555 h 594"/>
                  <a:gd name="T70" fmla="*/ 321 w 349"/>
                  <a:gd name="T71" fmla="*/ 532 h 594"/>
                  <a:gd name="T72" fmla="*/ 338 w 349"/>
                  <a:gd name="T73" fmla="*/ 487 h 594"/>
                  <a:gd name="T74" fmla="*/ 349 w 349"/>
                  <a:gd name="T75" fmla="*/ 499 h 594"/>
                  <a:gd name="T76" fmla="*/ 344 w 349"/>
                  <a:gd name="T77" fmla="*/ 532 h 594"/>
                  <a:gd name="T78" fmla="*/ 338 w 349"/>
                  <a:gd name="T79" fmla="*/ 571 h 594"/>
                  <a:gd name="T80" fmla="*/ 316 w 349"/>
                  <a:gd name="T81" fmla="*/ 594 h 594"/>
                  <a:gd name="T82" fmla="*/ 164 w 349"/>
                  <a:gd name="T83" fmla="*/ 588 h 594"/>
                  <a:gd name="T84" fmla="*/ 96 w 349"/>
                  <a:gd name="T85" fmla="*/ 588 h 594"/>
                  <a:gd name="T86" fmla="*/ 57 w 349"/>
                  <a:gd name="T87" fmla="*/ 588 h 594"/>
                  <a:gd name="T88" fmla="*/ 17 w 349"/>
                  <a:gd name="T89" fmla="*/ 588 h 594"/>
                  <a:gd name="T90" fmla="*/ 23 w 349"/>
                  <a:gd name="T91" fmla="*/ 577 h 594"/>
                  <a:gd name="T92" fmla="*/ 51 w 349"/>
                  <a:gd name="T93" fmla="*/ 571 h 594"/>
                  <a:gd name="T94" fmla="*/ 68 w 349"/>
                  <a:gd name="T95" fmla="*/ 532 h 594"/>
                  <a:gd name="T96" fmla="*/ 68 w 349"/>
                  <a:gd name="T97" fmla="*/ 364 h 5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9"/>
                  <a:gd name="T148" fmla="*/ 0 h 594"/>
                  <a:gd name="T149" fmla="*/ 349 w 349"/>
                  <a:gd name="T150" fmla="*/ 594 h 5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9" h="594">
                    <a:moveTo>
                      <a:pt x="68" y="230"/>
                    </a:moveTo>
                    <a:lnTo>
                      <a:pt x="68" y="157"/>
                    </a:lnTo>
                    <a:lnTo>
                      <a:pt x="68" y="107"/>
                    </a:lnTo>
                    <a:lnTo>
                      <a:pt x="68" y="78"/>
                    </a:lnTo>
                    <a:lnTo>
                      <a:pt x="68" y="62"/>
                    </a:lnTo>
                    <a:lnTo>
                      <a:pt x="68" y="45"/>
                    </a:lnTo>
                    <a:lnTo>
                      <a:pt x="62" y="34"/>
                    </a:lnTo>
                    <a:lnTo>
                      <a:pt x="51" y="22"/>
                    </a:lnTo>
                    <a:lnTo>
                      <a:pt x="34" y="17"/>
                    </a:lnTo>
                    <a:lnTo>
                      <a:pt x="28" y="17"/>
                    </a:lnTo>
                    <a:lnTo>
                      <a:pt x="17" y="17"/>
                    </a:lnTo>
                    <a:lnTo>
                      <a:pt x="12" y="17"/>
                    </a:lnTo>
                    <a:lnTo>
                      <a:pt x="6" y="11"/>
                    </a:lnTo>
                    <a:lnTo>
                      <a:pt x="0" y="11"/>
                    </a:lnTo>
                    <a:lnTo>
                      <a:pt x="6" y="6"/>
                    </a:lnTo>
                    <a:lnTo>
                      <a:pt x="17" y="6"/>
                    </a:lnTo>
                    <a:lnTo>
                      <a:pt x="34" y="6"/>
                    </a:lnTo>
                    <a:lnTo>
                      <a:pt x="51" y="6"/>
                    </a:lnTo>
                    <a:lnTo>
                      <a:pt x="74" y="6"/>
                    </a:lnTo>
                    <a:lnTo>
                      <a:pt x="85" y="6"/>
                    </a:lnTo>
                    <a:lnTo>
                      <a:pt x="96" y="6"/>
                    </a:lnTo>
                    <a:lnTo>
                      <a:pt x="102" y="6"/>
                    </a:lnTo>
                    <a:lnTo>
                      <a:pt x="124" y="6"/>
                    </a:lnTo>
                    <a:lnTo>
                      <a:pt x="164" y="6"/>
                    </a:lnTo>
                    <a:lnTo>
                      <a:pt x="214" y="6"/>
                    </a:lnTo>
                    <a:lnTo>
                      <a:pt x="254" y="6"/>
                    </a:lnTo>
                    <a:lnTo>
                      <a:pt x="282" y="6"/>
                    </a:lnTo>
                    <a:lnTo>
                      <a:pt x="299" y="6"/>
                    </a:lnTo>
                    <a:lnTo>
                      <a:pt x="316" y="0"/>
                    </a:lnTo>
                    <a:lnTo>
                      <a:pt x="321" y="0"/>
                    </a:lnTo>
                    <a:lnTo>
                      <a:pt x="327" y="0"/>
                    </a:lnTo>
                    <a:lnTo>
                      <a:pt x="327" y="6"/>
                    </a:lnTo>
                    <a:lnTo>
                      <a:pt x="327" y="11"/>
                    </a:lnTo>
                    <a:lnTo>
                      <a:pt x="327" y="22"/>
                    </a:lnTo>
                    <a:lnTo>
                      <a:pt x="321" y="39"/>
                    </a:lnTo>
                    <a:lnTo>
                      <a:pt x="321" y="50"/>
                    </a:lnTo>
                    <a:lnTo>
                      <a:pt x="321" y="67"/>
                    </a:lnTo>
                    <a:lnTo>
                      <a:pt x="321" y="84"/>
                    </a:lnTo>
                    <a:lnTo>
                      <a:pt x="321" y="90"/>
                    </a:lnTo>
                    <a:lnTo>
                      <a:pt x="316" y="101"/>
                    </a:lnTo>
                    <a:lnTo>
                      <a:pt x="310" y="101"/>
                    </a:lnTo>
                    <a:lnTo>
                      <a:pt x="304" y="90"/>
                    </a:lnTo>
                    <a:lnTo>
                      <a:pt x="304" y="84"/>
                    </a:lnTo>
                    <a:lnTo>
                      <a:pt x="304" y="73"/>
                    </a:lnTo>
                    <a:lnTo>
                      <a:pt x="304" y="62"/>
                    </a:lnTo>
                    <a:lnTo>
                      <a:pt x="299" y="56"/>
                    </a:lnTo>
                    <a:lnTo>
                      <a:pt x="293" y="50"/>
                    </a:lnTo>
                    <a:lnTo>
                      <a:pt x="282" y="45"/>
                    </a:lnTo>
                    <a:lnTo>
                      <a:pt x="271" y="39"/>
                    </a:lnTo>
                    <a:lnTo>
                      <a:pt x="248" y="39"/>
                    </a:lnTo>
                    <a:lnTo>
                      <a:pt x="226" y="34"/>
                    </a:lnTo>
                    <a:lnTo>
                      <a:pt x="192" y="34"/>
                    </a:lnTo>
                    <a:lnTo>
                      <a:pt x="158" y="34"/>
                    </a:lnTo>
                    <a:lnTo>
                      <a:pt x="141" y="34"/>
                    </a:lnTo>
                    <a:lnTo>
                      <a:pt x="135" y="34"/>
                    </a:lnTo>
                    <a:lnTo>
                      <a:pt x="135" y="39"/>
                    </a:lnTo>
                    <a:lnTo>
                      <a:pt x="135" y="258"/>
                    </a:lnTo>
                    <a:lnTo>
                      <a:pt x="135" y="263"/>
                    </a:lnTo>
                    <a:lnTo>
                      <a:pt x="141" y="263"/>
                    </a:lnTo>
                    <a:lnTo>
                      <a:pt x="164" y="263"/>
                    </a:lnTo>
                    <a:lnTo>
                      <a:pt x="197" y="263"/>
                    </a:lnTo>
                    <a:lnTo>
                      <a:pt x="237" y="263"/>
                    </a:lnTo>
                    <a:lnTo>
                      <a:pt x="265" y="263"/>
                    </a:lnTo>
                    <a:lnTo>
                      <a:pt x="282" y="258"/>
                    </a:lnTo>
                    <a:lnTo>
                      <a:pt x="293" y="258"/>
                    </a:lnTo>
                    <a:lnTo>
                      <a:pt x="299" y="252"/>
                    </a:lnTo>
                    <a:lnTo>
                      <a:pt x="310" y="247"/>
                    </a:lnTo>
                    <a:lnTo>
                      <a:pt x="310" y="241"/>
                    </a:lnTo>
                    <a:lnTo>
                      <a:pt x="316" y="241"/>
                    </a:lnTo>
                    <a:lnTo>
                      <a:pt x="316" y="247"/>
                    </a:lnTo>
                    <a:lnTo>
                      <a:pt x="316" y="252"/>
                    </a:lnTo>
                    <a:lnTo>
                      <a:pt x="310" y="269"/>
                    </a:lnTo>
                    <a:lnTo>
                      <a:pt x="310" y="291"/>
                    </a:lnTo>
                    <a:lnTo>
                      <a:pt x="310" y="303"/>
                    </a:lnTo>
                    <a:lnTo>
                      <a:pt x="310" y="319"/>
                    </a:lnTo>
                    <a:lnTo>
                      <a:pt x="310" y="331"/>
                    </a:lnTo>
                    <a:lnTo>
                      <a:pt x="304" y="342"/>
                    </a:lnTo>
                    <a:lnTo>
                      <a:pt x="304" y="347"/>
                    </a:lnTo>
                    <a:lnTo>
                      <a:pt x="304" y="353"/>
                    </a:lnTo>
                    <a:lnTo>
                      <a:pt x="299" y="353"/>
                    </a:lnTo>
                    <a:lnTo>
                      <a:pt x="299" y="347"/>
                    </a:lnTo>
                    <a:lnTo>
                      <a:pt x="293" y="336"/>
                    </a:lnTo>
                    <a:lnTo>
                      <a:pt x="293" y="325"/>
                    </a:lnTo>
                    <a:lnTo>
                      <a:pt x="293" y="314"/>
                    </a:lnTo>
                    <a:lnTo>
                      <a:pt x="288" y="308"/>
                    </a:lnTo>
                    <a:lnTo>
                      <a:pt x="276" y="303"/>
                    </a:lnTo>
                    <a:lnTo>
                      <a:pt x="271" y="297"/>
                    </a:lnTo>
                    <a:lnTo>
                      <a:pt x="254" y="297"/>
                    </a:lnTo>
                    <a:lnTo>
                      <a:pt x="220" y="291"/>
                    </a:lnTo>
                    <a:lnTo>
                      <a:pt x="169" y="291"/>
                    </a:lnTo>
                    <a:lnTo>
                      <a:pt x="141" y="291"/>
                    </a:lnTo>
                    <a:lnTo>
                      <a:pt x="135" y="291"/>
                    </a:lnTo>
                    <a:lnTo>
                      <a:pt x="135" y="297"/>
                    </a:lnTo>
                    <a:lnTo>
                      <a:pt x="135" y="364"/>
                    </a:lnTo>
                    <a:lnTo>
                      <a:pt x="135" y="392"/>
                    </a:lnTo>
                    <a:lnTo>
                      <a:pt x="135" y="437"/>
                    </a:lnTo>
                    <a:lnTo>
                      <a:pt x="135" y="476"/>
                    </a:lnTo>
                    <a:lnTo>
                      <a:pt x="135" y="499"/>
                    </a:lnTo>
                    <a:lnTo>
                      <a:pt x="141" y="532"/>
                    </a:lnTo>
                    <a:lnTo>
                      <a:pt x="152" y="549"/>
                    </a:lnTo>
                    <a:lnTo>
                      <a:pt x="181" y="560"/>
                    </a:lnTo>
                    <a:lnTo>
                      <a:pt x="226" y="560"/>
                    </a:lnTo>
                    <a:lnTo>
                      <a:pt x="242" y="560"/>
                    </a:lnTo>
                    <a:lnTo>
                      <a:pt x="265" y="560"/>
                    </a:lnTo>
                    <a:lnTo>
                      <a:pt x="282" y="555"/>
                    </a:lnTo>
                    <a:lnTo>
                      <a:pt x="299" y="555"/>
                    </a:lnTo>
                    <a:lnTo>
                      <a:pt x="316" y="543"/>
                    </a:lnTo>
                    <a:lnTo>
                      <a:pt x="321" y="532"/>
                    </a:lnTo>
                    <a:lnTo>
                      <a:pt x="333" y="515"/>
                    </a:lnTo>
                    <a:lnTo>
                      <a:pt x="338" y="499"/>
                    </a:lnTo>
                    <a:lnTo>
                      <a:pt x="338" y="487"/>
                    </a:lnTo>
                    <a:lnTo>
                      <a:pt x="344" y="487"/>
                    </a:lnTo>
                    <a:lnTo>
                      <a:pt x="349" y="493"/>
                    </a:lnTo>
                    <a:lnTo>
                      <a:pt x="349" y="499"/>
                    </a:lnTo>
                    <a:lnTo>
                      <a:pt x="349" y="504"/>
                    </a:lnTo>
                    <a:lnTo>
                      <a:pt x="344" y="515"/>
                    </a:lnTo>
                    <a:lnTo>
                      <a:pt x="344" y="532"/>
                    </a:lnTo>
                    <a:lnTo>
                      <a:pt x="344" y="549"/>
                    </a:lnTo>
                    <a:lnTo>
                      <a:pt x="338" y="560"/>
                    </a:lnTo>
                    <a:lnTo>
                      <a:pt x="338" y="571"/>
                    </a:lnTo>
                    <a:lnTo>
                      <a:pt x="333" y="583"/>
                    </a:lnTo>
                    <a:lnTo>
                      <a:pt x="327" y="588"/>
                    </a:lnTo>
                    <a:lnTo>
                      <a:pt x="316" y="594"/>
                    </a:lnTo>
                    <a:lnTo>
                      <a:pt x="293" y="594"/>
                    </a:lnTo>
                    <a:lnTo>
                      <a:pt x="220" y="594"/>
                    </a:lnTo>
                    <a:lnTo>
                      <a:pt x="164" y="588"/>
                    </a:lnTo>
                    <a:lnTo>
                      <a:pt x="124" y="588"/>
                    </a:lnTo>
                    <a:lnTo>
                      <a:pt x="102" y="588"/>
                    </a:lnTo>
                    <a:lnTo>
                      <a:pt x="96" y="588"/>
                    </a:lnTo>
                    <a:lnTo>
                      <a:pt x="85" y="588"/>
                    </a:lnTo>
                    <a:lnTo>
                      <a:pt x="74" y="588"/>
                    </a:lnTo>
                    <a:lnTo>
                      <a:pt x="57" y="588"/>
                    </a:lnTo>
                    <a:lnTo>
                      <a:pt x="40" y="588"/>
                    </a:lnTo>
                    <a:lnTo>
                      <a:pt x="28" y="588"/>
                    </a:lnTo>
                    <a:lnTo>
                      <a:pt x="17" y="588"/>
                    </a:lnTo>
                    <a:lnTo>
                      <a:pt x="12" y="583"/>
                    </a:lnTo>
                    <a:lnTo>
                      <a:pt x="17" y="583"/>
                    </a:lnTo>
                    <a:lnTo>
                      <a:pt x="23" y="577"/>
                    </a:lnTo>
                    <a:lnTo>
                      <a:pt x="34" y="577"/>
                    </a:lnTo>
                    <a:lnTo>
                      <a:pt x="45" y="577"/>
                    </a:lnTo>
                    <a:lnTo>
                      <a:pt x="51" y="571"/>
                    </a:lnTo>
                    <a:lnTo>
                      <a:pt x="62" y="560"/>
                    </a:lnTo>
                    <a:lnTo>
                      <a:pt x="62" y="549"/>
                    </a:lnTo>
                    <a:lnTo>
                      <a:pt x="68" y="532"/>
                    </a:lnTo>
                    <a:lnTo>
                      <a:pt x="68" y="493"/>
                    </a:lnTo>
                    <a:lnTo>
                      <a:pt x="68" y="437"/>
                    </a:lnTo>
                    <a:lnTo>
                      <a:pt x="68" y="364"/>
                    </a:lnTo>
                    <a:lnTo>
                      <a:pt x="68" y="230"/>
                    </a:lnTo>
                    <a:close/>
                  </a:path>
                </a:pathLst>
              </a:custGeom>
              <a:solidFill>
                <a:schemeClr val="bg1"/>
              </a:solidFill>
              <a:ln w="9525">
                <a:noFill/>
                <a:round/>
                <a:headEnd/>
                <a:tailEnd/>
              </a:ln>
            </p:spPr>
            <p:txBody>
              <a:bodyPr/>
              <a:lstStyle/>
              <a:p>
                <a:endParaRPr lang="en-US"/>
              </a:p>
            </p:txBody>
          </p:sp>
        </p:grpSp>
        <p:grpSp>
          <p:nvGrpSpPr>
            <p:cNvPr id="35848" name="Group 35"/>
            <p:cNvGrpSpPr>
              <a:grpSpLocks/>
            </p:cNvGrpSpPr>
            <p:nvPr/>
          </p:nvGrpSpPr>
          <p:grpSpPr bwMode="auto">
            <a:xfrm>
              <a:off x="624" y="1488"/>
              <a:ext cx="3458" cy="3518"/>
              <a:chOff x="13008" y="9024"/>
              <a:chExt cx="3458" cy="3518"/>
            </a:xfrm>
          </p:grpSpPr>
          <p:sp>
            <p:nvSpPr>
              <p:cNvPr id="35849" name="Freeform 36"/>
              <p:cNvSpPr>
                <a:spLocks/>
              </p:cNvSpPr>
              <p:nvPr/>
            </p:nvSpPr>
            <p:spPr bwMode="auto">
              <a:xfrm>
                <a:off x="13930" y="9325"/>
                <a:ext cx="1199" cy="1542"/>
              </a:xfrm>
              <a:custGeom>
                <a:avLst/>
                <a:gdLst>
                  <a:gd name="T0" fmla="*/ 0 w 1199"/>
                  <a:gd name="T1" fmla="*/ 1542 h 1542"/>
                  <a:gd name="T2" fmla="*/ 12 w 1199"/>
                  <a:gd name="T3" fmla="*/ 1530 h 1542"/>
                  <a:gd name="T4" fmla="*/ 36 w 1199"/>
                  <a:gd name="T5" fmla="*/ 1512 h 1542"/>
                  <a:gd name="T6" fmla="*/ 60 w 1199"/>
                  <a:gd name="T7" fmla="*/ 1482 h 1542"/>
                  <a:gd name="T8" fmla="*/ 72 w 1199"/>
                  <a:gd name="T9" fmla="*/ 1440 h 1542"/>
                  <a:gd name="T10" fmla="*/ 84 w 1199"/>
                  <a:gd name="T11" fmla="*/ 1470 h 1542"/>
                  <a:gd name="T12" fmla="*/ 108 w 1199"/>
                  <a:gd name="T13" fmla="*/ 1464 h 1542"/>
                  <a:gd name="T14" fmla="*/ 819 w 1199"/>
                  <a:gd name="T15" fmla="*/ 0 h 1542"/>
                  <a:gd name="T16" fmla="*/ 1138 w 1199"/>
                  <a:gd name="T17" fmla="*/ 1313 h 1542"/>
                  <a:gd name="T18" fmla="*/ 1144 w 1199"/>
                  <a:gd name="T19" fmla="*/ 1307 h 1542"/>
                  <a:gd name="T20" fmla="*/ 1156 w 1199"/>
                  <a:gd name="T21" fmla="*/ 1307 h 1542"/>
                  <a:gd name="T22" fmla="*/ 1162 w 1199"/>
                  <a:gd name="T23" fmla="*/ 1307 h 1542"/>
                  <a:gd name="T24" fmla="*/ 1168 w 1199"/>
                  <a:gd name="T25" fmla="*/ 1313 h 1542"/>
                  <a:gd name="T26" fmla="*/ 1174 w 1199"/>
                  <a:gd name="T27" fmla="*/ 1319 h 1542"/>
                  <a:gd name="T28" fmla="*/ 1174 w 1199"/>
                  <a:gd name="T29" fmla="*/ 1325 h 1542"/>
                  <a:gd name="T30" fmla="*/ 1174 w 1199"/>
                  <a:gd name="T31" fmla="*/ 1331 h 1542"/>
                  <a:gd name="T32" fmla="*/ 1174 w 1199"/>
                  <a:gd name="T33" fmla="*/ 1344 h 1542"/>
                  <a:gd name="T34" fmla="*/ 1180 w 1199"/>
                  <a:gd name="T35" fmla="*/ 1356 h 1542"/>
                  <a:gd name="T36" fmla="*/ 1187 w 1199"/>
                  <a:gd name="T37" fmla="*/ 1362 h 1542"/>
                  <a:gd name="T38" fmla="*/ 1187 w 1199"/>
                  <a:gd name="T39" fmla="*/ 1368 h 1542"/>
                  <a:gd name="T40" fmla="*/ 1199 w 1199"/>
                  <a:gd name="T41" fmla="*/ 1368 h 1542"/>
                  <a:gd name="T42" fmla="*/ 0 w 1199"/>
                  <a:gd name="T43" fmla="*/ 1542 h 15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9"/>
                  <a:gd name="T67" fmla="*/ 0 h 1542"/>
                  <a:gd name="T68" fmla="*/ 1199 w 1199"/>
                  <a:gd name="T69" fmla="*/ 1542 h 15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9" h="1542">
                    <a:moveTo>
                      <a:pt x="0" y="1542"/>
                    </a:moveTo>
                    <a:lnTo>
                      <a:pt x="12" y="1530"/>
                    </a:lnTo>
                    <a:lnTo>
                      <a:pt x="36" y="1512"/>
                    </a:lnTo>
                    <a:lnTo>
                      <a:pt x="60" y="1482"/>
                    </a:lnTo>
                    <a:lnTo>
                      <a:pt x="72" y="1440"/>
                    </a:lnTo>
                    <a:lnTo>
                      <a:pt x="84" y="1470"/>
                    </a:lnTo>
                    <a:lnTo>
                      <a:pt x="108" y="1464"/>
                    </a:lnTo>
                    <a:lnTo>
                      <a:pt x="819" y="0"/>
                    </a:lnTo>
                    <a:lnTo>
                      <a:pt x="1138" y="1313"/>
                    </a:lnTo>
                    <a:lnTo>
                      <a:pt x="1144" y="1307"/>
                    </a:lnTo>
                    <a:lnTo>
                      <a:pt x="1156" y="1307"/>
                    </a:lnTo>
                    <a:lnTo>
                      <a:pt x="1162" y="1307"/>
                    </a:lnTo>
                    <a:lnTo>
                      <a:pt x="1168" y="1313"/>
                    </a:lnTo>
                    <a:lnTo>
                      <a:pt x="1174" y="1319"/>
                    </a:lnTo>
                    <a:lnTo>
                      <a:pt x="1174" y="1325"/>
                    </a:lnTo>
                    <a:lnTo>
                      <a:pt x="1174" y="1331"/>
                    </a:lnTo>
                    <a:lnTo>
                      <a:pt x="1174" y="1344"/>
                    </a:lnTo>
                    <a:lnTo>
                      <a:pt x="1180" y="1356"/>
                    </a:lnTo>
                    <a:lnTo>
                      <a:pt x="1187" y="1362"/>
                    </a:lnTo>
                    <a:lnTo>
                      <a:pt x="1187" y="1368"/>
                    </a:lnTo>
                    <a:lnTo>
                      <a:pt x="1199" y="1368"/>
                    </a:lnTo>
                    <a:lnTo>
                      <a:pt x="0" y="1542"/>
                    </a:lnTo>
                    <a:close/>
                  </a:path>
                </a:pathLst>
              </a:custGeom>
              <a:solidFill>
                <a:schemeClr val="bg1"/>
              </a:solidFill>
              <a:ln w="9525">
                <a:noFill/>
                <a:round/>
                <a:headEnd/>
                <a:tailEnd/>
              </a:ln>
            </p:spPr>
            <p:txBody>
              <a:bodyPr/>
              <a:lstStyle/>
              <a:p>
                <a:endParaRPr lang="en-US"/>
              </a:p>
            </p:txBody>
          </p:sp>
          <p:sp>
            <p:nvSpPr>
              <p:cNvPr id="35850" name="Freeform 37"/>
              <p:cNvSpPr>
                <a:spLocks/>
              </p:cNvSpPr>
              <p:nvPr/>
            </p:nvSpPr>
            <p:spPr bwMode="auto">
              <a:xfrm>
                <a:off x="14839" y="9458"/>
                <a:ext cx="308" cy="1048"/>
              </a:xfrm>
              <a:custGeom>
                <a:avLst/>
                <a:gdLst>
                  <a:gd name="T0" fmla="*/ 259 w 308"/>
                  <a:gd name="T1" fmla="*/ 1048 h 1048"/>
                  <a:gd name="T2" fmla="*/ 308 w 308"/>
                  <a:gd name="T3" fmla="*/ 945 h 1048"/>
                  <a:gd name="T4" fmla="*/ 0 w 308"/>
                  <a:gd name="T5" fmla="*/ 0 h 1048"/>
                  <a:gd name="T6" fmla="*/ 259 w 308"/>
                  <a:gd name="T7" fmla="*/ 1048 h 1048"/>
                  <a:gd name="T8" fmla="*/ 0 60000 65536"/>
                  <a:gd name="T9" fmla="*/ 0 60000 65536"/>
                  <a:gd name="T10" fmla="*/ 0 60000 65536"/>
                  <a:gd name="T11" fmla="*/ 0 60000 65536"/>
                  <a:gd name="T12" fmla="*/ 0 w 308"/>
                  <a:gd name="T13" fmla="*/ 0 h 1048"/>
                  <a:gd name="T14" fmla="*/ 308 w 308"/>
                  <a:gd name="T15" fmla="*/ 1048 h 1048"/>
                </a:gdLst>
                <a:ahLst/>
                <a:cxnLst>
                  <a:cxn ang="T8">
                    <a:pos x="T0" y="T1"/>
                  </a:cxn>
                  <a:cxn ang="T9">
                    <a:pos x="T2" y="T3"/>
                  </a:cxn>
                  <a:cxn ang="T10">
                    <a:pos x="T4" y="T5"/>
                  </a:cxn>
                  <a:cxn ang="T11">
                    <a:pos x="T6" y="T7"/>
                  </a:cxn>
                </a:cxnLst>
                <a:rect l="T12" t="T13" r="T14" b="T15"/>
                <a:pathLst>
                  <a:path w="308" h="1048">
                    <a:moveTo>
                      <a:pt x="259" y="1048"/>
                    </a:moveTo>
                    <a:lnTo>
                      <a:pt x="308" y="945"/>
                    </a:lnTo>
                    <a:lnTo>
                      <a:pt x="0" y="0"/>
                    </a:lnTo>
                    <a:lnTo>
                      <a:pt x="259" y="1048"/>
                    </a:lnTo>
                    <a:close/>
                  </a:path>
                </a:pathLst>
              </a:custGeom>
              <a:solidFill>
                <a:schemeClr val="bg1"/>
              </a:solidFill>
              <a:ln w="9525">
                <a:noFill/>
                <a:round/>
                <a:headEnd/>
                <a:tailEnd/>
              </a:ln>
            </p:spPr>
            <p:txBody>
              <a:bodyPr/>
              <a:lstStyle/>
              <a:p>
                <a:endParaRPr lang="en-US"/>
              </a:p>
            </p:txBody>
          </p:sp>
          <p:sp>
            <p:nvSpPr>
              <p:cNvPr id="35851" name="Freeform 38"/>
              <p:cNvSpPr>
                <a:spLocks/>
              </p:cNvSpPr>
              <p:nvPr/>
            </p:nvSpPr>
            <p:spPr bwMode="auto">
              <a:xfrm>
                <a:off x="14839" y="9349"/>
                <a:ext cx="850" cy="1844"/>
              </a:xfrm>
              <a:custGeom>
                <a:avLst/>
                <a:gdLst>
                  <a:gd name="T0" fmla="*/ 332 w 850"/>
                  <a:gd name="T1" fmla="*/ 1012 h 1844"/>
                  <a:gd name="T2" fmla="*/ 0 w 850"/>
                  <a:gd name="T3" fmla="*/ 0 h 1844"/>
                  <a:gd name="T4" fmla="*/ 759 w 850"/>
                  <a:gd name="T5" fmla="*/ 1705 h 1844"/>
                  <a:gd name="T6" fmla="*/ 850 w 850"/>
                  <a:gd name="T7" fmla="*/ 1826 h 1844"/>
                  <a:gd name="T8" fmla="*/ 850 w 850"/>
                  <a:gd name="T9" fmla="*/ 1844 h 1844"/>
                  <a:gd name="T10" fmla="*/ 494 w 850"/>
                  <a:gd name="T11" fmla="*/ 1398 h 1844"/>
                  <a:gd name="T12" fmla="*/ 494 w 850"/>
                  <a:gd name="T13" fmla="*/ 1205 h 1844"/>
                  <a:gd name="T14" fmla="*/ 500 w 850"/>
                  <a:gd name="T15" fmla="*/ 1205 h 1844"/>
                  <a:gd name="T16" fmla="*/ 500 w 850"/>
                  <a:gd name="T17" fmla="*/ 1199 h 1844"/>
                  <a:gd name="T18" fmla="*/ 506 w 850"/>
                  <a:gd name="T19" fmla="*/ 1193 h 1844"/>
                  <a:gd name="T20" fmla="*/ 512 w 850"/>
                  <a:gd name="T21" fmla="*/ 1187 h 1844"/>
                  <a:gd name="T22" fmla="*/ 512 w 850"/>
                  <a:gd name="T23" fmla="*/ 1175 h 1844"/>
                  <a:gd name="T24" fmla="*/ 506 w 850"/>
                  <a:gd name="T25" fmla="*/ 1163 h 1844"/>
                  <a:gd name="T26" fmla="*/ 494 w 850"/>
                  <a:gd name="T27" fmla="*/ 1151 h 1844"/>
                  <a:gd name="T28" fmla="*/ 386 w 850"/>
                  <a:gd name="T29" fmla="*/ 952 h 1844"/>
                  <a:gd name="T30" fmla="*/ 392 w 850"/>
                  <a:gd name="T31" fmla="*/ 946 h 1844"/>
                  <a:gd name="T32" fmla="*/ 392 w 850"/>
                  <a:gd name="T33" fmla="*/ 940 h 1844"/>
                  <a:gd name="T34" fmla="*/ 398 w 850"/>
                  <a:gd name="T35" fmla="*/ 928 h 1844"/>
                  <a:gd name="T36" fmla="*/ 398 w 850"/>
                  <a:gd name="T37" fmla="*/ 922 h 1844"/>
                  <a:gd name="T38" fmla="*/ 392 w 850"/>
                  <a:gd name="T39" fmla="*/ 910 h 1844"/>
                  <a:gd name="T40" fmla="*/ 386 w 850"/>
                  <a:gd name="T41" fmla="*/ 904 h 1844"/>
                  <a:gd name="T42" fmla="*/ 374 w 850"/>
                  <a:gd name="T43" fmla="*/ 898 h 1844"/>
                  <a:gd name="T44" fmla="*/ 368 w 850"/>
                  <a:gd name="T45" fmla="*/ 898 h 1844"/>
                  <a:gd name="T46" fmla="*/ 368 w 850"/>
                  <a:gd name="T47" fmla="*/ 904 h 1844"/>
                  <a:gd name="T48" fmla="*/ 356 w 850"/>
                  <a:gd name="T49" fmla="*/ 904 h 1844"/>
                  <a:gd name="T50" fmla="*/ 350 w 850"/>
                  <a:gd name="T51" fmla="*/ 910 h 1844"/>
                  <a:gd name="T52" fmla="*/ 350 w 850"/>
                  <a:gd name="T53" fmla="*/ 916 h 1844"/>
                  <a:gd name="T54" fmla="*/ 344 w 850"/>
                  <a:gd name="T55" fmla="*/ 928 h 1844"/>
                  <a:gd name="T56" fmla="*/ 350 w 850"/>
                  <a:gd name="T57" fmla="*/ 940 h 1844"/>
                  <a:gd name="T58" fmla="*/ 362 w 850"/>
                  <a:gd name="T59" fmla="*/ 952 h 1844"/>
                  <a:gd name="T60" fmla="*/ 332 w 850"/>
                  <a:gd name="T61" fmla="*/ 1012 h 18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0"/>
                  <a:gd name="T94" fmla="*/ 0 h 1844"/>
                  <a:gd name="T95" fmla="*/ 850 w 850"/>
                  <a:gd name="T96" fmla="*/ 1844 h 18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0" h="1844">
                    <a:moveTo>
                      <a:pt x="332" y="1012"/>
                    </a:moveTo>
                    <a:lnTo>
                      <a:pt x="0" y="0"/>
                    </a:lnTo>
                    <a:lnTo>
                      <a:pt x="759" y="1705"/>
                    </a:lnTo>
                    <a:lnTo>
                      <a:pt x="850" y="1826"/>
                    </a:lnTo>
                    <a:lnTo>
                      <a:pt x="850" y="1844"/>
                    </a:lnTo>
                    <a:lnTo>
                      <a:pt x="494" y="1398"/>
                    </a:lnTo>
                    <a:lnTo>
                      <a:pt x="494" y="1205"/>
                    </a:lnTo>
                    <a:lnTo>
                      <a:pt x="500" y="1205"/>
                    </a:lnTo>
                    <a:lnTo>
                      <a:pt x="500" y="1199"/>
                    </a:lnTo>
                    <a:lnTo>
                      <a:pt x="506" y="1193"/>
                    </a:lnTo>
                    <a:lnTo>
                      <a:pt x="512" y="1187"/>
                    </a:lnTo>
                    <a:lnTo>
                      <a:pt x="512" y="1175"/>
                    </a:lnTo>
                    <a:lnTo>
                      <a:pt x="506" y="1163"/>
                    </a:lnTo>
                    <a:lnTo>
                      <a:pt x="494" y="1151"/>
                    </a:lnTo>
                    <a:lnTo>
                      <a:pt x="386" y="952"/>
                    </a:lnTo>
                    <a:lnTo>
                      <a:pt x="392" y="946"/>
                    </a:lnTo>
                    <a:lnTo>
                      <a:pt x="392" y="940"/>
                    </a:lnTo>
                    <a:lnTo>
                      <a:pt x="398" y="928"/>
                    </a:lnTo>
                    <a:lnTo>
                      <a:pt x="398" y="922"/>
                    </a:lnTo>
                    <a:lnTo>
                      <a:pt x="392" y="910"/>
                    </a:lnTo>
                    <a:lnTo>
                      <a:pt x="386" y="904"/>
                    </a:lnTo>
                    <a:lnTo>
                      <a:pt x="374" y="898"/>
                    </a:lnTo>
                    <a:lnTo>
                      <a:pt x="368" y="898"/>
                    </a:lnTo>
                    <a:lnTo>
                      <a:pt x="368" y="904"/>
                    </a:lnTo>
                    <a:lnTo>
                      <a:pt x="356" y="904"/>
                    </a:lnTo>
                    <a:lnTo>
                      <a:pt x="350" y="910"/>
                    </a:lnTo>
                    <a:lnTo>
                      <a:pt x="350" y="916"/>
                    </a:lnTo>
                    <a:lnTo>
                      <a:pt x="344" y="928"/>
                    </a:lnTo>
                    <a:lnTo>
                      <a:pt x="350" y="940"/>
                    </a:lnTo>
                    <a:lnTo>
                      <a:pt x="362" y="952"/>
                    </a:lnTo>
                    <a:lnTo>
                      <a:pt x="332" y="1012"/>
                    </a:lnTo>
                    <a:close/>
                  </a:path>
                </a:pathLst>
              </a:custGeom>
              <a:solidFill>
                <a:schemeClr val="bg1"/>
              </a:solidFill>
              <a:ln w="9525">
                <a:noFill/>
                <a:round/>
                <a:headEnd/>
                <a:tailEnd/>
              </a:ln>
            </p:spPr>
            <p:txBody>
              <a:bodyPr/>
              <a:lstStyle/>
              <a:p>
                <a:endParaRPr lang="en-US"/>
              </a:p>
            </p:txBody>
          </p:sp>
          <p:sp>
            <p:nvSpPr>
              <p:cNvPr id="35852" name="Freeform 39"/>
              <p:cNvSpPr>
                <a:spLocks/>
              </p:cNvSpPr>
              <p:nvPr/>
            </p:nvSpPr>
            <p:spPr bwMode="auto">
              <a:xfrm>
                <a:off x="14683" y="9313"/>
                <a:ext cx="187" cy="72"/>
              </a:xfrm>
              <a:custGeom>
                <a:avLst/>
                <a:gdLst>
                  <a:gd name="T0" fmla="*/ 12 w 187"/>
                  <a:gd name="T1" fmla="*/ 36 h 72"/>
                  <a:gd name="T2" fmla="*/ 0 w 187"/>
                  <a:gd name="T3" fmla="*/ 24 h 72"/>
                  <a:gd name="T4" fmla="*/ 6 w 187"/>
                  <a:gd name="T5" fmla="*/ 18 h 72"/>
                  <a:gd name="T6" fmla="*/ 12 w 187"/>
                  <a:gd name="T7" fmla="*/ 18 h 72"/>
                  <a:gd name="T8" fmla="*/ 24 w 187"/>
                  <a:gd name="T9" fmla="*/ 18 h 72"/>
                  <a:gd name="T10" fmla="*/ 66 w 187"/>
                  <a:gd name="T11" fmla="*/ 6 h 72"/>
                  <a:gd name="T12" fmla="*/ 138 w 187"/>
                  <a:gd name="T13" fmla="*/ 0 h 72"/>
                  <a:gd name="T14" fmla="*/ 144 w 187"/>
                  <a:gd name="T15" fmla="*/ 6 h 72"/>
                  <a:gd name="T16" fmla="*/ 156 w 187"/>
                  <a:gd name="T17" fmla="*/ 18 h 72"/>
                  <a:gd name="T18" fmla="*/ 162 w 187"/>
                  <a:gd name="T19" fmla="*/ 24 h 72"/>
                  <a:gd name="T20" fmla="*/ 174 w 187"/>
                  <a:gd name="T21" fmla="*/ 42 h 72"/>
                  <a:gd name="T22" fmla="*/ 180 w 187"/>
                  <a:gd name="T23" fmla="*/ 54 h 72"/>
                  <a:gd name="T24" fmla="*/ 187 w 187"/>
                  <a:gd name="T25" fmla="*/ 66 h 72"/>
                  <a:gd name="T26" fmla="*/ 174 w 187"/>
                  <a:gd name="T27" fmla="*/ 72 h 72"/>
                  <a:gd name="T28" fmla="*/ 168 w 187"/>
                  <a:gd name="T29" fmla="*/ 66 h 72"/>
                  <a:gd name="T30" fmla="*/ 168 w 187"/>
                  <a:gd name="T31" fmla="*/ 60 h 72"/>
                  <a:gd name="T32" fmla="*/ 162 w 187"/>
                  <a:gd name="T33" fmla="*/ 48 h 72"/>
                  <a:gd name="T34" fmla="*/ 156 w 187"/>
                  <a:gd name="T35" fmla="*/ 36 h 72"/>
                  <a:gd name="T36" fmla="*/ 144 w 187"/>
                  <a:gd name="T37" fmla="*/ 24 h 72"/>
                  <a:gd name="T38" fmla="*/ 138 w 187"/>
                  <a:gd name="T39" fmla="*/ 18 h 72"/>
                  <a:gd name="T40" fmla="*/ 132 w 187"/>
                  <a:gd name="T41" fmla="*/ 12 h 72"/>
                  <a:gd name="T42" fmla="*/ 126 w 187"/>
                  <a:gd name="T43" fmla="*/ 12 h 72"/>
                  <a:gd name="T44" fmla="*/ 96 w 187"/>
                  <a:gd name="T45" fmla="*/ 12 h 72"/>
                  <a:gd name="T46" fmla="*/ 54 w 187"/>
                  <a:gd name="T47" fmla="*/ 18 h 72"/>
                  <a:gd name="T48" fmla="*/ 12 w 187"/>
                  <a:gd name="T49" fmla="*/ 36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7"/>
                  <a:gd name="T76" fmla="*/ 0 h 72"/>
                  <a:gd name="T77" fmla="*/ 187 w 187"/>
                  <a:gd name="T78" fmla="*/ 72 h 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7" h="72">
                    <a:moveTo>
                      <a:pt x="12" y="36"/>
                    </a:moveTo>
                    <a:lnTo>
                      <a:pt x="0" y="24"/>
                    </a:lnTo>
                    <a:lnTo>
                      <a:pt x="6" y="18"/>
                    </a:lnTo>
                    <a:lnTo>
                      <a:pt x="12" y="18"/>
                    </a:lnTo>
                    <a:lnTo>
                      <a:pt x="24" y="18"/>
                    </a:lnTo>
                    <a:lnTo>
                      <a:pt x="66" y="6"/>
                    </a:lnTo>
                    <a:lnTo>
                      <a:pt x="138" y="0"/>
                    </a:lnTo>
                    <a:lnTo>
                      <a:pt x="144" y="6"/>
                    </a:lnTo>
                    <a:lnTo>
                      <a:pt x="156" y="18"/>
                    </a:lnTo>
                    <a:lnTo>
                      <a:pt x="162" y="24"/>
                    </a:lnTo>
                    <a:lnTo>
                      <a:pt x="174" y="42"/>
                    </a:lnTo>
                    <a:lnTo>
                      <a:pt x="180" y="54"/>
                    </a:lnTo>
                    <a:lnTo>
                      <a:pt x="187" y="66"/>
                    </a:lnTo>
                    <a:lnTo>
                      <a:pt x="174" y="72"/>
                    </a:lnTo>
                    <a:lnTo>
                      <a:pt x="168" y="66"/>
                    </a:lnTo>
                    <a:lnTo>
                      <a:pt x="168" y="60"/>
                    </a:lnTo>
                    <a:lnTo>
                      <a:pt x="162" y="48"/>
                    </a:lnTo>
                    <a:lnTo>
                      <a:pt x="156" y="36"/>
                    </a:lnTo>
                    <a:lnTo>
                      <a:pt x="144" y="24"/>
                    </a:lnTo>
                    <a:lnTo>
                      <a:pt x="138" y="18"/>
                    </a:lnTo>
                    <a:lnTo>
                      <a:pt x="132" y="12"/>
                    </a:lnTo>
                    <a:lnTo>
                      <a:pt x="126" y="12"/>
                    </a:lnTo>
                    <a:lnTo>
                      <a:pt x="96" y="12"/>
                    </a:lnTo>
                    <a:lnTo>
                      <a:pt x="54" y="18"/>
                    </a:lnTo>
                    <a:lnTo>
                      <a:pt x="12" y="36"/>
                    </a:lnTo>
                    <a:close/>
                  </a:path>
                </a:pathLst>
              </a:custGeom>
              <a:solidFill>
                <a:schemeClr val="bg1"/>
              </a:solidFill>
              <a:ln w="9525">
                <a:noFill/>
                <a:round/>
                <a:headEnd/>
                <a:tailEnd/>
              </a:ln>
            </p:spPr>
            <p:txBody>
              <a:bodyPr/>
              <a:lstStyle/>
              <a:p>
                <a:endParaRPr lang="en-US"/>
              </a:p>
            </p:txBody>
          </p:sp>
          <p:sp>
            <p:nvSpPr>
              <p:cNvPr id="35853" name="Freeform 40"/>
              <p:cNvSpPr>
                <a:spLocks/>
              </p:cNvSpPr>
              <p:nvPr/>
            </p:nvSpPr>
            <p:spPr bwMode="auto">
              <a:xfrm>
                <a:off x="14683" y="9313"/>
                <a:ext cx="187" cy="72"/>
              </a:xfrm>
              <a:custGeom>
                <a:avLst/>
                <a:gdLst>
                  <a:gd name="T0" fmla="*/ 12 w 187"/>
                  <a:gd name="T1" fmla="*/ 36 h 72"/>
                  <a:gd name="T2" fmla="*/ 0 w 187"/>
                  <a:gd name="T3" fmla="*/ 24 h 72"/>
                  <a:gd name="T4" fmla="*/ 0 w 187"/>
                  <a:gd name="T5" fmla="*/ 24 h 72"/>
                  <a:gd name="T6" fmla="*/ 0 w 187"/>
                  <a:gd name="T7" fmla="*/ 24 h 72"/>
                  <a:gd name="T8" fmla="*/ 6 w 187"/>
                  <a:gd name="T9" fmla="*/ 18 h 72"/>
                  <a:gd name="T10" fmla="*/ 12 w 187"/>
                  <a:gd name="T11" fmla="*/ 18 h 72"/>
                  <a:gd name="T12" fmla="*/ 24 w 187"/>
                  <a:gd name="T13" fmla="*/ 18 h 72"/>
                  <a:gd name="T14" fmla="*/ 66 w 187"/>
                  <a:gd name="T15" fmla="*/ 6 h 72"/>
                  <a:gd name="T16" fmla="*/ 138 w 187"/>
                  <a:gd name="T17" fmla="*/ 0 h 72"/>
                  <a:gd name="T18" fmla="*/ 138 w 187"/>
                  <a:gd name="T19" fmla="*/ 0 h 72"/>
                  <a:gd name="T20" fmla="*/ 144 w 187"/>
                  <a:gd name="T21" fmla="*/ 6 h 72"/>
                  <a:gd name="T22" fmla="*/ 156 w 187"/>
                  <a:gd name="T23" fmla="*/ 18 h 72"/>
                  <a:gd name="T24" fmla="*/ 162 w 187"/>
                  <a:gd name="T25" fmla="*/ 24 h 72"/>
                  <a:gd name="T26" fmla="*/ 174 w 187"/>
                  <a:gd name="T27" fmla="*/ 42 h 72"/>
                  <a:gd name="T28" fmla="*/ 180 w 187"/>
                  <a:gd name="T29" fmla="*/ 54 h 72"/>
                  <a:gd name="T30" fmla="*/ 187 w 187"/>
                  <a:gd name="T31" fmla="*/ 66 h 72"/>
                  <a:gd name="T32" fmla="*/ 174 w 187"/>
                  <a:gd name="T33" fmla="*/ 72 h 72"/>
                  <a:gd name="T34" fmla="*/ 168 w 187"/>
                  <a:gd name="T35" fmla="*/ 66 h 72"/>
                  <a:gd name="T36" fmla="*/ 168 w 187"/>
                  <a:gd name="T37" fmla="*/ 60 h 72"/>
                  <a:gd name="T38" fmla="*/ 162 w 187"/>
                  <a:gd name="T39" fmla="*/ 48 h 72"/>
                  <a:gd name="T40" fmla="*/ 156 w 187"/>
                  <a:gd name="T41" fmla="*/ 36 h 72"/>
                  <a:gd name="T42" fmla="*/ 144 w 187"/>
                  <a:gd name="T43" fmla="*/ 24 h 72"/>
                  <a:gd name="T44" fmla="*/ 138 w 187"/>
                  <a:gd name="T45" fmla="*/ 18 h 72"/>
                  <a:gd name="T46" fmla="*/ 132 w 187"/>
                  <a:gd name="T47" fmla="*/ 12 h 72"/>
                  <a:gd name="T48" fmla="*/ 126 w 187"/>
                  <a:gd name="T49" fmla="*/ 12 h 72"/>
                  <a:gd name="T50" fmla="*/ 96 w 187"/>
                  <a:gd name="T51" fmla="*/ 12 h 72"/>
                  <a:gd name="T52" fmla="*/ 54 w 187"/>
                  <a:gd name="T53" fmla="*/ 18 h 72"/>
                  <a:gd name="T54" fmla="*/ 12 w 187"/>
                  <a:gd name="T55" fmla="*/ 36 h 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7"/>
                  <a:gd name="T85" fmla="*/ 0 h 72"/>
                  <a:gd name="T86" fmla="*/ 187 w 187"/>
                  <a:gd name="T87" fmla="*/ 72 h 7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7" h="72">
                    <a:moveTo>
                      <a:pt x="12" y="36"/>
                    </a:moveTo>
                    <a:lnTo>
                      <a:pt x="0" y="24"/>
                    </a:lnTo>
                    <a:lnTo>
                      <a:pt x="6" y="18"/>
                    </a:lnTo>
                    <a:lnTo>
                      <a:pt x="12" y="18"/>
                    </a:lnTo>
                    <a:lnTo>
                      <a:pt x="24" y="18"/>
                    </a:lnTo>
                    <a:lnTo>
                      <a:pt x="66" y="6"/>
                    </a:lnTo>
                    <a:lnTo>
                      <a:pt x="138" y="0"/>
                    </a:lnTo>
                    <a:lnTo>
                      <a:pt x="144" y="6"/>
                    </a:lnTo>
                    <a:lnTo>
                      <a:pt x="156" y="18"/>
                    </a:lnTo>
                    <a:lnTo>
                      <a:pt x="162" y="24"/>
                    </a:lnTo>
                    <a:lnTo>
                      <a:pt x="174" y="42"/>
                    </a:lnTo>
                    <a:lnTo>
                      <a:pt x="180" y="54"/>
                    </a:lnTo>
                    <a:lnTo>
                      <a:pt x="187" y="66"/>
                    </a:lnTo>
                    <a:lnTo>
                      <a:pt x="174" y="72"/>
                    </a:lnTo>
                    <a:lnTo>
                      <a:pt x="168" y="66"/>
                    </a:lnTo>
                    <a:lnTo>
                      <a:pt x="168" y="60"/>
                    </a:lnTo>
                    <a:lnTo>
                      <a:pt x="162" y="48"/>
                    </a:lnTo>
                    <a:lnTo>
                      <a:pt x="156" y="36"/>
                    </a:lnTo>
                    <a:lnTo>
                      <a:pt x="144" y="24"/>
                    </a:lnTo>
                    <a:lnTo>
                      <a:pt x="138" y="18"/>
                    </a:lnTo>
                    <a:lnTo>
                      <a:pt x="132" y="12"/>
                    </a:lnTo>
                    <a:lnTo>
                      <a:pt x="126" y="12"/>
                    </a:lnTo>
                    <a:lnTo>
                      <a:pt x="96" y="12"/>
                    </a:lnTo>
                    <a:lnTo>
                      <a:pt x="54" y="18"/>
                    </a:lnTo>
                    <a:lnTo>
                      <a:pt x="12" y="36"/>
                    </a:lnTo>
                    <a:close/>
                  </a:path>
                </a:pathLst>
              </a:custGeom>
              <a:solidFill>
                <a:schemeClr val="bg1"/>
              </a:solidFill>
              <a:ln w="9525">
                <a:noFill/>
                <a:prstDash val="solid"/>
                <a:round/>
                <a:headEnd/>
                <a:tailEnd/>
              </a:ln>
            </p:spPr>
            <p:txBody>
              <a:bodyPr/>
              <a:lstStyle/>
              <a:p>
                <a:endParaRPr lang="en-US"/>
              </a:p>
            </p:txBody>
          </p:sp>
          <p:sp>
            <p:nvSpPr>
              <p:cNvPr id="35854" name="Freeform 41"/>
              <p:cNvSpPr>
                <a:spLocks/>
              </p:cNvSpPr>
              <p:nvPr/>
            </p:nvSpPr>
            <p:spPr bwMode="auto">
              <a:xfrm>
                <a:off x="14737" y="9024"/>
                <a:ext cx="114" cy="319"/>
              </a:xfrm>
              <a:custGeom>
                <a:avLst/>
                <a:gdLst>
                  <a:gd name="T0" fmla="*/ 0 w 114"/>
                  <a:gd name="T1" fmla="*/ 211 h 319"/>
                  <a:gd name="T2" fmla="*/ 6 w 114"/>
                  <a:gd name="T3" fmla="*/ 199 h 319"/>
                  <a:gd name="T4" fmla="*/ 12 w 114"/>
                  <a:gd name="T5" fmla="*/ 187 h 319"/>
                  <a:gd name="T6" fmla="*/ 24 w 114"/>
                  <a:gd name="T7" fmla="*/ 175 h 319"/>
                  <a:gd name="T8" fmla="*/ 30 w 114"/>
                  <a:gd name="T9" fmla="*/ 157 h 319"/>
                  <a:gd name="T10" fmla="*/ 30 w 114"/>
                  <a:gd name="T11" fmla="*/ 139 h 319"/>
                  <a:gd name="T12" fmla="*/ 24 w 114"/>
                  <a:gd name="T13" fmla="*/ 127 h 319"/>
                  <a:gd name="T14" fmla="*/ 24 w 114"/>
                  <a:gd name="T15" fmla="*/ 120 h 319"/>
                  <a:gd name="T16" fmla="*/ 18 w 114"/>
                  <a:gd name="T17" fmla="*/ 108 h 319"/>
                  <a:gd name="T18" fmla="*/ 24 w 114"/>
                  <a:gd name="T19" fmla="*/ 102 h 319"/>
                  <a:gd name="T20" fmla="*/ 24 w 114"/>
                  <a:gd name="T21" fmla="*/ 96 h 319"/>
                  <a:gd name="T22" fmla="*/ 30 w 114"/>
                  <a:gd name="T23" fmla="*/ 90 h 319"/>
                  <a:gd name="T24" fmla="*/ 30 w 114"/>
                  <a:gd name="T25" fmla="*/ 84 h 319"/>
                  <a:gd name="T26" fmla="*/ 30 w 114"/>
                  <a:gd name="T27" fmla="*/ 78 h 319"/>
                  <a:gd name="T28" fmla="*/ 30 w 114"/>
                  <a:gd name="T29" fmla="*/ 66 h 319"/>
                  <a:gd name="T30" fmla="*/ 30 w 114"/>
                  <a:gd name="T31" fmla="*/ 60 h 319"/>
                  <a:gd name="T32" fmla="*/ 36 w 114"/>
                  <a:gd name="T33" fmla="*/ 54 h 319"/>
                  <a:gd name="T34" fmla="*/ 36 w 114"/>
                  <a:gd name="T35" fmla="*/ 48 h 319"/>
                  <a:gd name="T36" fmla="*/ 36 w 114"/>
                  <a:gd name="T37" fmla="*/ 36 h 319"/>
                  <a:gd name="T38" fmla="*/ 36 w 114"/>
                  <a:gd name="T39" fmla="*/ 24 h 319"/>
                  <a:gd name="T40" fmla="*/ 36 w 114"/>
                  <a:gd name="T41" fmla="*/ 18 h 319"/>
                  <a:gd name="T42" fmla="*/ 36 w 114"/>
                  <a:gd name="T43" fmla="*/ 6 h 319"/>
                  <a:gd name="T44" fmla="*/ 36 w 114"/>
                  <a:gd name="T45" fmla="*/ 0 h 319"/>
                  <a:gd name="T46" fmla="*/ 42 w 114"/>
                  <a:gd name="T47" fmla="*/ 6 h 319"/>
                  <a:gd name="T48" fmla="*/ 42 w 114"/>
                  <a:gd name="T49" fmla="*/ 18 h 319"/>
                  <a:gd name="T50" fmla="*/ 42 w 114"/>
                  <a:gd name="T51" fmla="*/ 36 h 319"/>
                  <a:gd name="T52" fmla="*/ 48 w 114"/>
                  <a:gd name="T53" fmla="*/ 66 h 319"/>
                  <a:gd name="T54" fmla="*/ 48 w 114"/>
                  <a:gd name="T55" fmla="*/ 72 h 319"/>
                  <a:gd name="T56" fmla="*/ 48 w 114"/>
                  <a:gd name="T57" fmla="*/ 78 h 319"/>
                  <a:gd name="T58" fmla="*/ 54 w 114"/>
                  <a:gd name="T59" fmla="*/ 96 h 319"/>
                  <a:gd name="T60" fmla="*/ 54 w 114"/>
                  <a:gd name="T61" fmla="*/ 108 h 319"/>
                  <a:gd name="T62" fmla="*/ 54 w 114"/>
                  <a:gd name="T63" fmla="*/ 120 h 319"/>
                  <a:gd name="T64" fmla="*/ 48 w 114"/>
                  <a:gd name="T65" fmla="*/ 133 h 319"/>
                  <a:gd name="T66" fmla="*/ 114 w 114"/>
                  <a:gd name="T67" fmla="*/ 319 h 319"/>
                  <a:gd name="T68" fmla="*/ 84 w 114"/>
                  <a:gd name="T69" fmla="*/ 289 h 319"/>
                  <a:gd name="T70" fmla="*/ 54 w 114"/>
                  <a:gd name="T71" fmla="*/ 193 h 319"/>
                  <a:gd name="T72" fmla="*/ 54 w 114"/>
                  <a:gd name="T73" fmla="*/ 187 h 319"/>
                  <a:gd name="T74" fmla="*/ 54 w 114"/>
                  <a:gd name="T75" fmla="*/ 181 h 319"/>
                  <a:gd name="T76" fmla="*/ 48 w 114"/>
                  <a:gd name="T77" fmla="*/ 175 h 319"/>
                  <a:gd name="T78" fmla="*/ 42 w 114"/>
                  <a:gd name="T79" fmla="*/ 169 h 319"/>
                  <a:gd name="T80" fmla="*/ 42 w 114"/>
                  <a:gd name="T81" fmla="*/ 175 h 319"/>
                  <a:gd name="T82" fmla="*/ 36 w 114"/>
                  <a:gd name="T83" fmla="*/ 181 h 319"/>
                  <a:gd name="T84" fmla="*/ 24 w 114"/>
                  <a:gd name="T85" fmla="*/ 241 h 319"/>
                  <a:gd name="T86" fmla="*/ 0 w 114"/>
                  <a:gd name="T87" fmla="*/ 211 h 3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
                  <a:gd name="T133" fmla="*/ 0 h 319"/>
                  <a:gd name="T134" fmla="*/ 114 w 114"/>
                  <a:gd name="T135" fmla="*/ 319 h 3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 h="319">
                    <a:moveTo>
                      <a:pt x="0" y="211"/>
                    </a:moveTo>
                    <a:lnTo>
                      <a:pt x="6" y="199"/>
                    </a:lnTo>
                    <a:lnTo>
                      <a:pt x="12" y="187"/>
                    </a:lnTo>
                    <a:lnTo>
                      <a:pt x="24" y="175"/>
                    </a:lnTo>
                    <a:lnTo>
                      <a:pt x="30" y="157"/>
                    </a:lnTo>
                    <a:lnTo>
                      <a:pt x="30" y="139"/>
                    </a:lnTo>
                    <a:lnTo>
                      <a:pt x="24" y="127"/>
                    </a:lnTo>
                    <a:lnTo>
                      <a:pt x="24" y="120"/>
                    </a:lnTo>
                    <a:lnTo>
                      <a:pt x="18" y="108"/>
                    </a:lnTo>
                    <a:lnTo>
                      <a:pt x="24" y="102"/>
                    </a:lnTo>
                    <a:lnTo>
                      <a:pt x="24" y="96"/>
                    </a:lnTo>
                    <a:lnTo>
                      <a:pt x="30" y="90"/>
                    </a:lnTo>
                    <a:lnTo>
                      <a:pt x="30" y="84"/>
                    </a:lnTo>
                    <a:lnTo>
                      <a:pt x="30" y="78"/>
                    </a:lnTo>
                    <a:lnTo>
                      <a:pt x="30" y="66"/>
                    </a:lnTo>
                    <a:lnTo>
                      <a:pt x="30" y="60"/>
                    </a:lnTo>
                    <a:lnTo>
                      <a:pt x="36" y="54"/>
                    </a:lnTo>
                    <a:lnTo>
                      <a:pt x="36" y="48"/>
                    </a:lnTo>
                    <a:lnTo>
                      <a:pt x="36" y="36"/>
                    </a:lnTo>
                    <a:lnTo>
                      <a:pt x="36" y="24"/>
                    </a:lnTo>
                    <a:lnTo>
                      <a:pt x="36" y="18"/>
                    </a:lnTo>
                    <a:lnTo>
                      <a:pt x="36" y="6"/>
                    </a:lnTo>
                    <a:lnTo>
                      <a:pt x="36" y="0"/>
                    </a:lnTo>
                    <a:lnTo>
                      <a:pt x="42" y="6"/>
                    </a:lnTo>
                    <a:lnTo>
                      <a:pt x="42" y="18"/>
                    </a:lnTo>
                    <a:lnTo>
                      <a:pt x="42" y="36"/>
                    </a:lnTo>
                    <a:lnTo>
                      <a:pt x="48" y="66"/>
                    </a:lnTo>
                    <a:lnTo>
                      <a:pt x="48" y="72"/>
                    </a:lnTo>
                    <a:lnTo>
                      <a:pt x="48" y="78"/>
                    </a:lnTo>
                    <a:lnTo>
                      <a:pt x="54" y="96"/>
                    </a:lnTo>
                    <a:lnTo>
                      <a:pt x="54" y="108"/>
                    </a:lnTo>
                    <a:lnTo>
                      <a:pt x="54" y="120"/>
                    </a:lnTo>
                    <a:lnTo>
                      <a:pt x="48" y="133"/>
                    </a:lnTo>
                    <a:lnTo>
                      <a:pt x="114" y="319"/>
                    </a:lnTo>
                    <a:lnTo>
                      <a:pt x="84" y="289"/>
                    </a:lnTo>
                    <a:lnTo>
                      <a:pt x="54" y="193"/>
                    </a:lnTo>
                    <a:lnTo>
                      <a:pt x="54" y="187"/>
                    </a:lnTo>
                    <a:lnTo>
                      <a:pt x="54" y="181"/>
                    </a:lnTo>
                    <a:lnTo>
                      <a:pt x="48" y="175"/>
                    </a:lnTo>
                    <a:lnTo>
                      <a:pt x="42" y="169"/>
                    </a:lnTo>
                    <a:lnTo>
                      <a:pt x="42" y="175"/>
                    </a:lnTo>
                    <a:lnTo>
                      <a:pt x="36" y="181"/>
                    </a:lnTo>
                    <a:lnTo>
                      <a:pt x="24" y="241"/>
                    </a:lnTo>
                    <a:lnTo>
                      <a:pt x="0" y="211"/>
                    </a:lnTo>
                    <a:close/>
                  </a:path>
                </a:pathLst>
              </a:custGeom>
              <a:solidFill>
                <a:schemeClr val="bg1"/>
              </a:solidFill>
              <a:ln w="9525">
                <a:noFill/>
                <a:round/>
                <a:headEnd/>
                <a:tailEnd/>
              </a:ln>
            </p:spPr>
            <p:txBody>
              <a:bodyPr/>
              <a:lstStyle/>
              <a:p>
                <a:endParaRPr lang="en-US"/>
              </a:p>
            </p:txBody>
          </p:sp>
          <p:sp>
            <p:nvSpPr>
              <p:cNvPr id="35855" name="Freeform 42"/>
              <p:cNvSpPr>
                <a:spLocks/>
              </p:cNvSpPr>
              <p:nvPr/>
            </p:nvSpPr>
            <p:spPr bwMode="auto">
              <a:xfrm>
                <a:off x="13954" y="10741"/>
                <a:ext cx="1175" cy="174"/>
              </a:xfrm>
              <a:custGeom>
                <a:avLst/>
                <a:gdLst>
                  <a:gd name="T0" fmla="*/ 0 w 1175"/>
                  <a:gd name="T1" fmla="*/ 162 h 174"/>
                  <a:gd name="T2" fmla="*/ 1175 w 1175"/>
                  <a:gd name="T3" fmla="*/ 0 h 174"/>
                  <a:gd name="T4" fmla="*/ 1175 w 1175"/>
                  <a:gd name="T5" fmla="*/ 12 h 174"/>
                  <a:gd name="T6" fmla="*/ 0 w 1175"/>
                  <a:gd name="T7" fmla="*/ 174 h 174"/>
                  <a:gd name="T8" fmla="*/ 0 w 1175"/>
                  <a:gd name="T9" fmla="*/ 162 h 174"/>
                  <a:gd name="T10" fmla="*/ 0 60000 65536"/>
                  <a:gd name="T11" fmla="*/ 0 60000 65536"/>
                  <a:gd name="T12" fmla="*/ 0 60000 65536"/>
                  <a:gd name="T13" fmla="*/ 0 60000 65536"/>
                  <a:gd name="T14" fmla="*/ 0 60000 65536"/>
                  <a:gd name="T15" fmla="*/ 0 w 1175"/>
                  <a:gd name="T16" fmla="*/ 0 h 174"/>
                  <a:gd name="T17" fmla="*/ 1175 w 1175"/>
                  <a:gd name="T18" fmla="*/ 174 h 174"/>
                </a:gdLst>
                <a:ahLst/>
                <a:cxnLst>
                  <a:cxn ang="T10">
                    <a:pos x="T0" y="T1"/>
                  </a:cxn>
                  <a:cxn ang="T11">
                    <a:pos x="T2" y="T3"/>
                  </a:cxn>
                  <a:cxn ang="T12">
                    <a:pos x="T4" y="T5"/>
                  </a:cxn>
                  <a:cxn ang="T13">
                    <a:pos x="T6" y="T7"/>
                  </a:cxn>
                  <a:cxn ang="T14">
                    <a:pos x="T8" y="T9"/>
                  </a:cxn>
                </a:cxnLst>
                <a:rect l="T15" t="T16" r="T17" b="T18"/>
                <a:pathLst>
                  <a:path w="1175" h="174">
                    <a:moveTo>
                      <a:pt x="0" y="162"/>
                    </a:moveTo>
                    <a:lnTo>
                      <a:pt x="1175" y="0"/>
                    </a:lnTo>
                    <a:lnTo>
                      <a:pt x="1175" y="12"/>
                    </a:lnTo>
                    <a:lnTo>
                      <a:pt x="0" y="174"/>
                    </a:lnTo>
                    <a:lnTo>
                      <a:pt x="0" y="162"/>
                    </a:lnTo>
                    <a:close/>
                  </a:path>
                </a:pathLst>
              </a:custGeom>
              <a:solidFill>
                <a:schemeClr val="bg1"/>
              </a:solidFill>
              <a:ln w="9525">
                <a:noFill/>
                <a:round/>
                <a:headEnd/>
                <a:tailEnd/>
              </a:ln>
            </p:spPr>
            <p:txBody>
              <a:bodyPr/>
              <a:lstStyle/>
              <a:p>
                <a:endParaRPr lang="en-US"/>
              </a:p>
            </p:txBody>
          </p:sp>
          <p:sp>
            <p:nvSpPr>
              <p:cNvPr id="35856" name="Freeform 43"/>
              <p:cNvSpPr>
                <a:spLocks/>
              </p:cNvSpPr>
              <p:nvPr/>
            </p:nvSpPr>
            <p:spPr bwMode="auto">
              <a:xfrm>
                <a:off x="13954" y="10741"/>
                <a:ext cx="1175" cy="174"/>
              </a:xfrm>
              <a:custGeom>
                <a:avLst/>
                <a:gdLst>
                  <a:gd name="T0" fmla="*/ 0 w 1175"/>
                  <a:gd name="T1" fmla="*/ 162 h 174"/>
                  <a:gd name="T2" fmla="*/ 1175 w 1175"/>
                  <a:gd name="T3" fmla="*/ 0 h 174"/>
                  <a:gd name="T4" fmla="*/ 1175 w 1175"/>
                  <a:gd name="T5" fmla="*/ 12 h 174"/>
                  <a:gd name="T6" fmla="*/ 0 w 1175"/>
                  <a:gd name="T7" fmla="*/ 174 h 174"/>
                  <a:gd name="T8" fmla="*/ 0 w 1175"/>
                  <a:gd name="T9" fmla="*/ 162 h 174"/>
                  <a:gd name="T10" fmla="*/ 0 60000 65536"/>
                  <a:gd name="T11" fmla="*/ 0 60000 65536"/>
                  <a:gd name="T12" fmla="*/ 0 60000 65536"/>
                  <a:gd name="T13" fmla="*/ 0 60000 65536"/>
                  <a:gd name="T14" fmla="*/ 0 60000 65536"/>
                  <a:gd name="T15" fmla="*/ 0 w 1175"/>
                  <a:gd name="T16" fmla="*/ 0 h 174"/>
                  <a:gd name="T17" fmla="*/ 1175 w 1175"/>
                  <a:gd name="T18" fmla="*/ 174 h 174"/>
                </a:gdLst>
                <a:ahLst/>
                <a:cxnLst>
                  <a:cxn ang="T10">
                    <a:pos x="T0" y="T1"/>
                  </a:cxn>
                  <a:cxn ang="T11">
                    <a:pos x="T2" y="T3"/>
                  </a:cxn>
                  <a:cxn ang="T12">
                    <a:pos x="T4" y="T5"/>
                  </a:cxn>
                  <a:cxn ang="T13">
                    <a:pos x="T6" y="T7"/>
                  </a:cxn>
                  <a:cxn ang="T14">
                    <a:pos x="T8" y="T9"/>
                  </a:cxn>
                </a:cxnLst>
                <a:rect l="T15" t="T16" r="T17" b="T18"/>
                <a:pathLst>
                  <a:path w="1175" h="174">
                    <a:moveTo>
                      <a:pt x="0" y="162"/>
                    </a:moveTo>
                    <a:lnTo>
                      <a:pt x="1175" y="0"/>
                    </a:lnTo>
                    <a:lnTo>
                      <a:pt x="1175" y="12"/>
                    </a:lnTo>
                    <a:lnTo>
                      <a:pt x="0" y="174"/>
                    </a:lnTo>
                    <a:lnTo>
                      <a:pt x="0" y="162"/>
                    </a:lnTo>
                    <a:close/>
                  </a:path>
                </a:pathLst>
              </a:custGeom>
              <a:solidFill>
                <a:schemeClr val="bg1"/>
              </a:solidFill>
              <a:ln w="9525">
                <a:noFill/>
                <a:prstDash val="solid"/>
                <a:round/>
                <a:headEnd/>
                <a:tailEnd/>
              </a:ln>
            </p:spPr>
            <p:txBody>
              <a:bodyPr/>
              <a:lstStyle/>
              <a:p>
                <a:endParaRPr lang="en-US"/>
              </a:p>
            </p:txBody>
          </p:sp>
          <p:sp>
            <p:nvSpPr>
              <p:cNvPr id="35857" name="Freeform 44"/>
              <p:cNvSpPr>
                <a:spLocks/>
              </p:cNvSpPr>
              <p:nvPr/>
            </p:nvSpPr>
            <p:spPr bwMode="auto">
              <a:xfrm>
                <a:off x="13978" y="10795"/>
                <a:ext cx="1139" cy="590"/>
              </a:xfrm>
              <a:custGeom>
                <a:avLst/>
                <a:gdLst>
                  <a:gd name="T0" fmla="*/ 0 w 1139"/>
                  <a:gd name="T1" fmla="*/ 145 h 590"/>
                  <a:gd name="T2" fmla="*/ 6 w 1139"/>
                  <a:gd name="T3" fmla="*/ 590 h 590"/>
                  <a:gd name="T4" fmla="*/ 139 w 1139"/>
                  <a:gd name="T5" fmla="*/ 578 h 590"/>
                  <a:gd name="T6" fmla="*/ 139 w 1139"/>
                  <a:gd name="T7" fmla="*/ 566 h 590"/>
                  <a:gd name="T8" fmla="*/ 145 w 1139"/>
                  <a:gd name="T9" fmla="*/ 536 h 590"/>
                  <a:gd name="T10" fmla="*/ 157 w 1139"/>
                  <a:gd name="T11" fmla="*/ 494 h 590"/>
                  <a:gd name="T12" fmla="*/ 175 w 1139"/>
                  <a:gd name="T13" fmla="*/ 452 h 590"/>
                  <a:gd name="T14" fmla="*/ 205 w 1139"/>
                  <a:gd name="T15" fmla="*/ 410 h 590"/>
                  <a:gd name="T16" fmla="*/ 253 w 1139"/>
                  <a:gd name="T17" fmla="*/ 386 h 590"/>
                  <a:gd name="T18" fmla="*/ 265 w 1139"/>
                  <a:gd name="T19" fmla="*/ 386 h 590"/>
                  <a:gd name="T20" fmla="*/ 295 w 1139"/>
                  <a:gd name="T21" fmla="*/ 380 h 590"/>
                  <a:gd name="T22" fmla="*/ 343 w 1139"/>
                  <a:gd name="T23" fmla="*/ 373 h 590"/>
                  <a:gd name="T24" fmla="*/ 398 w 1139"/>
                  <a:gd name="T25" fmla="*/ 386 h 590"/>
                  <a:gd name="T26" fmla="*/ 440 w 1139"/>
                  <a:gd name="T27" fmla="*/ 416 h 590"/>
                  <a:gd name="T28" fmla="*/ 452 w 1139"/>
                  <a:gd name="T29" fmla="*/ 404 h 590"/>
                  <a:gd name="T30" fmla="*/ 482 w 1139"/>
                  <a:gd name="T31" fmla="*/ 380 h 590"/>
                  <a:gd name="T32" fmla="*/ 524 w 1139"/>
                  <a:gd name="T33" fmla="*/ 349 h 590"/>
                  <a:gd name="T34" fmla="*/ 584 w 1139"/>
                  <a:gd name="T35" fmla="*/ 337 h 590"/>
                  <a:gd name="T36" fmla="*/ 596 w 1139"/>
                  <a:gd name="T37" fmla="*/ 337 h 590"/>
                  <a:gd name="T38" fmla="*/ 639 w 1139"/>
                  <a:gd name="T39" fmla="*/ 337 h 590"/>
                  <a:gd name="T40" fmla="*/ 687 w 1139"/>
                  <a:gd name="T41" fmla="*/ 349 h 590"/>
                  <a:gd name="T42" fmla="*/ 735 w 1139"/>
                  <a:gd name="T43" fmla="*/ 380 h 590"/>
                  <a:gd name="T44" fmla="*/ 741 w 1139"/>
                  <a:gd name="T45" fmla="*/ 367 h 590"/>
                  <a:gd name="T46" fmla="*/ 759 w 1139"/>
                  <a:gd name="T47" fmla="*/ 349 h 590"/>
                  <a:gd name="T48" fmla="*/ 795 w 1139"/>
                  <a:gd name="T49" fmla="*/ 325 h 590"/>
                  <a:gd name="T50" fmla="*/ 837 w 1139"/>
                  <a:gd name="T51" fmla="*/ 307 h 590"/>
                  <a:gd name="T52" fmla="*/ 885 w 1139"/>
                  <a:gd name="T53" fmla="*/ 301 h 590"/>
                  <a:gd name="T54" fmla="*/ 898 w 1139"/>
                  <a:gd name="T55" fmla="*/ 301 h 590"/>
                  <a:gd name="T56" fmla="*/ 922 w 1139"/>
                  <a:gd name="T57" fmla="*/ 307 h 590"/>
                  <a:gd name="T58" fmla="*/ 952 w 1139"/>
                  <a:gd name="T59" fmla="*/ 325 h 590"/>
                  <a:gd name="T60" fmla="*/ 988 w 1139"/>
                  <a:gd name="T61" fmla="*/ 349 h 590"/>
                  <a:gd name="T62" fmla="*/ 1024 w 1139"/>
                  <a:gd name="T63" fmla="*/ 398 h 590"/>
                  <a:gd name="T64" fmla="*/ 1042 w 1139"/>
                  <a:gd name="T65" fmla="*/ 464 h 590"/>
                  <a:gd name="T66" fmla="*/ 1139 w 1139"/>
                  <a:gd name="T67" fmla="*/ 452 h 590"/>
                  <a:gd name="T68" fmla="*/ 1139 w 1139"/>
                  <a:gd name="T69" fmla="*/ 0 h 590"/>
                  <a:gd name="T70" fmla="*/ 0 w 1139"/>
                  <a:gd name="T71" fmla="*/ 145 h 5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9"/>
                  <a:gd name="T109" fmla="*/ 0 h 590"/>
                  <a:gd name="T110" fmla="*/ 1139 w 1139"/>
                  <a:gd name="T111" fmla="*/ 590 h 5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9" h="590">
                    <a:moveTo>
                      <a:pt x="0" y="145"/>
                    </a:moveTo>
                    <a:lnTo>
                      <a:pt x="6" y="590"/>
                    </a:lnTo>
                    <a:lnTo>
                      <a:pt x="139" y="578"/>
                    </a:lnTo>
                    <a:lnTo>
                      <a:pt x="139" y="566"/>
                    </a:lnTo>
                    <a:lnTo>
                      <a:pt x="145" y="536"/>
                    </a:lnTo>
                    <a:lnTo>
                      <a:pt x="157" y="494"/>
                    </a:lnTo>
                    <a:lnTo>
                      <a:pt x="175" y="452"/>
                    </a:lnTo>
                    <a:lnTo>
                      <a:pt x="205" y="410"/>
                    </a:lnTo>
                    <a:lnTo>
                      <a:pt x="253" y="386"/>
                    </a:lnTo>
                    <a:lnTo>
                      <a:pt x="265" y="386"/>
                    </a:lnTo>
                    <a:lnTo>
                      <a:pt x="295" y="380"/>
                    </a:lnTo>
                    <a:lnTo>
                      <a:pt x="343" y="373"/>
                    </a:lnTo>
                    <a:lnTo>
                      <a:pt x="398" y="386"/>
                    </a:lnTo>
                    <a:lnTo>
                      <a:pt x="440" y="416"/>
                    </a:lnTo>
                    <a:lnTo>
                      <a:pt x="452" y="404"/>
                    </a:lnTo>
                    <a:lnTo>
                      <a:pt x="482" y="380"/>
                    </a:lnTo>
                    <a:lnTo>
                      <a:pt x="524" y="349"/>
                    </a:lnTo>
                    <a:lnTo>
                      <a:pt x="584" y="337"/>
                    </a:lnTo>
                    <a:lnTo>
                      <a:pt x="596" y="337"/>
                    </a:lnTo>
                    <a:lnTo>
                      <a:pt x="639" y="337"/>
                    </a:lnTo>
                    <a:lnTo>
                      <a:pt x="687" y="349"/>
                    </a:lnTo>
                    <a:lnTo>
                      <a:pt x="735" y="380"/>
                    </a:lnTo>
                    <a:lnTo>
                      <a:pt x="741" y="367"/>
                    </a:lnTo>
                    <a:lnTo>
                      <a:pt x="759" y="349"/>
                    </a:lnTo>
                    <a:lnTo>
                      <a:pt x="795" y="325"/>
                    </a:lnTo>
                    <a:lnTo>
                      <a:pt x="837" y="307"/>
                    </a:lnTo>
                    <a:lnTo>
                      <a:pt x="885" y="301"/>
                    </a:lnTo>
                    <a:lnTo>
                      <a:pt x="898" y="301"/>
                    </a:lnTo>
                    <a:lnTo>
                      <a:pt x="922" y="307"/>
                    </a:lnTo>
                    <a:lnTo>
                      <a:pt x="952" y="325"/>
                    </a:lnTo>
                    <a:lnTo>
                      <a:pt x="988" y="349"/>
                    </a:lnTo>
                    <a:lnTo>
                      <a:pt x="1024" y="398"/>
                    </a:lnTo>
                    <a:lnTo>
                      <a:pt x="1042" y="464"/>
                    </a:lnTo>
                    <a:lnTo>
                      <a:pt x="1139" y="452"/>
                    </a:lnTo>
                    <a:lnTo>
                      <a:pt x="1139" y="0"/>
                    </a:lnTo>
                    <a:lnTo>
                      <a:pt x="0" y="145"/>
                    </a:lnTo>
                    <a:close/>
                  </a:path>
                </a:pathLst>
              </a:custGeom>
              <a:solidFill>
                <a:schemeClr val="bg1"/>
              </a:solidFill>
              <a:ln w="9525">
                <a:noFill/>
                <a:round/>
                <a:headEnd/>
                <a:tailEnd/>
              </a:ln>
            </p:spPr>
            <p:txBody>
              <a:bodyPr/>
              <a:lstStyle/>
              <a:p>
                <a:endParaRPr lang="en-US"/>
              </a:p>
            </p:txBody>
          </p:sp>
          <p:sp>
            <p:nvSpPr>
              <p:cNvPr id="35858" name="Freeform 45"/>
              <p:cNvSpPr>
                <a:spLocks/>
              </p:cNvSpPr>
              <p:nvPr/>
            </p:nvSpPr>
            <p:spPr bwMode="auto">
              <a:xfrm>
                <a:off x="15339" y="10891"/>
                <a:ext cx="296" cy="753"/>
              </a:xfrm>
              <a:custGeom>
                <a:avLst/>
                <a:gdLst>
                  <a:gd name="T0" fmla="*/ 0 w 296"/>
                  <a:gd name="T1" fmla="*/ 284 h 753"/>
                  <a:gd name="T2" fmla="*/ 6 w 296"/>
                  <a:gd name="T3" fmla="*/ 0 h 753"/>
                  <a:gd name="T4" fmla="*/ 296 w 296"/>
                  <a:gd name="T5" fmla="*/ 332 h 753"/>
                  <a:gd name="T6" fmla="*/ 296 w 296"/>
                  <a:gd name="T7" fmla="*/ 753 h 753"/>
                  <a:gd name="T8" fmla="*/ 241 w 296"/>
                  <a:gd name="T9" fmla="*/ 699 h 753"/>
                  <a:gd name="T10" fmla="*/ 241 w 296"/>
                  <a:gd name="T11" fmla="*/ 681 h 753"/>
                  <a:gd name="T12" fmla="*/ 235 w 296"/>
                  <a:gd name="T13" fmla="*/ 639 h 753"/>
                  <a:gd name="T14" fmla="*/ 229 w 296"/>
                  <a:gd name="T15" fmla="*/ 585 h 753"/>
                  <a:gd name="T16" fmla="*/ 217 w 296"/>
                  <a:gd name="T17" fmla="*/ 530 h 753"/>
                  <a:gd name="T18" fmla="*/ 193 w 296"/>
                  <a:gd name="T19" fmla="*/ 494 h 753"/>
                  <a:gd name="T20" fmla="*/ 187 w 296"/>
                  <a:gd name="T21" fmla="*/ 488 h 753"/>
                  <a:gd name="T22" fmla="*/ 175 w 296"/>
                  <a:gd name="T23" fmla="*/ 482 h 753"/>
                  <a:gd name="T24" fmla="*/ 163 w 296"/>
                  <a:gd name="T25" fmla="*/ 482 h 753"/>
                  <a:gd name="T26" fmla="*/ 151 w 296"/>
                  <a:gd name="T27" fmla="*/ 488 h 753"/>
                  <a:gd name="T28" fmla="*/ 151 w 296"/>
                  <a:gd name="T29" fmla="*/ 482 h 753"/>
                  <a:gd name="T30" fmla="*/ 151 w 296"/>
                  <a:gd name="T31" fmla="*/ 470 h 753"/>
                  <a:gd name="T32" fmla="*/ 145 w 296"/>
                  <a:gd name="T33" fmla="*/ 458 h 753"/>
                  <a:gd name="T34" fmla="*/ 133 w 296"/>
                  <a:gd name="T35" fmla="*/ 440 h 753"/>
                  <a:gd name="T36" fmla="*/ 121 w 296"/>
                  <a:gd name="T37" fmla="*/ 422 h 753"/>
                  <a:gd name="T38" fmla="*/ 109 w 296"/>
                  <a:gd name="T39" fmla="*/ 410 h 753"/>
                  <a:gd name="T40" fmla="*/ 103 w 296"/>
                  <a:gd name="T41" fmla="*/ 410 h 753"/>
                  <a:gd name="T42" fmla="*/ 97 w 296"/>
                  <a:gd name="T43" fmla="*/ 410 h 753"/>
                  <a:gd name="T44" fmla="*/ 91 w 296"/>
                  <a:gd name="T45" fmla="*/ 410 h 753"/>
                  <a:gd name="T46" fmla="*/ 79 w 296"/>
                  <a:gd name="T47" fmla="*/ 422 h 753"/>
                  <a:gd name="T48" fmla="*/ 73 w 296"/>
                  <a:gd name="T49" fmla="*/ 404 h 753"/>
                  <a:gd name="T50" fmla="*/ 67 w 296"/>
                  <a:gd name="T51" fmla="*/ 380 h 753"/>
                  <a:gd name="T52" fmla="*/ 55 w 296"/>
                  <a:gd name="T53" fmla="*/ 338 h 753"/>
                  <a:gd name="T54" fmla="*/ 31 w 296"/>
                  <a:gd name="T55" fmla="*/ 308 h 753"/>
                  <a:gd name="T56" fmla="*/ 0 w 296"/>
                  <a:gd name="T57" fmla="*/ 284 h 7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6"/>
                  <a:gd name="T88" fmla="*/ 0 h 753"/>
                  <a:gd name="T89" fmla="*/ 296 w 296"/>
                  <a:gd name="T90" fmla="*/ 753 h 7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6" h="753">
                    <a:moveTo>
                      <a:pt x="0" y="284"/>
                    </a:moveTo>
                    <a:lnTo>
                      <a:pt x="6" y="0"/>
                    </a:lnTo>
                    <a:lnTo>
                      <a:pt x="296" y="332"/>
                    </a:lnTo>
                    <a:lnTo>
                      <a:pt x="296" y="753"/>
                    </a:lnTo>
                    <a:lnTo>
                      <a:pt x="241" y="699"/>
                    </a:lnTo>
                    <a:lnTo>
                      <a:pt x="241" y="681"/>
                    </a:lnTo>
                    <a:lnTo>
                      <a:pt x="235" y="639"/>
                    </a:lnTo>
                    <a:lnTo>
                      <a:pt x="229" y="585"/>
                    </a:lnTo>
                    <a:lnTo>
                      <a:pt x="217" y="530"/>
                    </a:lnTo>
                    <a:lnTo>
                      <a:pt x="193" y="494"/>
                    </a:lnTo>
                    <a:lnTo>
                      <a:pt x="187" y="488"/>
                    </a:lnTo>
                    <a:lnTo>
                      <a:pt x="175" y="482"/>
                    </a:lnTo>
                    <a:lnTo>
                      <a:pt x="163" y="482"/>
                    </a:lnTo>
                    <a:lnTo>
                      <a:pt x="151" y="488"/>
                    </a:lnTo>
                    <a:lnTo>
                      <a:pt x="151" y="482"/>
                    </a:lnTo>
                    <a:lnTo>
                      <a:pt x="151" y="470"/>
                    </a:lnTo>
                    <a:lnTo>
                      <a:pt x="145" y="458"/>
                    </a:lnTo>
                    <a:lnTo>
                      <a:pt x="133" y="440"/>
                    </a:lnTo>
                    <a:lnTo>
                      <a:pt x="121" y="422"/>
                    </a:lnTo>
                    <a:lnTo>
                      <a:pt x="109" y="410"/>
                    </a:lnTo>
                    <a:lnTo>
                      <a:pt x="103" y="410"/>
                    </a:lnTo>
                    <a:lnTo>
                      <a:pt x="97" y="410"/>
                    </a:lnTo>
                    <a:lnTo>
                      <a:pt x="91" y="410"/>
                    </a:lnTo>
                    <a:lnTo>
                      <a:pt x="79" y="422"/>
                    </a:lnTo>
                    <a:lnTo>
                      <a:pt x="73" y="404"/>
                    </a:lnTo>
                    <a:lnTo>
                      <a:pt x="67" y="380"/>
                    </a:lnTo>
                    <a:lnTo>
                      <a:pt x="55" y="338"/>
                    </a:lnTo>
                    <a:lnTo>
                      <a:pt x="31" y="308"/>
                    </a:lnTo>
                    <a:lnTo>
                      <a:pt x="0" y="284"/>
                    </a:lnTo>
                    <a:close/>
                  </a:path>
                </a:pathLst>
              </a:custGeom>
              <a:solidFill>
                <a:schemeClr val="bg1"/>
              </a:solidFill>
              <a:ln w="9525">
                <a:noFill/>
                <a:round/>
                <a:headEnd/>
                <a:tailEnd/>
              </a:ln>
            </p:spPr>
            <p:txBody>
              <a:bodyPr/>
              <a:lstStyle/>
              <a:p>
                <a:endParaRPr lang="en-US"/>
              </a:p>
            </p:txBody>
          </p:sp>
          <p:sp>
            <p:nvSpPr>
              <p:cNvPr id="35859" name="Freeform 46"/>
              <p:cNvSpPr>
                <a:spLocks/>
              </p:cNvSpPr>
              <p:nvPr/>
            </p:nvSpPr>
            <p:spPr bwMode="auto">
              <a:xfrm>
                <a:off x="15345" y="11644"/>
                <a:ext cx="290" cy="681"/>
              </a:xfrm>
              <a:custGeom>
                <a:avLst/>
                <a:gdLst>
                  <a:gd name="T0" fmla="*/ 290 w 290"/>
                  <a:gd name="T1" fmla="*/ 350 h 681"/>
                  <a:gd name="T2" fmla="*/ 284 w 290"/>
                  <a:gd name="T3" fmla="*/ 681 h 681"/>
                  <a:gd name="T4" fmla="*/ 0 w 290"/>
                  <a:gd name="T5" fmla="*/ 681 h 681"/>
                  <a:gd name="T6" fmla="*/ 0 w 290"/>
                  <a:gd name="T7" fmla="*/ 73 h 681"/>
                  <a:gd name="T8" fmla="*/ 235 w 290"/>
                  <a:gd name="T9" fmla="*/ 283 h 681"/>
                  <a:gd name="T10" fmla="*/ 235 w 290"/>
                  <a:gd name="T11" fmla="*/ 0 h 681"/>
                  <a:gd name="T12" fmla="*/ 290 w 290"/>
                  <a:gd name="T13" fmla="*/ 67 h 681"/>
                  <a:gd name="T14" fmla="*/ 290 w 290"/>
                  <a:gd name="T15" fmla="*/ 350 h 681"/>
                  <a:gd name="T16" fmla="*/ 0 60000 65536"/>
                  <a:gd name="T17" fmla="*/ 0 60000 65536"/>
                  <a:gd name="T18" fmla="*/ 0 60000 65536"/>
                  <a:gd name="T19" fmla="*/ 0 60000 65536"/>
                  <a:gd name="T20" fmla="*/ 0 60000 65536"/>
                  <a:gd name="T21" fmla="*/ 0 60000 65536"/>
                  <a:gd name="T22" fmla="*/ 0 60000 65536"/>
                  <a:gd name="T23" fmla="*/ 0 60000 65536"/>
                  <a:gd name="T24" fmla="*/ 0 w 290"/>
                  <a:gd name="T25" fmla="*/ 0 h 681"/>
                  <a:gd name="T26" fmla="*/ 290 w 290"/>
                  <a:gd name="T27" fmla="*/ 681 h 6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0" h="681">
                    <a:moveTo>
                      <a:pt x="290" y="350"/>
                    </a:moveTo>
                    <a:lnTo>
                      <a:pt x="284" y="681"/>
                    </a:lnTo>
                    <a:lnTo>
                      <a:pt x="0" y="681"/>
                    </a:lnTo>
                    <a:lnTo>
                      <a:pt x="0" y="73"/>
                    </a:lnTo>
                    <a:lnTo>
                      <a:pt x="235" y="283"/>
                    </a:lnTo>
                    <a:lnTo>
                      <a:pt x="235" y="0"/>
                    </a:lnTo>
                    <a:lnTo>
                      <a:pt x="290" y="67"/>
                    </a:lnTo>
                    <a:lnTo>
                      <a:pt x="290" y="350"/>
                    </a:lnTo>
                    <a:close/>
                  </a:path>
                </a:pathLst>
              </a:custGeom>
              <a:solidFill>
                <a:schemeClr val="bg1"/>
              </a:solidFill>
              <a:ln w="9525">
                <a:noFill/>
                <a:prstDash val="solid"/>
                <a:round/>
                <a:headEnd/>
                <a:tailEnd/>
              </a:ln>
            </p:spPr>
            <p:txBody>
              <a:bodyPr/>
              <a:lstStyle/>
              <a:p>
                <a:endParaRPr lang="en-US"/>
              </a:p>
            </p:txBody>
          </p:sp>
          <p:sp>
            <p:nvSpPr>
              <p:cNvPr id="35860" name="Freeform 47"/>
              <p:cNvSpPr>
                <a:spLocks/>
              </p:cNvSpPr>
              <p:nvPr/>
            </p:nvSpPr>
            <p:spPr bwMode="auto">
              <a:xfrm>
                <a:off x="13773" y="10681"/>
                <a:ext cx="247" cy="66"/>
              </a:xfrm>
              <a:custGeom>
                <a:avLst/>
                <a:gdLst>
                  <a:gd name="T0" fmla="*/ 18 w 247"/>
                  <a:gd name="T1" fmla="*/ 66 h 66"/>
                  <a:gd name="T2" fmla="*/ 12 w 247"/>
                  <a:gd name="T3" fmla="*/ 60 h 66"/>
                  <a:gd name="T4" fmla="*/ 6 w 247"/>
                  <a:gd name="T5" fmla="*/ 60 h 66"/>
                  <a:gd name="T6" fmla="*/ 0 w 247"/>
                  <a:gd name="T7" fmla="*/ 54 h 66"/>
                  <a:gd name="T8" fmla="*/ 0 w 247"/>
                  <a:gd name="T9" fmla="*/ 42 h 66"/>
                  <a:gd name="T10" fmla="*/ 0 w 247"/>
                  <a:gd name="T11" fmla="*/ 36 h 66"/>
                  <a:gd name="T12" fmla="*/ 6 w 247"/>
                  <a:gd name="T13" fmla="*/ 24 h 66"/>
                  <a:gd name="T14" fmla="*/ 24 w 247"/>
                  <a:gd name="T15" fmla="*/ 18 h 66"/>
                  <a:gd name="T16" fmla="*/ 48 w 247"/>
                  <a:gd name="T17" fmla="*/ 6 h 66"/>
                  <a:gd name="T18" fmla="*/ 66 w 247"/>
                  <a:gd name="T19" fmla="*/ 0 h 66"/>
                  <a:gd name="T20" fmla="*/ 103 w 247"/>
                  <a:gd name="T21" fmla="*/ 0 h 66"/>
                  <a:gd name="T22" fmla="*/ 151 w 247"/>
                  <a:gd name="T23" fmla="*/ 0 h 66"/>
                  <a:gd name="T24" fmla="*/ 199 w 247"/>
                  <a:gd name="T25" fmla="*/ 6 h 66"/>
                  <a:gd name="T26" fmla="*/ 241 w 247"/>
                  <a:gd name="T27" fmla="*/ 30 h 66"/>
                  <a:gd name="T28" fmla="*/ 247 w 247"/>
                  <a:gd name="T29" fmla="*/ 36 h 66"/>
                  <a:gd name="T30" fmla="*/ 247 w 247"/>
                  <a:gd name="T31" fmla="*/ 42 h 66"/>
                  <a:gd name="T32" fmla="*/ 247 w 247"/>
                  <a:gd name="T33" fmla="*/ 48 h 66"/>
                  <a:gd name="T34" fmla="*/ 247 w 247"/>
                  <a:gd name="T35" fmla="*/ 54 h 66"/>
                  <a:gd name="T36" fmla="*/ 241 w 247"/>
                  <a:gd name="T37" fmla="*/ 60 h 66"/>
                  <a:gd name="T38" fmla="*/ 229 w 247"/>
                  <a:gd name="T39" fmla="*/ 66 h 66"/>
                  <a:gd name="T40" fmla="*/ 235 w 247"/>
                  <a:gd name="T41" fmla="*/ 66 h 66"/>
                  <a:gd name="T42" fmla="*/ 235 w 247"/>
                  <a:gd name="T43" fmla="*/ 60 h 66"/>
                  <a:gd name="T44" fmla="*/ 235 w 247"/>
                  <a:gd name="T45" fmla="*/ 54 h 66"/>
                  <a:gd name="T46" fmla="*/ 235 w 247"/>
                  <a:gd name="T47" fmla="*/ 48 h 66"/>
                  <a:gd name="T48" fmla="*/ 229 w 247"/>
                  <a:gd name="T49" fmla="*/ 42 h 66"/>
                  <a:gd name="T50" fmla="*/ 223 w 247"/>
                  <a:gd name="T51" fmla="*/ 30 h 66"/>
                  <a:gd name="T52" fmla="*/ 199 w 247"/>
                  <a:gd name="T53" fmla="*/ 24 h 66"/>
                  <a:gd name="T54" fmla="*/ 187 w 247"/>
                  <a:gd name="T55" fmla="*/ 24 h 66"/>
                  <a:gd name="T56" fmla="*/ 157 w 247"/>
                  <a:gd name="T57" fmla="*/ 18 h 66"/>
                  <a:gd name="T58" fmla="*/ 109 w 247"/>
                  <a:gd name="T59" fmla="*/ 12 h 66"/>
                  <a:gd name="T60" fmla="*/ 48 w 247"/>
                  <a:gd name="T61" fmla="*/ 24 h 66"/>
                  <a:gd name="T62" fmla="*/ 42 w 247"/>
                  <a:gd name="T63" fmla="*/ 24 h 66"/>
                  <a:gd name="T64" fmla="*/ 36 w 247"/>
                  <a:gd name="T65" fmla="*/ 24 h 66"/>
                  <a:gd name="T66" fmla="*/ 30 w 247"/>
                  <a:gd name="T67" fmla="*/ 30 h 66"/>
                  <a:gd name="T68" fmla="*/ 18 w 247"/>
                  <a:gd name="T69" fmla="*/ 36 h 66"/>
                  <a:gd name="T70" fmla="*/ 12 w 247"/>
                  <a:gd name="T71" fmla="*/ 42 h 66"/>
                  <a:gd name="T72" fmla="*/ 12 w 247"/>
                  <a:gd name="T73" fmla="*/ 54 h 66"/>
                  <a:gd name="T74" fmla="*/ 18 w 247"/>
                  <a:gd name="T75" fmla="*/ 66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7"/>
                  <a:gd name="T115" fmla="*/ 0 h 66"/>
                  <a:gd name="T116" fmla="*/ 247 w 247"/>
                  <a:gd name="T117" fmla="*/ 66 h 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7" h="66">
                    <a:moveTo>
                      <a:pt x="18" y="66"/>
                    </a:moveTo>
                    <a:lnTo>
                      <a:pt x="12" y="60"/>
                    </a:lnTo>
                    <a:lnTo>
                      <a:pt x="6" y="60"/>
                    </a:lnTo>
                    <a:lnTo>
                      <a:pt x="0" y="54"/>
                    </a:lnTo>
                    <a:lnTo>
                      <a:pt x="0" y="42"/>
                    </a:lnTo>
                    <a:lnTo>
                      <a:pt x="0" y="36"/>
                    </a:lnTo>
                    <a:lnTo>
                      <a:pt x="6" y="24"/>
                    </a:lnTo>
                    <a:lnTo>
                      <a:pt x="24" y="18"/>
                    </a:lnTo>
                    <a:lnTo>
                      <a:pt x="48" y="6"/>
                    </a:lnTo>
                    <a:lnTo>
                      <a:pt x="66" y="0"/>
                    </a:lnTo>
                    <a:lnTo>
                      <a:pt x="103" y="0"/>
                    </a:lnTo>
                    <a:lnTo>
                      <a:pt x="151" y="0"/>
                    </a:lnTo>
                    <a:lnTo>
                      <a:pt x="199" y="6"/>
                    </a:lnTo>
                    <a:lnTo>
                      <a:pt x="241" y="30"/>
                    </a:lnTo>
                    <a:lnTo>
                      <a:pt x="247" y="36"/>
                    </a:lnTo>
                    <a:lnTo>
                      <a:pt x="247" y="42"/>
                    </a:lnTo>
                    <a:lnTo>
                      <a:pt x="247" y="48"/>
                    </a:lnTo>
                    <a:lnTo>
                      <a:pt x="247" y="54"/>
                    </a:lnTo>
                    <a:lnTo>
                      <a:pt x="241" y="60"/>
                    </a:lnTo>
                    <a:lnTo>
                      <a:pt x="229" y="66"/>
                    </a:lnTo>
                    <a:lnTo>
                      <a:pt x="235" y="66"/>
                    </a:lnTo>
                    <a:lnTo>
                      <a:pt x="235" y="60"/>
                    </a:lnTo>
                    <a:lnTo>
                      <a:pt x="235" y="54"/>
                    </a:lnTo>
                    <a:lnTo>
                      <a:pt x="235" y="48"/>
                    </a:lnTo>
                    <a:lnTo>
                      <a:pt x="229" y="42"/>
                    </a:lnTo>
                    <a:lnTo>
                      <a:pt x="223" y="30"/>
                    </a:lnTo>
                    <a:lnTo>
                      <a:pt x="199" y="24"/>
                    </a:lnTo>
                    <a:lnTo>
                      <a:pt x="187" y="24"/>
                    </a:lnTo>
                    <a:lnTo>
                      <a:pt x="157" y="18"/>
                    </a:lnTo>
                    <a:lnTo>
                      <a:pt x="109" y="12"/>
                    </a:lnTo>
                    <a:lnTo>
                      <a:pt x="48" y="24"/>
                    </a:lnTo>
                    <a:lnTo>
                      <a:pt x="42" y="24"/>
                    </a:lnTo>
                    <a:lnTo>
                      <a:pt x="36" y="24"/>
                    </a:lnTo>
                    <a:lnTo>
                      <a:pt x="30" y="30"/>
                    </a:lnTo>
                    <a:lnTo>
                      <a:pt x="18" y="36"/>
                    </a:lnTo>
                    <a:lnTo>
                      <a:pt x="12" y="42"/>
                    </a:lnTo>
                    <a:lnTo>
                      <a:pt x="12" y="54"/>
                    </a:lnTo>
                    <a:lnTo>
                      <a:pt x="18" y="66"/>
                    </a:lnTo>
                    <a:close/>
                  </a:path>
                </a:pathLst>
              </a:custGeom>
              <a:solidFill>
                <a:schemeClr val="bg1"/>
              </a:solidFill>
              <a:ln w="9525">
                <a:noFill/>
                <a:round/>
                <a:headEnd/>
                <a:tailEnd/>
              </a:ln>
            </p:spPr>
            <p:txBody>
              <a:bodyPr/>
              <a:lstStyle/>
              <a:p>
                <a:endParaRPr lang="en-US"/>
              </a:p>
            </p:txBody>
          </p:sp>
          <p:sp>
            <p:nvSpPr>
              <p:cNvPr id="35861" name="Freeform 48"/>
              <p:cNvSpPr>
                <a:spLocks/>
              </p:cNvSpPr>
              <p:nvPr/>
            </p:nvSpPr>
            <p:spPr bwMode="auto">
              <a:xfrm>
                <a:off x="15104" y="10494"/>
                <a:ext cx="235" cy="66"/>
              </a:xfrm>
              <a:custGeom>
                <a:avLst/>
                <a:gdLst>
                  <a:gd name="T0" fmla="*/ 6 w 235"/>
                  <a:gd name="T1" fmla="*/ 66 h 66"/>
                  <a:gd name="T2" fmla="*/ 0 w 235"/>
                  <a:gd name="T3" fmla="*/ 60 h 66"/>
                  <a:gd name="T4" fmla="*/ 0 w 235"/>
                  <a:gd name="T5" fmla="*/ 54 h 66"/>
                  <a:gd name="T6" fmla="*/ 0 w 235"/>
                  <a:gd name="T7" fmla="*/ 42 h 66"/>
                  <a:gd name="T8" fmla="*/ 6 w 235"/>
                  <a:gd name="T9" fmla="*/ 30 h 66"/>
                  <a:gd name="T10" fmla="*/ 13 w 235"/>
                  <a:gd name="T11" fmla="*/ 24 h 66"/>
                  <a:gd name="T12" fmla="*/ 31 w 235"/>
                  <a:gd name="T13" fmla="*/ 12 h 66"/>
                  <a:gd name="T14" fmla="*/ 55 w 235"/>
                  <a:gd name="T15" fmla="*/ 6 h 66"/>
                  <a:gd name="T16" fmla="*/ 67 w 235"/>
                  <a:gd name="T17" fmla="*/ 0 h 66"/>
                  <a:gd name="T18" fmla="*/ 97 w 235"/>
                  <a:gd name="T19" fmla="*/ 0 h 66"/>
                  <a:gd name="T20" fmla="*/ 139 w 235"/>
                  <a:gd name="T21" fmla="*/ 0 h 66"/>
                  <a:gd name="T22" fmla="*/ 175 w 235"/>
                  <a:gd name="T23" fmla="*/ 0 h 66"/>
                  <a:gd name="T24" fmla="*/ 205 w 235"/>
                  <a:gd name="T25" fmla="*/ 12 h 66"/>
                  <a:gd name="T26" fmla="*/ 211 w 235"/>
                  <a:gd name="T27" fmla="*/ 12 h 66"/>
                  <a:gd name="T28" fmla="*/ 217 w 235"/>
                  <a:gd name="T29" fmla="*/ 18 h 66"/>
                  <a:gd name="T30" fmla="*/ 223 w 235"/>
                  <a:gd name="T31" fmla="*/ 30 h 66"/>
                  <a:gd name="T32" fmla="*/ 229 w 235"/>
                  <a:gd name="T33" fmla="*/ 36 h 66"/>
                  <a:gd name="T34" fmla="*/ 235 w 235"/>
                  <a:gd name="T35" fmla="*/ 48 h 66"/>
                  <a:gd name="T36" fmla="*/ 229 w 235"/>
                  <a:gd name="T37" fmla="*/ 60 h 66"/>
                  <a:gd name="T38" fmla="*/ 229 w 235"/>
                  <a:gd name="T39" fmla="*/ 54 h 66"/>
                  <a:gd name="T40" fmla="*/ 229 w 235"/>
                  <a:gd name="T41" fmla="*/ 48 h 66"/>
                  <a:gd name="T42" fmla="*/ 223 w 235"/>
                  <a:gd name="T43" fmla="*/ 42 h 66"/>
                  <a:gd name="T44" fmla="*/ 211 w 235"/>
                  <a:gd name="T45" fmla="*/ 36 h 66"/>
                  <a:gd name="T46" fmla="*/ 199 w 235"/>
                  <a:gd name="T47" fmla="*/ 24 h 66"/>
                  <a:gd name="T48" fmla="*/ 181 w 235"/>
                  <a:gd name="T49" fmla="*/ 18 h 66"/>
                  <a:gd name="T50" fmla="*/ 157 w 235"/>
                  <a:gd name="T51" fmla="*/ 18 h 66"/>
                  <a:gd name="T52" fmla="*/ 145 w 235"/>
                  <a:gd name="T53" fmla="*/ 18 h 66"/>
                  <a:gd name="T54" fmla="*/ 109 w 235"/>
                  <a:gd name="T55" fmla="*/ 18 h 66"/>
                  <a:gd name="T56" fmla="*/ 73 w 235"/>
                  <a:gd name="T57" fmla="*/ 18 h 66"/>
                  <a:gd name="T58" fmla="*/ 49 w 235"/>
                  <a:gd name="T59" fmla="*/ 24 h 66"/>
                  <a:gd name="T60" fmla="*/ 43 w 235"/>
                  <a:gd name="T61" fmla="*/ 24 h 66"/>
                  <a:gd name="T62" fmla="*/ 37 w 235"/>
                  <a:gd name="T63" fmla="*/ 24 h 66"/>
                  <a:gd name="T64" fmla="*/ 31 w 235"/>
                  <a:gd name="T65" fmla="*/ 30 h 66"/>
                  <a:gd name="T66" fmla="*/ 19 w 235"/>
                  <a:gd name="T67" fmla="*/ 36 h 66"/>
                  <a:gd name="T68" fmla="*/ 13 w 235"/>
                  <a:gd name="T69" fmla="*/ 42 h 66"/>
                  <a:gd name="T70" fmla="*/ 6 w 235"/>
                  <a:gd name="T71" fmla="*/ 54 h 66"/>
                  <a:gd name="T72" fmla="*/ 6 w 235"/>
                  <a:gd name="T73" fmla="*/ 66 h 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5"/>
                  <a:gd name="T112" fmla="*/ 0 h 66"/>
                  <a:gd name="T113" fmla="*/ 235 w 235"/>
                  <a:gd name="T114" fmla="*/ 66 h 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5" h="66">
                    <a:moveTo>
                      <a:pt x="6" y="66"/>
                    </a:moveTo>
                    <a:lnTo>
                      <a:pt x="0" y="60"/>
                    </a:lnTo>
                    <a:lnTo>
                      <a:pt x="0" y="54"/>
                    </a:lnTo>
                    <a:lnTo>
                      <a:pt x="0" y="42"/>
                    </a:lnTo>
                    <a:lnTo>
                      <a:pt x="6" y="30"/>
                    </a:lnTo>
                    <a:lnTo>
                      <a:pt x="13" y="24"/>
                    </a:lnTo>
                    <a:lnTo>
                      <a:pt x="31" y="12"/>
                    </a:lnTo>
                    <a:lnTo>
                      <a:pt x="55" y="6"/>
                    </a:lnTo>
                    <a:lnTo>
                      <a:pt x="67" y="0"/>
                    </a:lnTo>
                    <a:lnTo>
                      <a:pt x="97" y="0"/>
                    </a:lnTo>
                    <a:lnTo>
                      <a:pt x="139" y="0"/>
                    </a:lnTo>
                    <a:lnTo>
                      <a:pt x="175" y="0"/>
                    </a:lnTo>
                    <a:lnTo>
                      <a:pt x="205" y="12"/>
                    </a:lnTo>
                    <a:lnTo>
                      <a:pt x="211" y="12"/>
                    </a:lnTo>
                    <a:lnTo>
                      <a:pt x="217" y="18"/>
                    </a:lnTo>
                    <a:lnTo>
                      <a:pt x="223" y="30"/>
                    </a:lnTo>
                    <a:lnTo>
                      <a:pt x="229" y="36"/>
                    </a:lnTo>
                    <a:lnTo>
                      <a:pt x="235" y="48"/>
                    </a:lnTo>
                    <a:lnTo>
                      <a:pt x="229" y="60"/>
                    </a:lnTo>
                    <a:lnTo>
                      <a:pt x="229" y="54"/>
                    </a:lnTo>
                    <a:lnTo>
                      <a:pt x="229" y="48"/>
                    </a:lnTo>
                    <a:lnTo>
                      <a:pt x="223" y="42"/>
                    </a:lnTo>
                    <a:lnTo>
                      <a:pt x="211" y="36"/>
                    </a:lnTo>
                    <a:lnTo>
                      <a:pt x="199" y="24"/>
                    </a:lnTo>
                    <a:lnTo>
                      <a:pt x="181" y="18"/>
                    </a:lnTo>
                    <a:lnTo>
                      <a:pt x="157" y="18"/>
                    </a:lnTo>
                    <a:lnTo>
                      <a:pt x="145" y="18"/>
                    </a:lnTo>
                    <a:lnTo>
                      <a:pt x="109" y="18"/>
                    </a:lnTo>
                    <a:lnTo>
                      <a:pt x="73" y="18"/>
                    </a:lnTo>
                    <a:lnTo>
                      <a:pt x="49" y="24"/>
                    </a:lnTo>
                    <a:lnTo>
                      <a:pt x="43" y="24"/>
                    </a:lnTo>
                    <a:lnTo>
                      <a:pt x="37" y="24"/>
                    </a:lnTo>
                    <a:lnTo>
                      <a:pt x="31" y="30"/>
                    </a:lnTo>
                    <a:lnTo>
                      <a:pt x="19" y="36"/>
                    </a:lnTo>
                    <a:lnTo>
                      <a:pt x="13" y="42"/>
                    </a:lnTo>
                    <a:lnTo>
                      <a:pt x="6" y="54"/>
                    </a:lnTo>
                    <a:lnTo>
                      <a:pt x="6" y="66"/>
                    </a:lnTo>
                    <a:close/>
                  </a:path>
                </a:pathLst>
              </a:custGeom>
              <a:solidFill>
                <a:schemeClr val="bg1"/>
              </a:solidFill>
              <a:ln w="9525">
                <a:noFill/>
                <a:round/>
                <a:headEnd/>
                <a:tailEnd/>
              </a:ln>
            </p:spPr>
            <p:txBody>
              <a:bodyPr/>
              <a:lstStyle/>
              <a:p>
                <a:endParaRPr lang="en-US"/>
              </a:p>
            </p:txBody>
          </p:sp>
          <p:sp>
            <p:nvSpPr>
              <p:cNvPr id="35862" name="Freeform 49"/>
              <p:cNvSpPr>
                <a:spLocks/>
              </p:cNvSpPr>
              <p:nvPr/>
            </p:nvSpPr>
            <p:spPr bwMode="auto">
              <a:xfrm>
                <a:off x="14189" y="11235"/>
                <a:ext cx="211" cy="391"/>
              </a:xfrm>
              <a:custGeom>
                <a:avLst/>
                <a:gdLst>
                  <a:gd name="T0" fmla="*/ 0 w 211"/>
                  <a:gd name="T1" fmla="*/ 391 h 391"/>
                  <a:gd name="T2" fmla="*/ 187 w 211"/>
                  <a:gd name="T3" fmla="*/ 373 h 391"/>
                  <a:gd name="T4" fmla="*/ 211 w 211"/>
                  <a:gd name="T5" fmla="*/ 361 h 391"/>
                  <a:gd name="T6" fmla="*/ 18 w 211"/>
                  <a:gd name="T7" fmla="*/ 379 h 391"/>
                  <a:gd name="T8" fmla="*/ 12 w 211"/>
                  <a:gd name="T9" fmla="*/ 114 h 391"/>
                  <a:gd name="T10" fmla="*/ 18 w 211"/>
                  <a:gd name="T11" fmla="*/ 102 h 391"/>
                  <a:gd name="T12" fmla="*/ 36 w 211"/>
                  <a:gd name="T13" fmla="*/ 78 h 391"/>
                  <a:gd name="T14" fmla="*/ 60 w 211"/>
                  <a:gd name="T15" fmla="*/ 54 h 391"/>
                  <a:gd name="T16" fmla="*/ 90 w 211"/>
                  <a:gd name="T17" fmla="*/ 36 h 391"/>
                  <a:gd name="T18" fmla="*/ 138 w 211"/>
                  <a:gd name="T19" fmla="*/ 30 h 391"/>
                  <a:gd name="T20" fmla="*/ 193 w 211"/>
                  <a:gd name="T21" fmla="*/ 42 h 391"/>
                  <a:gd name="T22" fmla="*/ 187 w 211"/>
                  <a:gd name="T23" fmla="*/ 36 h 391"/>
                  <a:gd name="T24" fmla="*/ 174 w 211"/>
                  <a:gd name="T25" fmla="*/ 18 h 391"/>
                  <a:gd name="T26" fmla="*/ 150 w 211"/>
                  <a:gd name="T27" fmla="*/ 6 h 391"/>
                  <a:gd name="T28" fmla="*/ 114 w 211"/>
                  <a:gd name="T29" fmla="*/ 0 h 391"/>
                  <a:gd name="T30" fmla="*/ 54 w 211"/>
                  <a:gd name="T31" fmla="*/ 12 h 391"/>
                  <a:gd name="T32" fmla="*/ 48 w 211"/>
                  <a:gd name="T33" fmla="*/ 24 h 391"/>
                  <a:gd name="T34" fmla="*/ 36 w 211"/>
                  <a:gd name="T35" fmla="*/ 30 h 391"/>
                  <a:gd name="T36" fmla="*/ 24 w 211"/>
                  <a:gd name="T37" fmla="*/ 42 h 391"/>
                  <a:gd name="T38" fmla="*/ 18 w 211"/>
                  <a:gd name="T39" fmla="*/ 60 h 391"/>
                  <a:gd name="T40" fmla="*/ 6 w 211"/>
                  <a:gd name="T41" fmla="*/ 72 h 391"/>
                  <a:gd name="T42" fmla="*/ 0 w 211"/>
                  <a:gd name="T43" fmla="*/ 90 h 391"/>
                  <a:gd name="T44" fmla="*/ 0 w 211"/>
                  <a:gd name="T45" fmla="*/ 108 h 391"/>
                  <a:gd name="T46" fmla="*/ 0 w 211"/>
                  <a:gd name="T47" fmla="*/ 247 h 391"/>
                  <a:gd name="T48" fmla="*/ 0 w 211"/>
                  <a:gd name="T49" fmla="*/ 391 h 3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1"/>
                  <a:gd name="T76" fmla="*/ 0 h 391"/>
                  <a:gd name="T77" fmla="*/ 211 w 211"/>
                  <a:gd name="T78" fmla="*/ 391 h 3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1" h="391">
                    <a:moveTo>
                      <a:pt x="0" y="391"/>
                    </a:moveTo>
                    <a:lnTo>
                      <a:pt x="187" y="373"/>
                    </a:lnTo>
                    <a:lnTo>
                      <a:pt x="211" y="361"/>
                    </a:lnTo>
                    <a:lnTo>
                      <a:pt x="18" y="379"/>
                    </a:lnTo>
                    <a:lnTo>
                      <a:pt x="12" y="114"/>
                    </a:lnTo>
                    <a:lnTo>
                      <a:pt x="18" y="102"/>
                    </a:lnTo>
                    <a:lnTo>
                      <a:pt x="36" y="78"/>
                    </a:lnTo>
                    <a:lnTo>
                      <a:pt x="60" y="54"/>
                    </a:lnTo>
                    <a:lnTo>
                      <a:pt x="90" y="36"/>
                    </a:lnTo>
                    <a:lnTo>
                      <a:pt x="138" y="30"/>
                    </a:lnTo>
                    <a:lnTo>
                      <a:pt x="193" y="42"/>
                    </a:lnTo>
                    <a:lnTo>
                      <a:pt x="187" y="36"/>
                    </a:lnTo>
                    <a:lnTo>
                      <a:pt x="174" y="18"/>
                    </a:lnTo>
                    <a:lnTo>
                      <a:pt x="150" y="6"/>
                    </a:lnTo>
                    <a:lnTo>
                      <a:pt x="114" y="0"/>
                    </a:lnTo>
                    <a:lnTo>
                      <a:pt x="54" y="12"/>
                    </a:lnTo>
                    <a:lnTo>
                      <a:pt x="48" y="24"/>
                    </a:lnTo>
                    <a:lnTo>
                      <a:pt x="36" y="30"/>
                    </a:lnTo>
                    <a:lnTo>
                      <a:pt x="24" y="42"/>
                    </a:lnTo>
                    <a:lnTo>
                      <a:pt x="18" y="60"/>
                    </a:lnTo>
                    <a:lnTo>
                      <a:pt x="6" y="72"/>
                    </a:lnTo>
                    <a:lnTo>
                      <a:pt x="0" y="90"/>
                    </a:lnTo>
                    <a:lnTo>
                      <a:pt x="0" y="108"/>
                    </a:lnTo>
                    <a:lnTo>
                      <a:pt x="0" y="247"/>
                    </a:lnTo>
                    <a:lnTo>
                      <a:pt x="0" y="391"/>
                    </a:lnTo>
                    <a:close/>
                  </a:path>
                </a:pathLst>
              </a:custGeom>
              <a:solidFill>
                <a:schemeClr val="bg1"/>
              </a:solidFill>
              <a:ln w="9525">
                <a:noFill/>
                <a:round/>
                <a:headEnd/>
                <a:tailEnd/>
              </a:ln>
            </p:spPr>
            <p:txBody>
              <a:bodyPr/>
              <a:lstStyle/>
              <a:p>
                <a:endParaRPr lang="en-US"/>
              </a:p>
            </p:txBody>
          </p:sp>
          <p:sp>
            <p:nvSpPr>
              <p:cNvPr id="35863" name="Freeform 50"/>
              <p:cNvSpPr>
                <a:spLocks/>
              </p:cNvSpPr>
              <p:nvPr/>
            </p:nvSpPr>
            <p:spPr bwMode="auto">
              <a:xfrm>
                <a:off x="15225" y="10542"/>
                <a:ext cx="48" cy="1783"/>
              </a:xfrm>
              <a:custGeom>
                <a:avLst/>
                <a:gdLst>
                  <a:gd name="T0" fmla="*/ 0 w 48"/>
                  <a:gd name="T1" fmla="*/ 1783 h 1783"/>
                  <a:gd name="T2" fmla="*/ 0 w 48"/>
                  <a:gd name="T3" fmla="*/ 6 h 1783"/>
                  <a:gd name="T4" fmla="*/ 6 w 48"/>
                  <a:gd name="T5" fmla="*/ 0 h 1783"/>
                  <a:gd name="T6" fmla="*/ 12 w 48"/>
                  <a:gd name="T7" fmla="*/ 0 h 1783"/>
                  <a:gd name="T8" fmla="*/ 24 w 48"/>
                  <a:gd name="T9" fmla="*/ 0 h 1783"/>
                  <a:gd name="T10" fmla="*/ 30 w 48"/>
                  <a:gd name="T11" fmla="*/ 6 h 1783"/>
                  <a:gd name="T12" fmla="*/ 42 w 48"/>
                  <a:gd name="T13" fmla="*/ 12 h 1783"/>
                  <a:gd name="T14" fmla="*/ 48 w 48"/>
                  <a:gd name="T15" fmla="*/ 30 h 1783"/>
                  <a:gd name="T16" fmla="*/ 48 w 48"/>
                  <a:gd name="T17" fmla="*/ 1783 h 1783"/>
                  <a:gd name="T18" fmla="*/ 0 w 48"/>
                  <a:gd name="T19" fmla="*/ 1783 h 17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783"/>
                  <a:gd name="T32" fmla="*/ 48 w 48"/>
                  <a:gd name="T33" fmla="*/ 1783 h 17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783">
                    <a:moveTo>
                      <a:pt x="0" y="1783"/>
                    </a:moveTo>
                    <a:lnTo>
                      <a:pt x="0" y="6"/>
                    </a:lnTo>
                    <a:lnTo>
                      <a:pt x="6" y="0"/>
                    </a:lnTo>
                    <a:lnTo>
                      <a:pt x="12" y="0"/>
                    </a:lnTo>
                    <a:lnTo>
                      <a:pt x="24" y="0"/>
                    </a:lnTo>
                    <a:lnTo>
                      <a:pt x="30" y="6"/>
                    </a:lnTo>
                    <a:lnTo>
                      <a:pt x="42" y="12"/>
                    </a:lnTo>
                    <a:lnTo>
                      <a:pt x="48" y="30"/>
                    </a:lnTo>
                    <a:lnTo>
                      <a:pt x="48" y="1783"/>
                    </a:lnTo>
                    <a:lnTo>
                      <a:pt x="0" y="1783"/>
                    </a:lnTo>
                    <a:close/>
                  </a:path>
                </a:pathLst>
              </a:custGeom>
              <a:solidFill>
                <a:schemeClr val="bg1"/>
              </a:solidFill>
              <a:ln w="9525">
                <a:noFill/>
                <a:round/>
                <a:headEnd/>
                <a:tailEnd/>
              </a:ln>
            </p:spPr>
            <p:txBody>
              <a:bodyPr/>
              <a:lstStyle/>
              <a:p>
                <a:endParaRPr lang="en-US"/>
              </a:p>
            </p:txBody>
          </p:sp>
          <p:sp>
            <p:nvSpPr>
              <p:cNvPr id="35864" name="Freeform 51"/>
              <p:cNvSpPr>
                <a:spLocks/>
              </p:cNvSpPr>
              <p:nvPr/>
            </p:nvSpPr>
            <p:spPr bwMode="auto">
              <a:xfrm>
                <a:off x="13833" y="10729"/>
                <a:ext cx="73" cy="1596"/>
              </a:xfrm>
              <a:custGeom>
                <a:avLst/>
                <a:gdLst>
                  <a:gd name="T0" fmla="*/ 73 w 73"/>
                  <a:gd name="T1" fmla="*/ 1596 h 1596"/>
                  <a:gd name="T2" fmla="*/ 43 w 73"/>
                  <a:gd name="T3" fmla="*/ 6 h 1596"/>
                  <a:gd name="T4" fmla="*/ 43 w 73"/>
                  <a:gd name="T5" fmla="*/ 0 h 1596"/>
                  <a:gd name="T6" fmla="*/ 37 w 73"/>
                  <a:gd name="T7" fmla="*/ 0 h 1596"/>
                  <a:gd name="T8" fmla="*/ 30 w 73"/>
                  <a:gd name="T9" fmla="*/ 0 h 1596"/>
                  <a:gd name="T10" fmla="*/ 18 w 73"/>
                  <a:gd name="T11" fmla="*/ 6 h 1596"/>
                  <a:gd name="T12" fmla="*/ 6 w 73"/>
                  <a:gd name="T13" fmla="*/ 12 h 1596"/>
                  <a:gd name="T14" fmla="*/ 0 w 73"/>
                  <a:gd name="T15" fmla="*/ 1596 h 1596"/>
                  <a:gd name="T16" fmla="*/ 73 w 73"/>
                  <a:gd name="T17" fmla="*/ 1596 h 15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1596"/>
                  <a:gd name="T29" fmla="*/ 73 w 73"/>
                  <a:gd name="T30" fmla="*/ 1596 h 15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1596">
                    <a:moveTo>
                      <a:pt x="73" y="1596"/>
                    </a:moveTo>
                    <a:lnTo>
                      <a:pt x="43" y="6"/>
                    </a:lnTo>
                    <a:lnTo>
                      <a:pt x="43" y="0"/>
                    </a:lnTo>
                    <a:lnTo>
                      <a:pt x="37" y="0"/>
                    </a:lnTo>
                    <a:lnTo>
                      <a:pt x="30" y="0"/>
                    </a:lnTo>
                    <a:lnTo>
                      <a:pt x="18" y="6"/>
                    </a:lnTo>
                    <a:lnTo>
                      <a:pt x="6" y="12"/>
                    </a:lnTo>
                    <a:lnTo>
                      <a:pt x="0" y="1596"/>
                    </a:lnTo>
                    <a:lnTo>
                      <a:pt x="73" y="1596"/>
                    </a:lnTo>
                    <a:close/>
                  </a:path>
                </a:pathLst>
              </a:custGeom>
              <a:solidFill>
                <a:schemeClr val="bg1"/>
              </a:solidFill>
              <a:ln w="9525">
                <a:noFill/>
                <a:round/>
                <a:headEnd/>
                <a:tailEnd/>
              </a:ln>
            </p:spPr>
            <p:txBody>
              <a:bodyPr/>
              <a:lstStyle/>
              <a:p>
                <a:endParaRPr lang="en-US"/>
              </a:p>
            </p:txBody>
          </p:sp>
          <p:sp>
            <p:nvSpPr>
              <p:cNvPr id="35865" name="Freeform 52"/>
              <p:cNvSpPr>
                <a:spLocks/>
              </p:cNvSpPr>
              <p:nvPr/>
            </p:nvSpPr>
            <p:spPr bwMode="auto">
              <a:xfrm>
                <a:off x="15600" y="10752"/>
                <a:ext cx="133" cy="247"/>
              </a:xfrm>
              <a:custGeom>
                <a:avLst/>
                <a:gdLst>
                  <a:gd name="T0" fmla="*/ 133 w 133"/>
                  <a:gd name="T1" fmla="*/ 247 h 247"/>
                  <a:gd name="T2" fmla="*/ 19 w 133"/>
                  <a:gd name="T3" fmla="*/ 66 h 247"/>
                  <a:gd name="T4" fmla="*/ 19 w 133"/>
                  <a:gd name="T5" fmla="*/ 60 h 247"/>
                  <a:gd name="T6" fmla="*/ 19 w 133"/>
                  <a:gd name="T7" fmla="*/ 54 h 247"/>
                  <a:gd name="T8" fmla="*/ 25 w 133"/>
                  <a:gd name="T9" fmla="*/ 54 h 247"/>
                  <a:gd name="T10" fmla="*/ 31 w 133"/>
                  <a:gd name="T11" fmla="*/ 54 h 247"/>
                  <a:gd name="T12" fmla="*/ 31 w 133"/>
                  <a:gd name="T13" fmla="*/ 48 h 247"/>
                  <a:gd name="T14" fmla="*/ 37 w 133"/>
                  <a:gd name="T15" fmla="*/ 42 h 247"/>
                  <a:gd name="T16" fmla="*/ 43 w 133"/>
                  <a:gd name="T17" fmla="*/ 36 h 247"/>
                  <a:gd name="T18" fmla="*/ 43 w 133"/>
                  <a:gd name="T19" fmla="*/ 24 h 247"/>
                  <a:gd name="T20" fmla="*/ 37 w 133"/>
                  <a:gd name="T21" fmla="*/ 12 h 247"/>
                  <a:gd name="T22" fmla="*/ 19 w 133"/>
                  <a:gd name="T23" fmla="*/ 0 h 247"/>
                  <a:gd name="T24" fmla="*/ 19 w 133"/>
                  <a:gd name="T25" fmla="*/ 6 h 247"/>
                  <a:gd name="T26" fmla="*/ 13 w 133"/>
                  <a:gd name="T27" fmla="*/ 6 h 247"/>
                  <a:gd name="T28" fmla="*/ 6 w 133"/>
                  <a:gd name="T29" fmla="*/ 12 h 247"/>
                  <a:gd name="T30" fmla="*/ 0 w 133"/>
                  <a:gd name="T31" fmla="*/ 18 h 247"/>
                  <a:gd name="T32" fmla="*/ 0 w 133"/>
                  <a:gd name="T33" fmla="*/ 24 h 247"/>
                  <a:gd name="T34" fmla="*/ 0 w 133"/>
                  <a:gd name="T35" fmla="*/ 36 h 247"/>
                  <a:gd name="T36" fmla="*/ 6 w 133"/>
                  <a:gd name="T37" fmla="*/ 36 h 247"/>
                  <a:gd name="T38" fmla="*/ 6 w 133"/>
                  <a:gd name="T39" fmla="*/ 42 h 247"/>
                  <a:gd name="T40" fmla="*/ 13 w 133"/>
                  <a:gd name="T41" fmla="*/ 48 h 247"/>
                  <a:gd name="T42" fmla="*/ 13 w 133"/>
                  <a:gd name="T43" fmla="*/ 54 h 247"/>
                  <a:gd name="T44" fmla="*/ 6 w 133"/>
                  <a:gd name="T45" fmla="*/ 66 h 247"/>
                  <a:gd name="T46" fmla="*/ 13 w 133"/>
                  <a:gd name="T47" fmla="*/ 235 h 247"/>
                  <a:gd name="T48" fmla="*/ 25 w 133"/>
                  <a:gd name="T49" fmla="*/ 235 h 247"/>
                  <a:gd name="T50" fmla="*/ 55 w 133"/>
                  <a:gd name="T51" fmla="*/ 229 h 247"/>
                  <a:gd name="T52" fmla="*/ 97 w 133"/>
                  <a:gd name="T53" fmla="*/ 235 h 247"/>
                  <a:gd name="T54" fmla="*/ 133 w 133"/>
                  <a:gd name="T55" fmla="*/ 247 h 2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3"/>
                  <a:gd name="T85" fmla="*/ 0 h 247"/>
                  <a:gd name="T86" fmla="*/ 133 w 133"/>
                  <a:gd name="T87" fmla="*/ 247 h 2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3" h="247">
                    <a:moveTo>
                      <a:pt x="133" y="247"/>
                    </a:moveTo>
                    <a:lnTo>
                      <a:pt x="19" y="66"/>
                    </a:lnTo>
                    <a:lnTo>
                      <a:pt x="19" y="60"/>
                    </a:lnTo>
                    <a:lnTo>
                      <a:pt x="19" y="54"/>
                    </a:lnTo>
                    <a:lnTo>
                      <a:pt x="25" y="54"/>
                    </a:lnTo>
                    <a:lnTo>
                      <a:pt x="31" y="54"/>
                    </a:lnTo>
                    <a:lnTo>
                      <a:pt x="31" y="48"/>
                    </a:lnTo>
                    <a:lnTo>
                      <a:pt x="37" y="42"/>
                    </a:lnTo>
                    <a:lnTo>
                      <a:pt x="43" y="36"/>
                    </a:lnTo>
                    <a:lnTo>
                      <a:pt x="43" y="24"/>
                    </a:lnTo>
                    <a:lnTo>
                      <a:pt x="37" y="12"/>
                    </a:lnTo>
                    <a:lnTo>
                      <a:pt x="19" y="0"/>
                    </a:lnTo>
                    <a:lnTo>
                      <a:pt x="19" y="6"/>
                    </a:lnTo>
                    <a:lnTo>
                      <a:pt x="13" y="6"/>
                    </a:lnTo>
                    <a:lnTo>
                      <a:pt x="6" y="12"/>
                    </a:lnTo>
                    <a:lnTo>
                      <a:pt x="0" y="18"/>
                    </a:lnTo>
                    <a:lnTo>
                      <a:pt x="0" y="24"/>
                    </a:lnTo>
                    <a:lnTo>
                      <a:pt x="0" y="36"/>
                    </a:lnTo>
                    <a:lnTo>
                      <a:pt x="6" y="36"/>
                    </a:lnTo>
                    <a:lnTo>
                      <a:pt x="6" y="42"/>
                    </a:lnTo>
                    <a:lnTo>
                      <a:pt x="13" y="48"/>
                    </a:lnTo>
                    <a:lnTo>
                      <a:pt x="13" y="54"/>
                    </a:lnTo>
                    <a:lnTo>
                      <a:pt x="6" y="66"/>
                    </a:lnTo>
                    <a:lnTo>
                      <a:pt x="13" y="235"/>
                    </a:lnTo>
                    <a:lnTo>
                      <a:pt x="25" y="235"/>
                    </a:lnTo>
                    <a:lnTo>
                      <a:pt x="55" y="229"/>
                    </a:lnTo>
                    <a:lnTo>
                      <a:pt x="97" y="235"/>
                    </a:lnTo>
                    <a:lnTo>
                      <a:pt x="133" y="247"/>
                    </a:lnTo>
                    <a:close/>
                  </a:path>
                </a:pathLst>
              </a:custGeom>
              <a:solidFill>
                <a:schemeClr val="bg1"/>
              </a:solidFill>
              <a:ln w="9525">
                <a:noFill/>
                <a:round/>
                <a:headEnd/>
                <a:tailEnd/>
              </a:ln>
            </p:spPr>
            <p:txBody>
              <a:bodyPr/>
              <a:lstStyle/>
              <a:p>
                <a:endParaRPr lang="en-US"/>
              </a:p>
            </p:txBody>
          </p:sp>
          <p:sp>
            <p:nvSpPr>
              <p:cNvPr id="35866" name="Freeform 53"/>
              <p:cNvSpPr>
                <a:spLocks/>
              </p:cNvSpPr>
              <p:nvPr/>
            </p:nvSpPr>
            <p:spPr bwMode="auto">
              <a:xfrm>
                <a:off x="13870" y="10434"/>
                <a:ext cx="126" cy="247"/>
              </a:xfrm>
              <a:custGeom>
                <a:avLst/>
                <a:gdLst>
                  <a:gd name="T0" fmla="*/ 0 w 126"/>
                  <a:gd name="T1" fmla="*/ 222 h 247"/>
                  <a:gd name="T2" fmla="*/ 18 w 126"/>
                  <a:gd name="T3" fmla="*/ 222 h 247"/>
                  <a:gd name="T4" fmla="*/ 48 w 126"/>
                  <a:gd name="T5" fmla="*/ 222 h 247"/>
                  <a:gd name="T6" fmla="*/ 90 w 126"/>
                  <a:gd name="T7" fmla="*/ 228 h 247"/>
                  <a:gd name="T8" fmla="*/ 126 w 126"/>
                  <a:gd name="T9" fmla="*/ 247 h 247"/>
                  <a:gd name="T10" fmla="*/ 42 w 126"/>
                  <a:gd name="T11" fmla="*/ 66 h 247"/>
                  <a:gd name="T12" fmla="*/ 48 w 126"/>
                  <a:gd name="T13" fmla="*/ 60 h 247"/>
                  <a:gd name="T14" fmla="*/ 54 w 126"/>
                  <a:gd name="T15" fmla="*/ 54 h 247"/>
                  <a:gd name="T16" fmla="*/ 60 w 126"/>
                  <a:gd name="T17" fmla="*/ 42 h 247"/>
                  <a:gd name="T18" fmla="*/ 66 w 126"/>
                  <a:gd name="T19" fmla="*/ 36 h 247"/>
                  <a:gd name="T20" fmla="*/ 66 w 126"/>
                  <a:gd name="T21" fmla="*/ 24 h 247"/>
                  <a:gd name="T22" fmla="*/ 66 w 126"/>
                  <a:gd name="T23" fmla="*/ 18 h 247"/>
                  <a:gd name="T24" fmla="*/ 54 w 126"/>
                  <a:gd name="T25" fmla="*/ 6 h 247"/>
                  <a:gd name="T26" fmla="*/ 42 w 126"/>
                  <a:gd name="T27" fmla="*/ 0 h 247"/>
                  <a:gd name="T28" fmla="*/ 36 w 126"/>
                  <a:gd name="T29" fmla="*/ 0 h 247"/>
                  <a:gd name="T30" fmla="*/ 30 w 126"/>
                  <a:gd name="T31" fmla="*/ 0 h 247"/>
                  <a:gd name="T32" fmla="*/ 24 w 126"/>
                  <a:gd name="T33" fmla="*/ 0 h 247"/>
                  <a:gd name="T34" fmla="*/ 18 w 126"/>
                  <a:gd name="T35" fmla="*/ 0 h 247"/>
                  <a:gd name="T36" fmla="*/ 12 w 126"/>
                  <a:gd name="T37" fmla="*/ 12 h 247"/>
                  <a:gd name="T38" fmla="*/ 12 w 126"/>
                  <a:gd name="T39" fmla="*/ 18 h 247"/>
                  <a:gd name="T40" fmla="*/ 12 w 126"/>
                  <a:gd name="T41" fmla="*/ 24 h 247"/>
                  <a:gd name="T42" fmla="*/ 12 w 126"/>
                  <a:gd name="T43" fmla="*/ 36 h 247"/>
                  <a:gd name="T44" fmla="*/ 18 w 126"/>
                  <a:gd name="T45" fmla="*/ 48 h 247"/>
                  <a:gd name="T46" fmla="*/ 24 w 126"/>
                  <a:gd name="T47" fmla="*/ 60 h 247"/>
                  <a:gd name="T48" fmla="*/ 0 w 126"/>
                  <a:gd name="T49" fmla="*/ 222 h 2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6"/>
                  <a:gd name="T76" fmla="*/ 0 h 247"/>
                  <a:gd name="T77" fmla="*/ 126 w 126"/>
                  <a:gd name="T78" fmla="*/ 247 h 2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6" h="247">
                    <a:moveTo>
                      <a:pt x="0" y="222"/>
                    </a:moveTo>
                    <a:lnTo>
                      <a:pt x="18" y="222"/>
                    </a:lnTo>
                    <a:lnTo>
                      <a:pt x="48" y="222"/>
                    </a:lnTo>
                    <a:lnTo>
                      <a:pt x="90" y="228"/>
                    </a:lnTo>
                    <a:lnTo>
                      <a:pt x="126" y="247"/>
                    </a:lnTo>
                    <a:lnTo>
                      <a:pt x="42" y="66"/>
                    </a:lnTo>
                    <a:lnTo>
                      <a:pt x="48" y="60"/>
                    </a:lnTo>
                    <a:lnTo>
                      <a:pt x="54" y="54"/>
                    </a:lnTo>
                    <a:lnTo>
                      <a:pt x="60" y="42"/>
                    </a:lnTo>
                    <a:lnTo>
                      <a:pt x="66" y="36"/>
                    </a:lnTo>
                    <a:lnTo>
                      <a:pt x="66" y="24"/>
                    </a:lnTo>
                    <a:lnTo>
                      <a:pt x="66" y="18"/>
                    </a:lnTo>
                    <a:lnTo>
                      <a:pt x="54" y="6"/>
                    </a:lnTo>
                    <a:lnTo>
                      <a:pt x="42" y="0"/>
                    </a:lnTo>
                    <a:lnTo>
                      <a:pt x="36" y="0"/>
                    </a:lnTo>
                    <a:lnTo>
                      <a:pt x="30" y="0"/>
                    </a:lnTo>
                    <a:lnTo>
                      <a:pt x="24" y="0"/>
                    </a:lnTo>
                    <a:lnTo>
                      <a:pt x="18" y="0"/>
                    </a:lnTo>
                    <a:lnTo>
                      <a:pt x="12" y="12"/>
                    </a:lnTo>
                    <a:lnTo>
                      <a:pt x="12" y="18"/>
                    </a:lnTo>
                    <a:lnTo>
                      <a:pt x="12" y="24"/>
                    </a:lnTo>
                    <a:lnTo>
                      <a:pt x="12" y="36"/>
                    </a:lnTo>
                    <a:lnTo>
                      <a:pt x="18" y="48"/>
                    </a:lnTo>
                    <a:lnTo>
                      <a:pt x="24" y="60"/>
                    </a:lnTo>
                    <a:lnTo>
                      <a:pt x="0" y="222"/>
                    </a:lnTo>
                    <a:close/>
                  </a:path>
                </a:pathLst>
              </a:custGeom>
              <a:solidFill>
                <a:schemeClr val="bg1"/>
              </a:solidFill>
              <a:ln w="9525">
                <a:noFill/>
                <a:round/>
                <a:headEnd/>
                <a:tailEnd/>
              </a:ln>
            </p:spPr>
            <p:txBody>
              <a:bodyPr/>
              <a:lstStyle/>
              <a:p>
                <a:endParaRPr lang="en-US"/>
              </a:p>
            </p:txBody>
          </p:sp>
          <p:sp>
            <p:nvSpPr>
              <p:cNvPr id="35867" name="Freeform 54"/>
              <p:cNvSpPr>
                <a:spLocks/>
              </p:cNvSpPr>
              <p:nvPr/>
            </p:nvSpPr>
            <p:spPr bwMode="auto">
              <a:xfrm>
                <a:off x="15592" y="11024"/>
                <a:ext cx="157" cy="48"/>
              </a:xfrm>
              <a:custGeom>
                <a:avLst/>
                <a:gdLst>
                  <a:gd name="T0" fmla="*/ 0 w 157"/>
                  <a:gd name="T1" fmla="*/ 18 h 48"/>
                  <a:gd name="T2" fmla="*/ 18 w 157"/>
                  <a:gd name="T3" fmla="*/ 18 h 48"/>
                  <a:gd name="T4" fmla="*/ 61 w 157"/>
                  <a:gd name="T5" fmla="*/ 12 h 48"/>
                  <a:gd name="T6" fmla="*/ 109 w 157"/>
                  <a:gd name="T7" fmla="*/ 18 h 48"/>
                  <a:gd name="T8" fmla="*/ 115 w 157"/>
                  <a:gd name="T9" fmla="*/ 18 h 48"/>
                  <a:gd name="T10" fmla="*/ 121 w 157"/>
                  <a:gd name="T11" fmla="*/ 24 h 48"/>
                  <a:gd name="T12" fmla="*/ 127 w 157"/>
                  <a:gd name="T13" fmla="*/ 24 h 48"/>
                  <a:gd name="T14" fmla="*/ 133 w 157"/>
                  <a:gd name="T15" fmla="*/ 30 h 48"/>
                  <a:gd name="T16" fmla="*/ 139 w 157"/>
                  <a:gd name="T17" fmla="*/ 36 h 48"/>
                  <a:gd name="T18" fmla="*/ 139 w 157"/>
                  <a:gd name="T19" fmla="*/ 42 h 48"/>
                  <a:gd name="T20" fmla="*/ 139 w 157"/>
                  <a:gd name="T21" fmla="*/ 48 h 48"/>
                  <a:gd name="T22" fmla="*/ 145 w 157"/>
                  <a:gd name="T23" fmla="*/ 48 h 48"/>
                  <a:gd name="T24" fmla="*/ 151 w 157"/>
                  <a:gd name="T25" fmla="*/ 48 h 48"/>
                  <a:gd name="T26" fmla="*/ 157 w 157"/>
                  <a:gd name="T27" fmla="*/ 42 h 48"/>
                  <a:gd name="T28" fmla="*/ 157 w 157"/>
                  <a:gd name="T29" fmla="*/ 36 h 48"/>
                  <a:gd name="T30" fmla="*/ 157 w 157"/>
                  <a:gd name="T31" fmla="*/ 24 h 48"/>
                  <a:gd name="T32" fmla="*/ 145 w 157"/>
                  <a:gd name="T33" fmla="*/ 12 h 48"/>
                  <a:gd name="T34" fmla="*/ 133 w 157"/>
                  <a:gd name="T35" fmla="*/ 12 h 48"/>
                  <a:gd name="T36" fmla="*/ 97 w 157"/>
                  <a:gd name="T37" fmla="*/ 0 h 48"/>
                  <a:gd name="T38" fmla="*/ 49 w 157"/>
                  <a:gd name="T39" fmla="*/ 0 h 48"/>
                  <a:gd name="T40" fmla="*/ 0 w 157"/>
                  <a:gd name="T41" fmla="*/ 18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7"/>
                  <a:gd name="T64" fmla="*/ 0 h 48"/>
                  <a:gd name="T65" fmla="*/ 157 w 157"/>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7" h="48">
                    <a:moveTo>
                      <a:pt x="0" y="18"/>
                    </a:moveTo>
                    <a:lnTo>
                      <a:pt x="18" y="18"/>
                    </a:lnTo>
                    <a:lnTo>
                      <a:pt x="61" y="12"/>
                    </a:lnTo>
                    <a:lnTo>
                      <a:pt x="109" y="18"/>
                    </a:lnTo>
                    <a:lnTo>
                      <a:pt x="115" y="18"/>
                    </a:lnTo>
                    <a:lnTo>
                      <a:pt x="121" y="24"/>
                    </a:lnTo>
                    <a:lnTo>
                      <a:pt x="127" y="24"/>
                    </a:lnTo>
                    <a:lnTo>
                      <a:pt x="133" y="30"/>
                    </a:lnTo>
                    <a:lnTo>
                      <a:pt x="139" y="36"/>
                    </a:lnTo>
                    <a:lnTo>
                      <a:pt x="139" y="42"/>
                    </a:lnTo>
                    <a:lnTo>
                      <a:pt x="139" y="48"/>
                    </a:lnTo>
                    <a:lnTo>
                      <a:pt x="145" y="48"/>
                    </a:lnTo>
                    <a:lnTo>
                      <a:pt x="151" y="48"/>
                    </a:lnTo>
                    <a:lnTo>
                      <a:pt x="157" y="42"/>
                    </a:lnTo>
                    <a:lnTo>
                      <a:pt x="157" y="36"/>
                    </a:lnTo>
                    <a:lnTo>
                      <a:pt x="157" y="24"/>
                    </a:lnTo>
                    <a:lnTo>
                      <a:pt x="145" y="12"/>
                    </a:lnTo>
                    <a:lnTo>
                      <a:pt x="133" y="12"/>
                    </a:lnTo>
                    <a:lnTo>
                      <a:pt x="97" y="0"/>
                    </a:lnTo>
                    <a:lnTo>
                      <a:pt x="49" y="0"/>
                    </a:lnTo>
                    <a:lnTo>
                      <a:pt x="0" y="18"/>
                    </a:lnTo>
                    <a:close/>
                  </a:path>
                </a:pathLst>
              </a:custGeom>
              <a:solidFill>
                <a:schemeClr val="bg1"/>
              </a:solidFill>
              <a:ln w="9525">
                <a:noFill/>
                <a:round/>
                <a:headEnd/>
                <a:tailEnd/>
              </a:ln>
            </p:spPr>
            <p:txBody>
              <a:bodyPr/>
              <a:lstStyle/>
              <a:p>
                <a:endParaRPr lang="en-US"/>
              </a:p>
            </p:txBody>
          </p:sp>
          <p:sp>
            <p:nvSpPr>
              <p:cNvPr id="35868" name="Freeform 55"/>
              <p:cNvSpPr>
                <a:spLocks/>
              </p:cNvSpPr>
              <p:nvPr/>
            </p:nvSpPr>
            <p:spPr bwMode="auto">
              <a:xfrm>
                <a:off x="15689" y="11072"/>
                <a:ext cx="36" cy="1259"/>
              </a:xfrm>
              <a:custGeom>
                <a:avLst/>
                <a:gdLst>
                  <a:gd name="T0" fmla="*/ 0 w 36"/>
                  <a:gd name="T1" fmla="*/ 1259 h 1259"/>
                  <a:gd name="T2" fmla="*/ 18 w 36"/>
                  <a:gd name="T3" fmla="*/ 0 h 1259"/>
                  <a:gd name="T4" fmla="*/ 24 w 36"/>
                  <a:gd name="T5" fmla="*/ 0 h 1259"/>
                  <a:gd name="T6" fmla="*/ 30 w 36"/>
                  <a:gd name="T7" fmla="*/ 6 h 1259"/>
                  <a:gd name="T8" fmla="*/ 36 w 36"/>
                  <a:gd name="T9" fmla="*/ 12 h 1259"/>
                  <a:gd name="T10" fmla="*/ 36 w 36"/>
                  <a:gd name="T11" fmla="*/ 1259 h 1259"/>
                  <a:gd name="T12" fmla="*/ 0 w 36"/>
                  <a:gd name="T13" fmla="*/ 1259 h 1259"/>
                  <a:gd name="T14" fmla="*/ 0 60000 65536"/>
                  <a:gd name="T15" fmla="*/ 0 60000 65536"/>
                  <a:gd name="T16" fmla="*/ 0 60000 65536"/>
                  <a:gd name="T17" fmla="*/ 0 60000 65536"/>
                  <a:gd name="T18" fmla="*/ 0 60000 65536"/>
                  <a:gd name="T19" fmla="*/ 0 60000 65536"/>
                  <a:gd name="T20" fmla="*/ 0 60000 65536"/>
                  <a:gd name="T21" fmla="*/ 0 w 36"/>
                  <a:gd name="T22" fmla="*/ 0 h 1259"/>
                  <a:gd name="T23" fmla="*/ 36 w 36"/>
                  <a:gd name="T24" fmla="*/ 1259 h 1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59">
                    <a:moveTo>
                      <a:pt x="0" y="1259"/>
                    </a:moveTo>
                    <a:lnTo>
                      <a:pt x="18" y="0"/>
                    </a:lnTo>
                    <a:lnTo>
                      <a:pt x="24" y="0"/>
                    </a:lnTo>
                    <a:lnTo>
                      <a:pt x="30" y="6"/>
                    </a:lnTo>
                    <a:lnTo>
                      <a:pt x="36" y="12"/>
                    </a:lnTo>
                    <a:lnTo>
                      <a:pt x="36" y="1259"/>
                    </a:lnTo>
                    <a:lnTo>
                      <a:pt x="0" y="1259"/>
                    </a:lnTo>
                    <a:close/>
                  </a:path>
                </a:pathLst>
              </a:custGeom>
              <a:solidFill>
                <a:schemeClr val="bg1"/>
              </a:solidFill>
              <a:ln w="9525">
                <a:noFill/>
                <a:round/>
                <a:headEnd/>
                <a:tailEnd/>
              </a:ln>
            </p:spPr>
            <p:txBody>
              <a:bodyPr/>
              <a:lstStyle/>
              <a:p>
                <a:endParaRPr lang="en-US"/>
              </a:p>
            </p:txBody>
          </p:sp>
          <p:sp>
            <p:nvSpPr>
              <p:cNvPr id="35869" name="Freeform 56"/>
              <p:cNvSpPr>
                <a:spLocks/>
              </p:cNvSpPr>
              <p:nvPr/>
            </p:nvSpPr>
            <p:spPr bwMode="auto">
              <a:xfrm>
                <a:off x="13978" y="11319"/>
                <a:ext cx="1145" cy="1006"/>
              </a:xfrm>
              <a:custGeom>
                <a:avLst/>
                <a:gdLst>
                  <a:gd name="T0" fmla="*/ 132 w 1145"/>
                  <a:gd name="T1" fmla="*/ 127 h 1006"/>
                  <a:gd name="T2" fmla="*/ 6 w 1145"/>
                  <a:gd name="T3" fmla="*/ 139 h 1006"/>
                  <a:gd name="T4" fmla="*/ 0 w 1145"/>
                  <a:gd name="T5" fmla="*/ 1006 h 1006"/>
                  <a:gd name="T6" fmla="*/ 1145 w 1145"/>
                  <a:gd name="T7" fmla="*/ 1006 h 1006"/>
                  <a:gd name="T8" fmla="*/ 1139 w 1145"/>
                  <a:gd name="T9" fmla="*/ 0 h 1006"/>
                  <a:gd name="T10" fmla="*/ 1054 w 1145"/>
                  <a:gd name="T11" fmla="*/ 12 h 1006"/>
                  <a:gd name="T12" fmla="*/ 1054 w 1145"/>
                  <a:gd name="T13" fmla="*/ 289 h 1006"/>
                  <a:gd name="T14" fmla="*/ 145 w 1145"/>
                  <a:gd name="T15" fmla="*/ 368 h 1006"/>
                  <a:gd name="T16" fmla="*/ 132 w 1145"/>
                  <a:gd name="T17" fmla="*/ 127 h 10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5"/>
                  <a:gd name="T28" fmla="*/ 0 h 1006"/>
                  <a:gd name="T29" fmla="*/ 1145 w 1145"/>
                  <a:gd name="T30" fmla="*/ 1006 h 10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5" h="1006">
                    <a:moveTo>
                      <a:pt x="132" y="127"/>
                    </a:moveTo>
                    <a:lnTo>
                      <a:pt x="6" y="139"/>
                    </a:lnTo>
                    <a:lnTo>
                      <a:pt x="0" y="1006"/>
                    </a:lnTo>
                    <a:lnTo>
                      <a:pt x="1145" y="1006"/>
                    </a:lnTo>
                    <a:lnTo>
                      <a:pt x="1139" y="0"/>
                    </a:lnTo>
                    <a:lnTo>
                      <a:pt x="1054" y="12"/>
                    </a:lnTo>
                    <a:lnTo>
                      <a:pt x="1054" y="289"/>
                    </a:lnTo>
                    <a:lnTo>
                      <a:pt x="145" y="368"/>
                    </a:lnTo>
                    <a:lnTo>
                      <a:pt x="132" y="127"/>
                    </a:lnTo>
                    <a:close/>
                  </a:path>
                </a:pathLst>
              </a:custGeom>
              <a:solidFill>
                <a:schemeClr val="bg1"/>
              </a:solidFill>
              <a:ln w="9525">
                <a:noFill/>
                <a:round/>
                <a:headEnd/>
                <a:tailEnd/>
              </a:ln>
            </p:spPr>
            <p:txBody>
              <a:bodyPr/>
              <a:lstStyle/>
              <a:p>
                <a:endParaRPr lang="en-US"/>
              </a:p>
            </p:txBody>
          </p:sp>
          <p:sp>
            <p:nvSpPr>
              <p:cNvPr id="35870" name="Freeform 57"/>
              <p:cNvSpPr>
                <a:spLocks/>
              </p:cNvSpPr>
              <p:nvPr/>
            </p:nvSpPr>
            <p:spPr bwMode="auto">
              <a:xfrm>
                <a:off x="14460" y="11205"/>
                <a:ext cx="211" cy="391"/>
              </a:xfrm>
              <a:custGeom>
                <a:avLst/>
                <a:gdLst>
                  <a:gd name="T0" fmla="*/ 0 w 211"/>
                  <a:gd name="T1" fmla="*/ 391 h 391"/>
                  <a:gd name="T2" fmla="*/ 193 w 211"/>
                  <a:gd name="T3" fmla="*/ 373 h 391"/>
                  <a:gd name="T4" fmla="*/ 211 w 211"/>
                  <a:gd name="T5" fmla="*/ 361 h 391"/>
                  <a:gd name="T6" fmla="*/ 18 w 211"/>
                  <a:gd name="T7" fmla="*/ 379 h 391"/>
                  <a:gd name="T8" fmla="*/ 18 w 211"/>
                  <a:gd name="T9" fmla="*/ 120 h 391"/>
                  <a:gd name="T10" fmla="*/ 24 w 211"/>
                  <a:gd name="T11" fmla="*/ 102 h 391"/>
                  <a:gd name="T12" fmla="*/ 36 w 211"/>
                  <a:gd name="T13" fmla="*/ 78 h 391"/>
                  <a:gd name="T14" fmla="*/ 60 w 211"/>
                  <a:gd name="T15" fmla="*/ 54 h 391"/>
                  <a:gd name="T16" fmla="*/ 96 w 211"/>
                  <a:gd name="T17" fmla="*/ 36 h 391"/>
                  <a:gd name="T18" fmla="*/ 138 w 211"/>
                  <a:gd name="T19" fmla="*/ 30 h 391"/>
                  <a:gd name="T20" fmla="*/ 199 w 211"/>
                  <a:gd name="T21" fmla="*/ 48 h 391"/>
                  <a:gd name="T22" fmla="*/ 193 w 211"/>
                  <a:gd name="T23" fmla="*/ 36 h 391"/>
                  <a:gd name="T24" fmla="*/ 181 w 211"/>
                  <a:gd name="T25" fmla="*/ 24 h 391"/>
                  <a:gd name="T26" fmla="*/ 157 w 211"/>
                  <a:gd name="T27" fmla="*/ 6 h 391"/>
                  <a:gd name="T28" fmla="*/ 114 w 211"/>
                  <a:gd name="T29" fmla="*/ 0 h 391"/>
                  <a:gd name="T30" fmla="*/ 60 w 211"/>
                  <a:gd name="T31" fmla="*/ 18 h 391"/>
                  <a:gd name="T32" fmla="*/ 48 w 211"/>
                  <a:gd name="T33" fmla="*/ 24 h 391"/>
                  <a:gd name="T34" fmla="*/ 42 w 211"/>
                  <a:gd name="T35" fmla="*/ 36 h 391"/>
                  <a:gd name="T36" fmla="*/ 30 w 211"/>
                  <a:gd name="T37" fmla="*/ 48 h 391"/>
                  <a:gd name="T38" fmla="*/ 18 w 211"/>
                  <a:gd name="T39" fmla="*/ 60 h 391"/>
                  <a:gd name="T40" fmla="*/ 12 w 211"/>
                  <a:gd name="T41" fmla="*/ 78 h 391"/>
                  <a:gd name="T42" fmla="*/ 6 w 211"/>
                  <a:gd name="T43" fmla="*/ 96 h 391"/>
                  <a:gd name="T44" fmla="*/ 6 w 211"/>
                  <a:gd name="T45" fmla="*/ 108 h 391"/>
                  <a:gd name="T46" fmla="*/ 0 w 211"/>
                  <a:gd name="T47" fmla="*/ 247 h 391"/>
                  <a:gd name="T48" fmla="*/ 0 w 211"/>
                  <a:gd name="T49" fmla="*/ 391 h 3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1"/>
                  <a:gd name="T76" fmla="*/ 0 h 391"/>
                  <a:gd name="T77" fmla="*/ 211 w 211"/>
                  <a:gd name="T78" fmla="*/ 391 h 3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1" h="391">
                    <a:moveTo>
                      <a:pt x="0" y="391"/>
                    </a:moveTo>
                    <a:lnTo>
                      <a:pt x="193" y="373"/>
                    </a:lnTo>
                    <a:lnTo>
                      <a:pt x="211" y="361"/>
                    </a:lnTo>
                    <a:lnTo>
                      <a:pt x="18" y="379"/>
                    </a:lnTo>
                    <a:lnTo>
                      <a:pt x="18" y="120"/>
                    </a:lnTo>
                    <a:lnTo>
                      <a:pt x="24" y="102"/>
                    </a:lnTo>
                    <a:lnTo>
                      <a:pt x="36" y="78"/>
                    </a:lnTo>
                    <a:lnTo>
                      <a:pt x="60" y="54"/>
                    </a:lnTo>
                    <a:lnTo>
                      <a:pt x="96" y="36"/>
                    </a:lnTo>
                    <a:lnTo>
                      <a:pt x="138" y="30"/>
                    </a:lnTo>
                    <a:lnTo>
                      <a:pt x="199" y="48"/>
                    </a:lnTo>
                    <a:lnTo>
                      <a:pt x="193" y="36"/>
                    </a:lnTo>
                    <a:lnTo>
                      <a:pt x="181" y="24"/>
                    </a:lnTo>
                    <a:lnTo>
                      <a:pt x="157" y="6"/>
                    </a:lnTo>
                    <a:lnTo>
                      <a:pt x="114" y="0"/>
                    </a:lnTo>
                    <a:lnTo>
                      <a:pt x="60" y="18"/>
                    </a:lnTo>
                    <a:lnTo>
                      <a:pt x="48" y="24"/>
                    </a:lnTo>
                    <a:lnTo>
                      <a:pt x="42" y="36"/>
                    </a:lnTo>
                    <a:lnTo>
                      <a:pt x="30" y="48"/>
                    </a:lnTo>
                    <a:lnTo>
                      <a:pt x="18" y="60"/>
                    </a:lnTo>
                    <a:lnTo>
                      <a:pt x="12" y="78"/>
                    </a:lnTo>
                    <a:lnTo>
                      <a:pt x="6" y="96"/>
                    </a:lnTo>
                    <a:lnTo>
                      <a:pt x="6" y="108"/>
                    </a:lnTo>
                    <a:lnTo>
                      <a:pt x="0" y="247"/>
                    </a:lnTo>
                    <a:lnTo>
                      <a:pt x="0" y="391"/>
                    </a:lnTo>
                    <a:close/>
                  </a:path>
                </a:pathLst>
              </a:custGeom>
              <a:solidFill>
                <a:schemeClr val="bg1"/>
              </a:solidFill>
              <a:ln w="9525">
                <a:noFill/>
                <a:round/>
                <a:headEnd/>
                <a:tailEnd/>
              </a:ln>
            </p:spPr>
            <p:txBody>
              <a:bodyPr/>
              <a:lstStyle/>
              <a:p>
                <a:endParaRPr lang="en-US"/>
              </a:p>
            </p:txBody>
          </p:sp>
          <p:sp>
            <p:nvSpPr>
              <p:cNvPr id="35871" name="Freeform 58"/>
              <p:cNvSpPr>
                <a:spLocks/>
              </p:cNvSpPr>
              <p:nvPr/>
            </p:nvSpPr>
            <p:spPr bwMode="auto">
              <a:xfrm>
                <a:off x="14743" y="11181"/>
                <a:ext cx="211" cy="391"/>
              </a:xfrm>
              <a:custGeom>
                <a:avLst/>
                <a:gdLst>
                  <a:gd name="T0" fmla="*/ 0 w 211"/>
                  <a:gd name="T1" fmla="*/ 391 h 391"/>
                  <a:gd name="T2" fmla="*/ 193 w 211"/>
                  <a:gd name="T3" fmla="*/ 367 h 391"/>
                  <a:gd name="T4" fmla="*/ 211 w 211"/>
                  <a:gd name="T5" fmla="*/ 355 h 391"/>
                  <a:gd name="T6" fmla="*/ 18 w 211"/>
                  <a:gd name="T7" fmla="*/ 379 h 391"/>
                  <a:gd name="T8" fmla="*/ 18 w 211"/>
                  <a:gd name="T9" fmla="*/ 114 h 391"/>
                  <a:gd name="T10" fmla="*/ 24 w 211"/>
                  <a:gd name="T11" fmla="*/ 96 h 391"/>
                  <a:gd name="T12" fmla="*/ 36 w 211"/>
                  <a:gd name="T13" fmla="*/ 72 h 391"/>
                  <a:gd name="T14" fmla="*/ 60 w 211"/>
                  <a:gd name="T15" fmla="*/ 48 h 391"/>
                  <a:gd name="T16" fmla="*/ 96 w 211"/>
                  <a:gd name="T17" fmla="*/ 30 h 391"/>
                  <a:gd name="T18" fmla="*/ 139 w 211"/>
                  <a:gd name="T19" fmla="*/ 24 h 391"/>
                  <a:gd name="T20" fmla="*/ 199 w 211"/>
                  <a:gd name="T21" fmla="*/ 42 h 391"/>
                  <a:gd name="T22" fmla="*/ 193 w 211"/>
                  <a:gd name="T23" fmla="*/ 30 h 391"/>
                  <a:gd name="T24" fmla="*/ 181 w 211"/>
                  <a:gd name="T25" fmla="*/ 18 h 391"/>
                  <a:gd name="T26" fmla="*/ 157 w 211"/>
                  <a:gd name="T27" fmla="*/ 6 h 391"/>
                  <a:gd name="T28" fmla="*/ 114 w 211"/>
                  <a:gd name="T29" fmla="*/ 0 h 391"/>
                  <a:gd name="T30" fmla="*/ 60 w 211"/>
                  <a:gd name="T31" fmla="*/ 12 h 391"/>
                  <a:gd name="T32" fmla="*/ 54 w 211"/>
                  <a:gd name="T33" fmla="*/ 12 h 391"/>
                  <a:gd name="T34" fmla="*/ 48 w 211"/>
                  <a:gd name="T35" fmla="*/ 18 h 391"/>
                  <a:gd name="T36" fmla="*/ 42 w 211"/>
                  <a:gd name="T37" fmla="*/ 30 h 391"/>
                  <a:gd name="T38" fmla="*/ 30 w 211"/>
                  <a:gd name="T39" fmla="*/ 42 h 391"/>
                  <a:gd name="T40" fmla="*/ 18 w 211"/>
                  <a:gd name="T41" fmla="*/ 54 h 391"/>
                  <a:gd name="T42" fmla="*/ 12 w 211"/>
                  <a:gd name="T43" fmla="*/ 72 h 391"/>
                  <a:gd name="T44" fmla="*/ 6 w 211"/>
                  <a:gd name="T45" fmla="*/ 90 h 391"/>
                  <a:gd name="T46" fmla="*/ 6 w 211"/>
                  <a:gd name="T47" fmla="*/ 102 h 391"/>
                  <a:gd name="T48" fmla="*/ 0 w 211"/>
                  <a:gd name="T49" fmla="*/ 240 h 391"/>
                  <a:gd name="T50" fmla="*/ 0 w 211"/>
                  <a:gd name="T51" fmla="*/ 391 h 3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391"/>
                  <a:gd name="T80" fmla="*/ 211 w 211"/>
                  <a:gd name="T81" fmla="*/ 391 h 39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391">
                    <a:moveTo>
                      <a:pt x="0" y="391"/>
                    </a:moveTo>
                    <a:lnTo>
                      <a:pt x="193" y="367"/>
                    </a:lnTo>
                    <a:lnTo>
                      <a:pt x="211" y="355"/>
                    </a:lnTo>
                    <a:lnTo>
                      <a:pt x="18" y="379"/>
                    </a:lnTo>
                    <a:lnTo>
                      <a:pt x="18" y="114"/>
                    </a:lnTo>
                    <a:lnTo>
                      <a:pt x="24" y="96"/>
                    </a:lnTo>
                    <a:lnTo>
                      <a:pt x="36" y="72"/>
                    </a:lnTo>
                    <a:lnTo>
                      <a:pt x="60" y="48"/>
                    </a:lnTo>
                    <a:lnTo>
                      <a:pt x="96" y="30"/>
                    </a:lnTo>
                    <a:lnTo>
                      <a:pt x="139" y="24"/>
                    </a:lnTo>
                    <a:lnTo>
                      <a:pt x="199" y="42"/>
                    </a:lnTo>
                    <a:lnTo>
                      <a:pt x="193" y="30"/>
                    </a:lnTo>
                    <a:lnTo>
                      <a:pt x="181" y="18"/>
                    </a:lnTo>
                    <a:lnTo>
                      <a:pt x="157" y="6"/>
                    </a:lnTo>
                    <a:lnTo>
                      <a:pt x="114" y="0"/>
                    </a:lnTo>
                    <a:lnTo>
                      <a:pt x="60" y="12"/>
                    </a:lnTo>
                    <a:lnTo>
                      <a:pt x="54" y="12"/>
                    </a:lnTo>
                    <a:lnTo>
                      <a:pt x="48" y="18"/>
                    </a:lnTo>
                    <a:lnTo>
                      <a:pt x="42" y="30"/>
                    </a:lnTo>
                    <a:lnTo>
                      <a:pt x="30" y="42"/>
                    </a:lnTo>
                    <a:lnTo>
                      <a:pt x="18" y="54"/>
                    </a:lnTo>
                    <a:lnTo>
                      <a:pt x="12" y="72"/>
                    </a:lnTo>
                    <a:lnTo>
                      <a:pt x="6" y="90"/>
                    </a:lnTo>
                    <a:lnTo>
                      <a:pt x="6" y="102"/>
                    </a:lnTo>
                    <a:lnTo>
                      <a:pt x="0" y="240"/>
                    </a:lnTo>
                    <a:lnTo>
                      <a:pt x="0" y="391"/>
                    </a:lnTo>
                    <a:close/>
                  </a:path>
                </a:pathLst>
              </a:custGeom>
              <a:solidFill>
                <a:schemeClr val="bg1"/>
              </a:solidFill>
              <a:ln w="9525">
                <a:noFill/>
                <a:round/>
                <a:headEnd/>
                <a:tailEnd/>
              </a:ln>
            </p:spPr>
            <p:txBody>
              <a:bodyPr/>
              <a:lstStyle/>
              <a:p>
                <a:endParaRPr lang="en-US"/>
              </a:p>
            </p:txBody>
          </p:sp>
          <p:sp>
            <p:nvSpPr>
              <p:cNvPr id="35872" name="Freeform 59"/>
              <p:cNvSpPr>
                <a:spLocks/>
              </p:cNvSpPr>
              <p:nvPr/>
            </p:nvSpPr>
            <p:spPr bwMode="auto">
              <a:xfrm>
                <a:off x="15351" y="11259"/>
                <a:ext cx="49" cy="428"/>
              </a:xfrm>
              <a:custGeom>
                <a:avLst/>
                <a:gdLst>
                  <a:gd name="T0" fmla="*/ 43 w 49"/>
                  <a:gd name="T1" fmla="*/ 415 h 428"/>
                  <a:gd name="T2" fmla="*/ 43 w 49"/>
                  <a:gd name="T3" fmla="*/ 175 h 428"/>
                  <a:gd name="T4" fmla="*/ 43 w 49"/>
                  <a:gd name="T5" fmla="*/ 108 h 428"/>
                  <a:gd name="T6" fmla="*/ 31 w 49"/>
                  <a:gd name="T7" fmla="*/ 60 h 428"/>
                  <a:gd name="T8" fmla="*/ 19 w 49"/>
                  <a:gd name="T9" fmla="*/ 36 h 428"/>
                  <a:gd name="T10" fmla="*/ 12 w 49"/>
                  <a:gd name="T11" fmla="*/ 18 h 428"/>
                  <a:gd name="T12" fmla="*/ 0 w 49"/>
                  <a:gd name="T13" fmla="*/ 12 h 428"/>
                  <a:gd name="T14" fmla="*/ 0 w 49"/>
                  <a:gd name="T15" fmla="*/ 0 h 428"/>
                  <a:gd name="T16" fmla="*/ 12 w 49"/>
                  <a:gd name="T17" fmla="*/ 6 h 428"/>
                  <a:gd name="T18" fmla="*/ 25 w 49"/>
                  <a:gd name="T19" fmla="*/ 18 h 428"/>
                  <a:gd name="T20" fmla="*/ 37 w 49"/>
                  <a:gd name="T21" fmla="*/ 42 h 428"/>
                  <a:gd name="T22" fmla="*/ 43 w 49"/>
                  <a:gd name="T23" fmla="*/ 90 h 428"/>
                  <a:gd name="T24" fmla="*/ 49 w 49"/>
                  <a:gd name="T25" fmla="*/ 150 h 428"/>
                  <a:gd name="T26" fmla="*/ 49 w 49"/>
                  <a:gd name="T27" fmla="*/ 428 h 428"/>
                  <a:gd name="T28" fmla="*/ 6 w 49"/>
                  <a:gd name="T29" fmla="*/ 391 h 428"/>
                  <a:gd name="T30" fmla="*/ 6 w 49"/>
                  <a:gd name="T31" fmla="*/ 373 h 428"/>
                  <a:gd name="T32" fmla="*/ 43 w 49"/>
                  <a:gd name="T33" fmla="*/ 415 h 4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28"/>
                  <a:gd name="T53" fmla="*/ 49 w 49"/>
                  <a:gd name="T54" fmla="*/ 428 h 4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28">
                    <a:moveTo>
                      <a:pt x="43" y="415"/>
                    </a:moveTo>
                    <a:lnTo>
                      <a:pt x="43" y="175"/>
                    </a:lnTo>
                    <a:lnTo>
                      <a:pt x="43" y="108"/>
                    </a:lnTo>
                    <a:lnTo>
                      <a:pt x="31" y="60"/>
                    </a:lnTo>
                    <a:lnTo>
                      <a:pt x="19" y="36"/>
                    </a:lnTo>
                    <a:lnTo>
                      <a:pt x="12" y="18"/>
                    </a:lnTo>
                    <a:lnTo>
                      <a:pt x="0" y="12"/>
                    </a:lnTo>
                    <a:lnTo>
                      <a:pt x="0" y="0"/>
                    </a:lnTo>
                    <a:lnTo>
                      <a:pt x="12" y="6"/>
                    </a:lnTo>
                    <a:lnTo>
                      <a:pt x="25" y="18"/>
                    </a:lnTo>
                    <a:lnTo>
                      <a:pt x="37" y="42"/>
                    </a:lnTo>
                    <a:lnTo>
                      <a:pt x="43" y="90"/>
                    </a:lnTo>
                    <a:lnTo>
                      <a:pt x="49" y="150"/>
                    </a:lnTo>
                    <a:lnTo>
                      <a:pt x="49" y="428"/>
                    </a:lnTo>
                    <a:lnTo>
                      <a:pt x="6" y="391"/>
                    </a:lnTo>
                    <a:lnTo>
                      <a:pt x="6" y="373"/>
                    </a:lnTo>
                    <a:lnTo>
                      <a:pt x="43" y="415"/>
                    </a:lnTo>
                    <a:close/>
                  </a:path>
                </a:pathLst>
              </a:custGeom>
              <a:solidFill>
                <a:schemeClr val="bg1"/>
              </a:solidFill>
              <a:ln w="9525">
                <a:noFill/>
                <a:round/>
                <a:headEnd/>
                <a:tailEnd/>
              </a:ln>
            </p:spPr>
            <p:txBody>
              <a:bodyPr/>
              <a:lstStyle/>
              <a:p>
                <a:endParaRPr lang="en-US"/>
              </a:p>
            </p:txBody>
          </p:sp>
          <p:sp>
            <p:nvSpPr>
              <p:cNvPr id="35873" name="Freeform 60"/>
              <p:cNvSpPr>
                <a:spLocks/>
              </p:cNvSpPr>
              <p:nvPr/>
            </p:nvSpPr>
            <p:spPr bwMode="auto">
              <a:xfrm>
                <a:off x="15430" y="11337"/>
                <a:ext cx="48" cy="434"/>
              </a:xfrm>
              <a:custGeom>
                <a:avLst/>
                <a:gdLst>
                  <a:gd name="T0" fmla="*/ 42 w 48"/>
                  <a:gd name="T1" fmla="*/ 416 h 434"/>
                  <a:gd name="T2" fmla="*/ 48 w 48"/>
                  <a:gd name="T3" fmla="*/ 175 h 434"/>
                  <a:gd name="T4" fmla="*/ 42 w 48"/>
                  <a:gd name="T5" fmla="*/ 109 h 434"/>
                  <a:gd name="T6" fmla="*/ 36 w 48"/>
                  <a:gd name="T7" fmla="*/ 66 h 434"/>
                  <a:gd name="T8" fmla="*/ 24 w 48"/>
                  <a:gd name="T9" fmla="*/ 36 h 434"/>
                  <a:gd name="T10" fmla="*/ 12 w 48"/>
                  <a:gd name="T11" fmla="*/ 24 h 434"/>
                  <a:gd name="T12" fmla="*/ 0 w 48"/>
                  <a:gd name="T13" fmla="*/ 18 h 434"/>
                  <a:gd name="T14" fmla="*/ 0 w 48"/>
                  <a:gd name="T15" fmla="*/ 0 h 434"/>
                  <a:gd name="T16" fmla="*/ 6 w 48"/>
                  <a:gd name="T17" fmla="*/ 0 h 434"/>
                  <a:gd name="T18" fmla="*/ 12 w 48"/>
                  <a:gd name="T19" fmla="*/ 6 h 434"/>
                  <a:gd name="T20" fmla="*/ 24 w 48"/>
                  <a:gd name="T21" fmla="*/ 18 h 434"/>
                  <a:gd name="T22" fmla="*/ 36 w 48"/>
                  <a:gd name="T23" fmla="*/ 48 h 434"/>
                  <a:gd name="T24" fmla="*/ 48 w 48"/>
                  <a:gd name="T25" fmla="*/ 91 h 434"/>
                  <a:gd name="T26" fmla="*/ 48 w 48"/>
                  <a:gd name="T27" fmla="*/ 157 h 434"/>
                  <a:gd name="T28" fmla="*/ 48 w 48"/>
                  <a:gd name="T29" fmla="*/ 434 h 434"/>
                  <a:gd name="T30" fmla="*/ 12 w 48"/>
                  <a:gd name="T31" fmla="*/ 398 h 434"/>
                  <a:gd name="T32" fmla="*/ 6 w 48"/>
                  <a:gd name="T33" fmla="*/ 380 h 434"/>
                  <a:gd name="T34" fmla="*/ 42 w 48"/>
                  <a:gd name="T35" fmla="*/ 416 h 4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434"/>
                  <a:gd name="T56" fmla="*/ 48 w 48"/>
                  <a:gd name="T57" fmla="*/ 434 h 4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434">
                    <a:moveTo>
                      <a:pt x="42" y="416"/>
                    </a:moveTo>
                    <a:lnTo>
                      <a:pt x="48" y="175"/>
                    </a:lnTo>
                    <a:lnTo>
                      <a:pt x="42" y="109"/>
                    </a:lnTo>
                    <a:lnTo>
                      <a:pt x="36" y="66"/>
                    </a:lnTo>
                    <a:lnTo>
                      <a:pt x="24" y="36"/>
                    </a:lnTo>
                    <a:lnTo>
                      <a:pt x="12" y="24"/>
                    </a:lnTo>
                    <a:lnTo>
                      <a:pt x="0" y="18"/>
                    </a:lnTo>
                    <a:lnTo>
                      <a:pt x="0" y="0"/>
                    </a:lnTo>
                    <a:lnTo>
                      <a:pt x="6" y="0"/>
                    </a:lnTo>
                    <a:lnTo>
                      <a:pt x="12" y="6"/>
                    </a:lnTo>
                    <a:lnTo>
                      <a:pt x="24" y="18"/>
                    </a:lnTo>
                    <a:lnTo>
                      <a:pt x="36" y="48"/>
                    </a:lnTo>
                    <a:lnTo>
                      <a:pt x="48" y="91"/>
                    </a:lnTo>
                    <a:lnTo>
                      <a:pt x="48" y="157"/>
                    </a:lnTo>
                    <a:lnTo>
                      <a:pt x="48" y="434"/>
                    </a:lnTo>
                    <a:lnTo>
                      <a:pt x="12" y="398"/>
                    </a:lnTo>
                    <a:lnTo>
                      <a:pt x="6" y="380"/>
                    </a:lnTo>
                    <a:lnTo>
                      <a:pt x="42" y="416"/>
                    </a:lnTo>
                    <a:close/>
                  </a:path>
                </a:pathLst>
              </a:custGeom>
              <a:solidFill>
                <a:schemeClr val="bg1"/>
              </a:solidFill>
              <a:ln w="9525">
                <a:noFill/>
                <a:round/>
                <a:headEnd/>
                <a:tailEnd/>
              </a:ln>
            </p:spPr>
            <p:txBody>
              <a:bodyPr/>
              <a:lstStyle/>
              <a:p>
                <a:endParaRPr lang="en-US"/>
              </a:p>
            </p:txBody>
          </p:sp>
          <p:sp>
            <p:nvSpPr>
              <p:cNvPr id="35874" name="Freeform 61"/>
              <p:cNvSpPr>
                <a:spLocks/>
              </p:cNvSpPr>
              <p:nvPr/>
            </p:nvSpPr>
            <p:spPr bwMode="auto">
              <a:xfrm>
                <a:off x="15502" y="11403"/>
                <a:ext cx="48" cy="434"/>
              </a:xfrm>
              <a:custGeom>
                <a:avLst/>
                <a:gdLst>
                  <a:gd name="T0" fmla="*/ 42 w 48"/>
                  <a:gd name="T1" fmla="*/ 416 h 434"/>
                  <a:gd name="T2" fmla="*/ 42 w 48"/>
                  <a:gd name="T3" fmla="*/ 175 h 434"/>
                  <a:gd name="T4" fmla="*/ 42 w 48"/>
                  <a:gd name="T5" fmla="*/ 109 h 434"/>
                  <a:gd name="T6" fmla="*/ 30 w 48"/>
                  <a:gd name="T7" fmla="*/ 67 h 434"/>
                  <a:gd name="T8" fmla="*/ 18 w 48"/>
                  <a:gd name="T9" fmla="*/ 37 h 434"/>
                  <a:gd name="T10" fmla="*/ 12 w 48"/>
                  <a:gd name="T11" fmla="*/ 25 h 434"/>
                  <a:gd name="T12" fmla="*/ 0 w 48"/>
                  <a:gd name="T13" fmla="*/ 18 h 434"/>
                  <a:gd name="T14" fmla="*/ 0 w 48"/>
                  <a:gd name="T15" fmla="*/ 0 h 434"/>
                  <a:gd name="T16" fmla="*/ 12 w 48"/>
                  <a:gd name="T17" fmla="*/ 6 h 434"/>
                  <a:gd name="T18" fmla="*/ 24 w 48"/>
                  <a:gd name="T19" fmla="*/ 25 h 434"/>
                  <a:gd name="T20" fmla="*/ 36 w 48"/>
                  <a:gd name="T21" fmla="*/ 49 h 434"/>
                  <a:gd name="T22" fmla="*/ 42 w 48"/>
                  <a:gd name="T23" fmla="*/ 91 h 434"/>
                  <a:gd name="T24" fmla="*/ 48 w 48"/>
                  <a:gd name="T25" fmla="*/ 157 h 434"/>
                  <a:gd name="T26" fmla="*/ 48 w 48"/>
                  <a:gd name="T27" fmla="*/ 434 h 434"/>
                  <a:gd name="T28" fmla="*/ 6 w 48"/>
                  <a:gd name="T29" fmla="*/ 398 h 434"/>
                  <a:gd name="T30" fmla="*/ 6 w 48"/>
                  <a:gd name="T31" fmla="*/ 380 h 434"/>
                  <a:gd name="T32" fmla="*/ 42 w 48"/>
                  <a:gd name="T33" fmla="*/ 416 h 4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34"/>
                  <a:gd name="T53" fmla="*/ 48 w 48"/>
                  <a:gd name="T54" fmla="*/ 434 h 4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34">
                    <a:moveTo>
                      <a:pt x="42" y="416"/>
                    </a:moveTo>
                    <a:lnTo>
                      <a:pt x="42" y="175"/>
                    </a:lnTo>
                    <a:lnTo>
                      <a:pt x="42" y="109"/>
                    </a:lnTo>
                    <a:lnTo>
                      <a:pt x="30" y="67"/>
                    </a:lnTo>
                    <a:lnTo>
                      <a:pt x="18" y="37"/>
                    </a:lnTo>
                    <a:lnTo>
                      <a:pt x="12" y="25"/>
                    </a:lnTo>
                    <a:lnTo>
                      <a:pt x="0" y="18"/>
                    </a:lnTo>
                    <a:lnTo>
                      <a:pt x="0" y="0"/>
                    </a:lnTo>
                    <a:lnTo>
                      <a:pt x="12" y="6"/>
                    </a:lnTo>
                    <a:lnTo>
                      <a:pt x="24" y="25"/>
                    </a:lnTo>
                    <a:lnTo>
                      <a:pt x="36" y="49"/>
                    </a:lnTo>
                    <a:lnTo>
                      <a:pt x="42" y="91"/>
                    </a:lnTo>
                    <a:lnTo>
                      <a:pt x="48" y="157"/>
                    </a:lnTo>
                    <a:lnTo>
                      <a:pt x="48" y="434"/>
                    </a:lnTo>
                    <a:lnTo>
                      <a:pt x="6" y="398"/>
                    </a:lnTo>
                    <a:lnTo>
                      <a:pt x="6" y="380"/>
                    </a:lnTo>
                    <a:lnTo>
                      <a:pt x="42" y="416"/>
                    </a:lnTo>
                    <a:close/>
                  </a:path>
                </a:pathLst>
              </a:custGeom>
              <a:solidFill>
                <a:schemeClr val="bg1"/>
              </a:solidFill>
              <a:ln w="9525">
                <a:noFill/>
                <a:round/>
                <a:headEnd/>
                <a:tailEnd/>
              </a:ln>
            </p:spPr>
            <p:txBody>
              <a:bodyPr/>
              <a:lstStyle/>
              <a:p>
                <a:endParaRPr lang="en-US"/>
              </a:p>
            </p:txBody>
          </p:sp>
          <p:sp>
            <p:nvSpPr>
              <p:cNvPr id="35875" name="Freeform 62"/>
              <p:cNvSpPr>
                <a:spLocks/>
              </p:cNvSpPr>
              <p:nvPr/>
            </p:nvSpPr>
            <p:spPr bwMode="auto">
              <a:xfrm>
                <a:off x="13008" y="12229"/>
                <a:ext cx="3458" cy="313"/>
              </a:xfrm>
              <a:custGeom>
                <a:avLst/>
                <a:gdLst>
                  <a:gd name="T0" fmla="*/ 0 w 3458"/>
                  <a:gd name="T1" fmla="*/ 313 h 313"/>
                  <a:gd name="T2" fmla="*/ 18 w 3458"/>
                  <a:gd name="T3" fmla="*/ 307 h 313"/>
                  <a:gd name="T4" fmla="*/ 66 w 3458"/>
                  <a:gd name="T5" fmla="*/ 289 h 313"/>
                  <a:gd name="T6" fmla="*/ 139 w 3458"/>
                  <a:gd name="T7" fmla="*/ 265 h 313"/>
                  <a:gd name="T8" fmla="*/ 235 w 3458"/>
                  <a:gd name="T9" fmla="*/ 235 h 313"/>
                  <a:gd name="T10" fmla="*/ 362 w 3458"/>
                  <a:gd name="T11" fmla="*/ 192 h 313"/>
                  <a:gd name="T12" fmla="*/ 506 w 3458"/>
                  <a:gd name="T13" fmla="*/ 156 h 313"/>
                  <a:gd name="T14" fmla="*/ 675 w 3458"/>
                  <a:gd name="T15" fmla="*/ 120 h 313"/>
                  <a:gd name="T16" fmla="*/ 855 w 3458"/>
                  <a:gd name="T17" fmla="*/ 78 h 313"/>
                  <a:gd name="T18" fmla="*/ 1060 w 3458"/>
                  <a:gd name="T19" fmla="*/ 48 h 313"/>
                  <a:gd name="T20" fmla="*/ 1271 w 3458"/>
                  <a:gd name="T21" fmla="*/ 24 h 313"/>
                  <a:gd name="T22" fmla="*/ 1500 w 3458"/>
                  <a:gd name="T23" fmla="*/ 6 h 313"/>
                  <a:gd name="T24" fmla="*/ 1735 w 3458"/>
                  <a:gd name="T25" fmla="*/ 0 h 313"/>
                  <a:gd name="T26" fmla="*/ 1976 w 3458"/>
                  <a:gd name="T27" fmla="*/ 6 h 313"/>
                  <a:gd name="T28" fmla="*/ 2199 w 3458"/>
                  <a:gd name="T29" fmla="*/ 24 h 313"/>
                  <a:gd name="T30" fmla="*/ 2416 w 3458"/>
                  <a:gd name="T31" fmla="*/ 48 h 313"/>
                  <a:gd name="T32" fmla="*/ 2615 w 3458"/>
                  <a:gd name="T33" fmla="*/ 78 h 313"/>
                  <a:gd name="T34" fmla="*/ 2795 w 3458"/>
                  <a:gd name="T35" fmla="*/ 120 h 313"/>
                  <a:gd name="T36" fmla="*/ 2958 w 3458"/>
                  <a:gd name="T37" fmla="*/ 156 h 313"/>
                  <a:gd name="T38" fmla="*/ 3102 w 3458"/>
                  <a:gd name="T39" fmla="*/ 192 h 313"/>
                  <a:gd name="T40" fmla="*/ 3223 w 3458"/>
                  <a:gd name="T41" fmla="*/ 235 h 313"/>
                  <a:gd name="T42" fmla="*/ 3325 w 3458"/>
                  <a:gd name="T43" fmla="*/ 265 h 313"/>
                  <a:gd name="T44" fmla="*/ 3398 w 3458"/>
                  <a:gd name="T45" fmla="*/ 289 h 313"/>
                  <a:gd name="T46" fmla="*/ 3440 w 3458"/>
                  <a:gd name="T47" fmla="*/ 307 h 313"/>
                  <a:gd name="T48" fmla="*/ 3458 w 3458"/>
                  <a:gd name="T49" fmla="*/ 313 h 313"/>
                  <a:gd name="T50" fmla="*/ 3440 w 3458"/>
                  <a:gd name="T51" fmla="*/ 307 h 313"/>
                  <a:gd name="T52" fmla="*/ 3386 w 3458"/>
                  <a:gd name="T53" fmla="*/ 295 h 313"/>
                  <a:gd name="T54" fmla="*/ 3295 w 3458"/>
                  <a:gd name="T55" fmla="*/ 277 h 313"/>
                  <a:gd name="T56" fmla="*/ 3181 w 3458"/>
                  <a:gd name="T57" fmla="*/ 253 h 313"/>
                  <a:gd name="T58" fmla="*/ 3036 w 3458"/>
                  <a:gd name="T59" fmla="*/ 229 h 313"/>
                  <a:gd name="T60" fmla="*/ 2874 w 3458"/>
                  <a:gd name="T61" fmla="*/ 198 h 313"/>
                  <a:gd name="T62" fmla="*/ 2681 w 3458"/>
                  <a:gd name="T63" fmla="*/ 174 h 313"/>
                  <a:gd name="T64" fmla="*/ 2470 w 3458"/>
                  <a:gd name="T65" fmla="*/ 150 h 313"/>
                  <a:gd name="T66" fmla="*/ 2241 w 3458"/>
                  <a:gd name="T67" fmla="*/ 132 h 313"/>
                  <a:gd name="T68" fmla="*/ 1994 w 3458"/>
                  <a:gd name="T69" fmla="*/ 120 h 313"/>
                  <a:gd name="T70" fmla="*/ 1735 w 3458"/>
                  <a:gd name="T71" fmla="*/ 114 h 313"/>
                  <a:gd name="T72" fmla="*/ 1530 w 3458"/>
                  <a:gd name="T73" fmla="*/ 114 h 313"/>
                  <a:gd name="T74" fmla="*/ 1319 w 3458"/>
                  <a:gd name="T75" fmla="*/ 126 h 313"/>
                  <a:gd name="T76" fmla="*/ 1115 w 3458"/>
                  <a:gd name="T77" fmla="*/ 144 h 313"/>
                  <a:gd name="T78" fmla="*/ 922 w 3458"/>
                  <a:gd name="T79" fmla="*/ 162 h 313"/>
                  <a:gd name="T80" fmla="*/ 735 w 3458"/>
                  <a:gd name="T81" fmla="*/ 186 h 313"/>
                  <a:gd name="T82" fmla="*/ 560 w 3458"/>
                  <a:gd name="T83" fmla="*/ 211 h 313"/>
                  <a:gd name="T84" fmla="*/ 404 w 3458"/>
                  <a:gd name="T85" fmla="*/ 235 h 313"/>
                  <a:gd name="T86" fmla="*/ 265 w 3458"/>
                  <a:gd name="T87" fmla="*/ 259 h 313"/>
                  <a:gd name="T88" fmla="*/ 157 w 3458"/>
                  <a:gd name="T89" fmla="*/ 283 h 313"/>
                  <a:gd name="T90" fmla="*/ 72 w 3458"/>
                  <a:gd name="T91" fmla="*/ 301 h 313"/>
                  <a:gd name="T92" fmla="*/ 18 w 3458"/>
                  <a:gd name="T93" fmla="*/ 307 h 313"/>
                  <a:gd name="T94" fmla="*/ 0 w 3458"/>
                  <a:gd name="T95" fmla="*/ 313 h 3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58"/>
                  <a:gd name="T145" fmla="*/ 0 h 313"/>
                  <a:gd name="T146" fmla="*/ 3458 w 3458"/>
                  <a:gd name="T147" fmla="*/ 313 h 3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58" h="313">
                    <a:moveTo>
                      <a:pt x="0" y="313"/>
                    </a:moveTo>
                    <a:lnTo>
                      <a:pt x="18" y="307"/>
                    </a:lnTo>
                    <a:lnTo>
                      <a:pt x="66" y="289"/>
                    </a:lnTo>
                    <a:lnTo>
                      <a:pt x="139" y="265"/>
                    </a:lnTo>
                    <a:lnTo>
                      <a:pt x="235" y="235"/>
                    </a:lnTo>
                    <a:lnTo>
                      <a:pt x="362" y="192"/>
                    </a:lnTo>
                    <a:lnTo>
                      <a:pt x="506" y="156"/>
                    </a:lnTo>
                    <a:lnTo>
                      <a:pt x="675" y="120"/>
                    </a:lnTo>
                    <a:lnTo>
                      <a:pt x="855" y="78"/>
                    </a:lnTo>
                    <a:lnTo>
                      <a:pt x="1060" y="48"/>
                    </a:lnTo>
                    <a:lnTo>
                      <a:pt x="1271" y="24"/>
                    </a:lnTo>
                    <a:lnTo>
                      <a:pt x="1500" y="6"/>
                    </a:lnTo>
                    <a:lnTo>
                      <a:pt x="1735" y="0"/>
                    </a:lnTo>
                    <a:lnTo>
                      <a:pt x="1976" y="6"/>
                    </a:lnTo>
                    <a:lnTo>
                      <a:pt x="2199" y="24"/>
                    </a:lnTo>
                    <a:lnTo>
                      <a:pt x="2416" y="48"/>
                    </a:lnTo>
                    <a:lnTo>
                      <a:pt x="2615" y="78"/>
                    </a:lnTo>
                    <a:lnTo>
                      <a:pt x="2795" y="120"/>
                    </a:lnTo>
                    <a:lnTo>
                      <a:pt x="2958" y="156"/>
                    </a:lnTo>
                    <a:lnTo>
                      <a:pt x="3102" y="192"/>
                    </a:lnTo>
                    <a:lnTo>
                      <a:pt x="3223" y="235"/>
                    </a:lnTo>
                    <a:lnTo>
                      <a:pt x="3325" y="265"/>
                    </a:lnTo>
                    <a:lnTo>
                      <a:pt x="3398" y="289"/>
                    </a:lnTo>
                    <a:lnTo>
                      <a:pt x="3440" y="307"/>
                    </a:lnTo>
                    <a:lnTo>
                      <a:pt x="3458" y="313"/>
                    </a:lnTo>
                    <a:lnTo>
                      <a:pt x="3440" y="307"/>
                    </a:lnTo>
                    <a:lnTo>
                      <a:pt x="3386" y="295"/>
                    </a:lnTo>
                    <a:lnTo>
                      <a:pt x="3295" y="277"/>
                    </a:lnTo>
                    <a:lnTo>
                      <a:pt x="3181" y="253"/>
                    </a:lnTo>
                    <a:lnTo>
                      <a:pt x="3036" y="229"/>
                    </a:lnTo>
                    <a:lnTo>
                      <a:pt x="2874" y="198"/>
                    </a:lnTo>
                    <a:lnTo>
                      <a:pt x="2681" y="174"/>
                    </a:lnTo>
                    <a:lnTo>
                      <a:pt x="2470" y="150"/>
                    </a:lnTo>
                    <a:lnTo>
                      <a:pt x="2241" y="132"/>
                    </a:lnTo>
                    <a:lnTo>
                      <a:pt x="1994" y="120"/>
                    </a:lnTo>
                    <a:lnTo>
                      <a:pt x="1735" y="114"/>
                    </a:lnTo>
                    <a:lnTo>
                      <a:pt x="1530" y="114"/>
                    </a:lnTo>
                    <a:lnTo>
                      <a:pt x="1319" y="126"/>
                    </a:lnTo>
                    <a:lnTo>
                      <a:pt x="1115" y="144"/>
                    </a:lnTo>
                    <a:lnTo>
                      <a:pt x="922" y="162"/>
                    </a:lnTo>
                    <a:lnTo>
                      <a:pt x="735" y="186"/>
                    </a:lnTo>
                    <a:lnTo>
                      <a:pt x="560" y="211"/>
                    </a:lnTo>
                    <a:lnTo>
                      <a:pt x="404" y="235"/>
                    </a:lnTo>
                    <a:lnTo>
                      <a:pt x="265" y="259"/>
                    </a:lnTo>
                    <a:lnTo>
                      <a:pt x="157" y="283"/>
                    </a:lnTo>
                    <a:lnTo>
                      <a:pt x="72" y="301"/>
                    </a:lnTo>
                    <a:lnTo>
                      <a:pt x="18" y="307"/>
                    </a:lnTo>
                    <a:lnTo>
                      <a:pt x="0" y="313"/>
                    </a:lnTo>
                    <a:close/>
                  </a:path>
                </a:pathLst>
              </a:custGeom>
              <a:solidFill>
                <a:schemeClr val="bg1"/>
              </a:solidFill>
              <a:ln w="9525">
                <a:noFill/>
                <a:round/>
                <a:headEnd/>
                <a:tailEnd/>
              </a:ln>
            </p:spPr>
            <p:txBody>
              <a:bodyPr/>
              <a:lstStyle/>
              <a:p>
                <a:endParaRPr lang="en-US"/>
              </a:p>
            </p:txBody>
          </p:sp>
        </p:grpSp>
      </p:grpSp>
      <p:pic>
        <p:nvPicPr>
          <p:cNvPr id="35845" name="Picture 63" descr="Slide1"/>
          <p:cNvPicPr>
            <a:picLocks noChangeAspect="1" noChangeArrowheads="1"/>
          </p:cNvPicPr>
          <p:nvPr/>
        </p:nvPicPr>
        <p:blipFill>
          <a:blip r:embed="rId4" cstate="print"/>
          <a:srcRect l="61333" t="78900" r="5867" b="3700"/>
          <a:stretch>
            <a:fillRect/>
          </a:stretch>
        </p:blipFill>
        <p:spPr bwMode="auto">
          <a:xfrm>
            <a:off x="762000" y="4038600"/>
            <a:ext cx="2514600" cy="1965325"/>
          </a:xfrm>
          <a:prstGeom prst="rect">
            <a:avLst/>
          </a:prstGeom>
          <a:noFill/>
          <a:ln w="9525">
            <a:noFill/>
            <a:miter lim="800000"/>
            <a:headEnd/>
            <a:tailEnd/>
          </a:ln>
        </p:spPr>
      </p:pic>
      <p:sp>
        <p:nvSpPr>
          <p:cNvPr id="35846" name="Rectangle 64"/>
          <p:cNvSpPr>
            <a:spLocks noChangeArrowheads="1"/>
          </p:cNvSpPr>
          <p:nvPr/>
        </p:nvSpPr>
        <p:spPr bwMode="auto">
          <a:xfrm>
            <a:off x="4038600" y="2286000"/>
            <a:ext cx="4724400" cy="3124200"/>
          </a:xfrm>
          <a:prstGeom prst="rect">
            <a:avLst/>
          </a:prstGeom>
          <a:noFill/>
          <a:ln w="9525">
            <a:solidFill>
              <a:schemeClr val="accent2"/>
            </a:solidFill>
            <a:miter lim="800000"/>
            <a:headEnd/>
            <a:tailEnd/>
          </a:ln>
        </p:spPr>
        <p:txBody>
          <a:bodyPr/>
          <a:lstStyle/>
          <a:p>
            <a:pPr marL="342900" indent="-342900">
              <a:lnSpc>
                <a:spcPct val="90000"/>
              </a:lnSpc>
              <a:spcBef>
                <a:spcPct val="20000"/>
              </a:spcBef>
              <a:buFontTx/>
              <a:buChar char="•"/>
            </a:pPr>
            <a:r>
              <a:rPr lang="en-US" sz="1800" b="1" dirty="0">
                <a:solidFill>
                  <a:schemeClr val="bg1"/>
                </a:solidFill>
              </a:rPr>
              <a:t>Dr. Barrett Rock, &amp;  Michael Gagnon</a:t>
            </a:r>
          </a:p>
          <a:p>
            <a:pPr marL="342900" indent="-342900">
              <a:lnSpc>
                <a:spcPct val="90000"/>
              </a:lnSpc>
              <a:spcBef>
                <a:spcPct val="20000"/>
              </a:spcBef>
            </a:pPr>
            <a:r>
              <a:rPr lang="en-US" sz="1800" b="1" dirty="0">
                <a:solidFill>
                  <a:schemeClr val="bg1"/>
                </a:solidFill>
              </a:rPr>
              <a:t>	</a:t>
            </a:r>
            <a:r>
              <a:rPr lang="en-US" sz="1800" b="1" dirty="0"/>
              <a:t>Complex Systems Research Center</a:t>
            </a:r>
          </a:p>
          <a:p>
            <a:pPr marL="342900" indent="-342900">
              <a:lnSpc>
                <a:spcPct val="90000"/>
              </a:lnSpc>
              <a:spcBef>
                <a:spcPct val="20000"/>
              </a:spcBef>
            </a:pPr>
            <a:r>
              <a:rPr lang="en-US" sz="1800" b="1" dirty="0"/>
              <a:t>	University of New Hampshire</a:t>
            </a:r>
          </a:p>
          <a:p>
            <a:pPr marL="342900" indent="-342900">
              <a:lnSpc>
                <a:spcPct val="90000"/>
              </a:lnSpc>
              <a:spcBef>
                <a:spcPct val="20000"/>
              </a:spcBef>
            </a:pPr>
            <a:r>
              <a:rPr lang="en-US" sz="1800" b="1" dirty="0"/>
              <a:t>	Durham, NH 03824</a:t>
            </a:r>
          </a:p>
          <a:p>
            <a:pPr marL="342900" indent="-342900">
              <a:lnSpc>
                <a:spcPct val="90000"/>
              </a:lnSpc>
              <a:spcBef>
                <a:spcPct val="20000"/>
              </a:spcBef>
            </a:pPr>
            <a:endParaRPr lang="en-US" sz="1800" b="1" dirty="0"/>
          </a:p>
          <a:p>
            <a:pPr marL="342900" indent="-342900">
              <a:lnSpc>
                <a:spcPct val="90000"/>
              </a:lnSpc>
              <a:spcBef>
                <a:spcPct val="20000"/>
              </a:spcBef>
              <a:buFontTx/>
              <a:buChar char="•"/>
            </a:pPr>
            <a:r>
              <a:rPr lang="en-US" sz="1800" b="1" dirty="0"/>
              <a:t>Phone: 603-862- 4113</a:t>
            </a:r>
          </a:p>
          <a:p>
            <a:pPr marL="342900" indent="-342900">
              <a:lnSpc>
                <a:spcPct val="90000"/>
              </a:lnSpc>
              <a:spcBef>
                <a:spcPct val="20000"/>
              </a:spcBef>
              <a:buFontTx/>
              <a:buChar char="•"/>
            </a:pPr>
            <a:r>
              <a:rPr lang="en-US" sz="1800" b="1" dirty="0"/>
              <a:t>Fax: </a:t>
            </a:r>
            <a:r>
              <a:rPr lang="en-US" sz="1800" b="1" dirty="0" smtClean="0"/>
              <a:t>603-862-0188</a:t>
            </a:r>
            <a:endParaRPr lang="en-US" sz="1800" b="1" dirty="0"/>
          </a:p>
          <a:p>
            <a:pPr marL="342900" indent="-342900">
              <a:lnSpc>
                <a:spcPct val="90000"/>
              </a:lnSpc>
              <a:spcBef>
                <a:spcPct val="20000"/>
              </a:spcBef>
              <a:buFontTx/>
              <a:buChar char="•"/>
            </a:pPr>
            <a:r>
              <a:rPr lang="en-US" sz="1800" b="1" i="1" dirty="0" smtClean="0">
                <a:solidFill>
                  <a:schemeClr val="tx1">
                    <a:lumMod val="95000"/>
                    <a:lumOff val="5000"/>
                  </a:schemeClr>
                </a:solidFill>
              </a:rPr>
              <a:t>barry.rock@unh.edu</a:t>
            </a:r>
          </a:p>
          <a:p>
            <a:pPr marL="342900" indent="-342900">
              <a:lnSpc>
                <a:spcPct val="90000"/>
              </a:lnSpc>
              <a:spcBef>
                <a:spcPct val="20000"/>
              </a:spcBef>
              <a:buFontTx/>
              <a:buChar char="•"/>
            </a:pPr>
            <a:r>
              <a:rPr lang="en-US" sz="1800" dirty="0" smtClean="0">
                <a:solidFill>
                  <a:schemeClr val="tx1">
                    <a:lumMod val="95000"/>
                    <a:lumOff val="5000"/>
                  </a:schemeClr>
                </a:solidFill>
              </a:rPr>
              <a:t>martha.carlson@unh.edu</a:t>
            </a:r>
          </a:p>
          <a:p>
            <a:pPr marL="342900" indent="-342900">
              <a:lnSpc>
                <a:spcPct val="90000"/>
              </a:lnSpc>
              <a:spcBef>
                <a:spcPct val="20000"/>
              </a:spcBef>
            </a:pPr>
            <a:r>
              <a:rPr lang="en-US" sz="1800" dirty="0" smtClean="0"/>
              <a:t>       forestwatch@unh.edu</a:t>
            </a:r>
            <a:endParaRPr lang="en-US" sz="2000" dirty="0"/>
          </a:p>
          <a:p>
            <a:pPr marL="342900" indent="-342900">
              <a:lnSpc>
                <a:spcPct val="90000"/>
              </a:lnSpc>
              <a:spcBef>
                <a:spcPct val="20000"/>
              </a:spcBef>
            </a:pPr>
            <a:endParaRPr lang="en-US" sz="1600" dirty="0">
              <a:solidFill>
                <a:srgbClr val="FFFF66"/>
              </a:solidFill>
            </a:endParaRPr>
          </a:p>
          <a:p>
            <a:pPr marL="342900" indent="-342900">
              <a:lnSpc>
                <a:spcPct val="90000"/>
              </a:lnSpc>
              <a:spcBef>
                <a:spcPct val="20000"/>
              </a:spcBef>
            </a:pPr>
            <a:endParaRPr lang="en-US" sz="1600" dirty="0">
              <a:solidFill>
                <a:srgbClr val="FFFF66"/>
              </a:solidFill>
            </a:endParaRPr>
          </a:p>
          <a:p>
            <a:pPr marL="342900" indent="-342900">
              <a:lnSpc>
                <a:spcPct val="90000"/>
              </a:lnSpc>
              <a:spcBef>
                <a:spcPct val="20000"/>
              </a:spcBef>
            </a:pPr>
            <a:endParaRPr lang="en-US" sz="1600" dirty="0">
              <a:solidFill>
                <a:srgbClr val="FFFF66"/>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Gary N. </a:t>
            </a:r>
            <a:r>
              <a:rPr lang="en-US" dirty="0" err="1" smtClean="0"/>
              <a:t>Lauten</a:t>
            </a:r>
            <a:r>
              <a:rPr lang="en-US" dirty="0" smtClean="0"/>
              <a:t> Award </a:t>
            </a:r>
            <a:br>
              <a:rPr lang="en-US" dirty="0" smtClean="0"/>
            </a:br>
            <a:r>
              <a:rPr lang="en-US" dirty="0" smtClean="0"/>
              <a:t>2011</a:t>
            </a:r>
            <a:endParaRPr lang="en-US" dirty="0"/>
          </a:p>
        </p:txBody>
      </p:sp>
      <p:sp>
        <p:nvSpPr>
          <p:cNvPr id="3" name="Subtitle 2"/>
          <p:cNvSpPr>
            <a:spLocks noGrp="1"/>
          </p:cNvSpPr>
          <p:nvPr>
            <p:ph type="subTitle" idx="1"/>
          </p:nvPr>
        </p:nvSpPr>
        <p:spPr/>
        <p:txBody>
          <a:bodyPr/>
          <a:lstStyle/>
          <a:p>
            <a:r>
              <a:rPr lang="en-US" i="1" dirty="0" smtClean="0"/>
              <a:t>Louise James</a:t>
            </a:r>
          </a:p>
          <a:p>
            <a:r>
              <a:rPr lang="en-US" i="1" dirty="0" smtClean="0"/>
              <a:t>Sewall Anderson School</a:t>
            </a:r>
          </a:p>
          <a:p>
            <a:r>
              <a:rPr lang="en-US" i="1" dirty="0" smtClean="0"/>
              <a:t>Lynn, Massachusetts</a:t>
            </a:r>
            <a:endParaRPr lang="en-US" i="1" dirty="0"/>
          </a:p>
        </p:txBody>
      </p:sp>
    </p:spTree>
    <p:extLst>
      <p:ext uri="{BB962C8B-B14F-4D97-AF65-F5344CB8AC3E}">
        <p14:creationId xmlns:p14="http://schemas.microsoft.com/office/powerpoint/2010/main" val="230745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62108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3400"/>
            <a:ext cx="7467600" cy="5600700"/>
          </a:xfrm>
          <a:prstGeom prst="rect">
            <a:avLst/>
          </a:prstGeom>
        </p:spPr>
      </p:pic>
    </p:spTree>
    <p:extLst>
      <p:ext uri="{BB962C8B-B14F-4D97-AF65-F5344CB8AC3E}">
        <p14:creationId xmlns:p14="http://schemas.microsoft.com/office/powerpoint/2010/main" val="2781292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0700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685800" y="4899392"/>
            <a:ext cx="7848600" cy="1631216"/>
          </a:xfrm>
          <a:prstGeom prst="rect">
            <a:avLst/>
          </a:prstGeom>
          <a:noFill/>
          <a:ln w="9525">
            <a:noFill/>
            <a:miter lim="800000"/>
            <a:headEnd/>
            <a:tailEnd/>
          </a:ln>
        </p:spPr>
        <p:txBody>
          <a:bodyPr wrap="square">
            <a:spAutoFit/>
          </a:bodyPr>
          <a:lstStyle/>
          <a:p>
            <a:pPr eaLnBrk="0" hangingPunct="0">
              <a:spcBef>
                <a:spcPct val="50000"/>
              </a:spcBef>
            </a:pPr>
            <a:r>
              <a:rPr lang="en-US" sz="2000" dirty="0" smtClean="0"/>
              <a:t>Measurements in </a:t>
            </a:r>
            <a:r>
              <a:rPr lang="en-US" sz="2000" dirty="0"/>
              <a:t>white pine stands, </a:t>
            </a:r>
            <a:r>
              <a:rPr lang="en-US" sz="2000" dirty="0" smtClean="0"/>
              <a:t>monitoring tropospheric </a:t>
            </a:r>
            <a:r>
              <a:rPr lang="en-US" sz="2000" dirty="0"/>
              <a:t>ozone damage and </a:t>
            </a:r>
            <a:r>
              <a:rPr lang="en-US" sz="2000" dirty="0" smtClean="0"/>
              <a:t>forest health.</a:t>
            </a:r>
          </a:p>
          <a:p>
            <a:pPr eaLnBrk="0" hangingPunct="0">
              <a:spcBef>
                <a:spcPct val="50000"/>
              </a:spcBef>
            </a:pPr>
            <a:r>
              <a:rPr lang="en-US" sz="2000" b="1" i="1" dirty="0"/>
              <a:t>NOx  + VOCs </a:t>
            </a:r>
            <a:r>
              <a:rPr lang="en-US" sz="2000" b="1" i="1" dirty="0" smtClean="0"/>
              <a:t>in              </a:t>
            </a:r>
            <a:r>
              <a:rPr lang="en-US" sz="2000" b="1" i="1" dirty="0"/>
              <a:t>and high heat = O</a:t>
            </a:r>
            <a:r>
              <a:rPr lang="en-US" sz="2000" b="1" i="1" baseline="-25000" dirty="0"/>
              <a:t>3</a:t>
            </a:r>
            <a:endParaRPr lang="en-US" sz="2000" dirty="0"/>
          </a:p>
          <a:p>
            <a:pPr eaLnBrk="0" hangingPunct="0">
              <a:spcBef>
                <a:spcPct val="50000"/>
              </a:spcBef>
            </a:pPr>
            <a:endParaRPr lang="en-US" sz="2000" dirty="0"/>
          </a:p>
        </p:txBody>
      </p:sp>
      <p:sp>
        <p:nvSpPr>
          <p:cNvPr id="7" name="TextBox 6"/>
          <p:cNvSpPr txBox="1"/>
          <p:nvPr/>
        </p:nvSpPr>
        <p:spPr>
          <a:xfrm>
            <a:off x="1066800" y="304800"/>
            <a:ext cx="6934200" cy="954107"/>
          </a:xfrm>
          <a:prstGeom prst="rect">
            <a:avLst/>
          </a:prstGeom>
          <a:noFill/>
        </p:spPr>
        <p:txBody>
          <a:bodyPr wrap="square" rtlCol="0">
            <a:spAutoFit/>
          </a:bodyPr>
          <a:lstStyle/>
          <a:p>
            <a:r>
              <a:rPr lang="en-US" sz="2800" dirty="0" smtClean="0"/>
              <a:t>Students Engage in Real Science: How Do White Pines Respond to Tropospheric Ozone? </a:t>
            </a:r>
            <a:endParaRPr lang="en-US" sz="28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8232" t="11762" r="8484" b="8646"/>
          <a:stretch/>
        </p:blipFill>
        <p:spPr>
          <a:xfrm>
            <a:off x="5257799" y="1600200"/>
            <a:ext cx="3461317" cy="2819400"/>
          </a:xfrm>
          <a:prstGeom prst="rect">
            <a:avLst/>
          </a:prstGeom>
        </p:spPr>
      </p:pic>
      <p:graphicFrame>
        <p:nvGraphicFramePr>
          <p:cNvPr id="9" name="Chart 8"/>
          <p:cNvGraphicFramePr/>
          <p:nvPr>
            <p:extLst>
              <p:ext uri="{D42A27DB-BD31-4B8C-83A1-F6EECF244321}">
                <p14:modId xmlns:p14="http://schemas.microsoft.com/office/powerpoint/2010/main" val="4082585453"/>
              </p:ext>
            </p:extLst>
          </p:nvPr>
        </p:nvGraphicFramePr>
        <p:xfrm>
          <a:off x="230505" y="1676400"/>
          <a:ext cx="456819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p:cNvPicPr/>
          <p:nvPr/>
        </p:nvPicPr>
        <p:blipFill rotWithShape="1">
          <a:blip r:embed="rId4" cstate="print">
            <a:extLst>
              <a:ext uri="{28A0092B-C50C-407E-A947-70E740481C1C}">
                <a14:useLocalDpi xmlns:a14="http://schemas.microsoft.com/office/drawing/2010/main" val="0"/>
              </a:ext>
            </a:extLst>
          </a:blip>
          <a:srcRect r="80260" b="71042"/>
          <a:stretch/>
        </p:blipFill>
        <p:spPr bwMode="auto">
          <a:xfrm>
            <a:off x="2667000" y="5715000"/>
            <a:ext cx="609600" cy="609868"/>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7772400" cy="1470025"/>
          </a:xfrm>
        </p:spPr>
        <p:txBody>
          <a:bodyPr/>
          <a:lstStyle/>
          <a:p>
            <a:r>
              <a:rPr lang="en-US" dirty="0" smtClean="0"/>
              <a:t>Query #1 for 2012 Studies</a:t>
            </a:r>
            <a:endParaRPr lang="en-US" dirty="0"/>
          </a:p>
        </p:txBody>
      </p:sp>
      <p:sp>
        <p:nvSpPr>
          <p:cNvPr id="3" name="Subtitle 2"/>
          <p:cNvSpPr>
            <a:spLocks noGrp="1"/>
          </p:cNvSpPr>
          <p:nvPr>
            <p:ph type="subTitle" idx="1"/>
          </p:nvPr>
        </p:nvSpPr>
        <p:spPr>
          <a:xfrm>
            <a:off x="609600" y="1981200"/>
            <a:ext cx="2362200" cy="4114800"/>
          </a:xfrm>
        </p:spPr>
        <p:txBody>
          <a:bodyPr/>
          <a:lstStyle/>
          <a:p>
            <a:r>
              <a:rPr lang="en-US" dirty="0" smtClean="0"/>
              <a:t>If ozone is happening in fall, winter, spring, could a school monitor needle damage?</a:t>
            </a:r>
            <a:endParaRPr lang="en-US" dirty="0"/>
          </a:p>
        </p:txBody>
      </p:sp>
      <p:pic>
        <p:nvPicPr>
          <p:cNvPr id="5" name="Picture 4" descr="G:\Climate Change Now\pineneedlephotos\pineozone#1.JPG"/>
          <p:cNvPicPr/>
          <p:nvPr/>
        </p:nvPicPr>
        <p:blipFill rotWithShape="1">
          <a:blip r:embed="rId2" cstate="print"/>
          <a:srcRect l="14872" t="3933" r="13974"/>
          <a:stretch/>
        </p:blipFill>
        <p:spPr bwMode="auto">
          <a:xfrm>
            <a:off x="3039745" y="1600200"/>
            <a:ext cx="3064510" cy="2158365"/>
          </a:xfrm>
          <a:prstGeom prst="rect">
            <a:avLst/>
          </a:prstGeom>
          <a:noFill/>
          <a:ln>
            <a:noFill/>
          </a:ln>
          <a:extLst>
            <a:ext uri="{53640926-AAD7-44D8-BBD7-CCE9431645EC}">
              <a14:shadowObscured xmlns:a14="http://schemas.microsoft.com/office/drawing/2010/main"/>
            </a:ext>
          </a:extLst>
        </p:spPr>
      </p:pic>
      <p:pic>
        <p:nvPicPr>
          <p:cNvPr id="6" name="Picture 5" descr="mottle"/>
          <p:cNvPicPr/>
          <p:nvPr/>
        </p:nvPicPr>
        <p:blipFill>
          <a:blip r:embed="rId3" cstate="print"/>
          <a:srcRect b="5540"/>
          <a:stretch>
            <a:fillRect/>
          </a:stretch>
        </p:blipFill>
        <p:spPr bwMode="auto">
          <a:xfrm>
            <a:off x="4876800" y="3758565"/>
            <a:ext cx="3075940" cy="2148840"/>
          </a:xfrm>
          <a:prstGeom prst="rect">
            <a:avLst/>
          </a:prstGeom>
          <a:noFill/>
        </p:spPr>
      </p:pic>
      <p:sp>
        <p:nvSpPr>
          <p:cNvPr id="4" name="TextBox 3"/>
          <p:cNvSpPr txBox="1"/>
          <p:nvPr/>
        </p:nvSpPr>
        <p:spPr>
          <a:xfrm>
            <a:off x="6705600" y="2057400"/>
            <a:ext cx="1524000" cy="461665"/>
          </a:xfrm>
          <a:prstGeom prst="rect">
            <a:avLst/>
          </a:prstGeom>
          <a:noFill/>
        </p:spPr>
        <p:txBody>
          <a:bodyPr wrap="square" rtlCol="0">
            <a:spAutoFit/>
          </a:bodyPr>
          <a:lstStyle/>
          <a:p>
            <a:r>
              <a:rPr lang="en-US" dirty="0" smtClean="0"/>
              <a:t>Monthly?</a:t>
            </a:r>
            <a:endParaRPr lang="en-US" dirty="0"/>
          </a:p>
        </p:txBody>
      </p:sp>
      <p:sp>
        <p:nvSpPr>
          <p:cNvPr id="7" name="TextBox 6"/>
          <p:cNvSpPr txBox="1"/>
          <p:nvPr/>
        </p:nvSpPr>
        <p:spPr>
          <a:xfrm>
            <a:off x="1524000" y="6096000"/>
            <a:ext cx="6172200" cy="461665"/>
          </a:xfrm>
          <a:prstGeom prst="rect">
            <a:avLst/>
          </a:prstGeom>
          <a:noFill/>
        </p:spPr>
        <p:txBody>
          <a:bodyPr wrap="square" rtlCol="0">
            <a:spAutoFit/>
          </a:bodyPr>
          <a:lstStyle/>
          <a:p>
            <a:r>
              <a:rPr lang="en-US" dirty="0" err="1" smtClean="0"/>
              <a:t>AIRMap</a:t>
            </a:r>
            <a:r>
              <a:rPr lang="en-US" dirty="0" smtClean="0"/>
              <a:t> and EPA </a:t>
            </a:r>
            <a:r>
              <a:rPr lang="en-US" dirty="0" err="1" smtClean="0"/>
              <a:t>AirNow</a:t>
            </a:r>
            <a:r>
              <a:rPr lang="en-US" dirty="0" smtClean="0"/>
              <a:t> offer daily statistics.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5"/>
          <p:cNvSpPr txBox="1">
            <a:spLocks noChangeArrowheads="1"/>
          </p:cNvSpPr>
          <p:nvPr/>
        </p:nvSpPr>
        <p:spPr bwMode="auto">
          <a:xfrm>
            <a:off x="457200" y="4648200"/>
            <a:ext cx="8153400" cy="457200"/>
          </a:xfrm>
          <a:prstGeom prst="rect">
            <a:avLst/>
          </a:prstGeom>
          <a:noFill/>
          <a:ln w="9525">
            <a:noFill/>
            <a:miter lim="800000"/>
            <a:headEnd/>
            <a:tailEnd/>
          </a:ln>
        </p:spPr>
        <p:txBody>
          <a:bodyPr/>
          <a:lstStyle/>
          <a:p>
            <a:r>
              <a:rPr lang="en-US" sz="1600" b="1">
                <a:solidFill>
                  <a:schemeClr val="bg1"/>
                </a:solidFill>
              </a:rPr>
              <a:t>Figure 29</a:t>
            </a:r>
            <a:r>
              <a:rPr lang="en-US" sz="1600">
                <a:solidFill>
                  <a:schemeClr val="bg1"/>
                </a:solidFill>
              </a:rPr>
              <a:t>: Percent of white pine needles with presence of both symptoms, </a:t>
            </a:r>
          </a:p>
          <a:p>
            <a:r>
              <a:rPr lang="en-US" sz="1600">
                <a:solidFill>
                  <a:schemeClr val="bg1"/>
                </a:solidFill>
              </a:rPr>
              <a:t>	(chlorotic mottle &amp; tip necrosis) 1996-2008.</a:t>
            </a:r>
          </a:p>
        </p:txBody>
      </p:sp>
      <p:sp>
        <p:nvSpPr>
          <p:cNvPr id="5" name="TextBox 4"/>
          <p:cNvSpPr txBox="1"/>
          <p:nvPr/>
        </p:nvSpPr>
        <p:spPr>
          <a:xfrm>
            <a:off x="609600" y="297084"/>
            <a:ext cx="5562600" cy="1077218"/>
          </a:xfrm>
          <a:prstGeom prst="rect">
            <a:avLst/>
          </a:prstGeom>
          <a:noFill/>
        </p:spPr>
        <p:txBody>
          <a:bodyPr wrap="square" rtlCol="0">
            <a:spAutoFit/>
          </a:bodyPr>
          <a:lstStyle/>
          <a:p>
            <a:pPr algn="ctr"/>
            <a:r>
              <a:rPr lang="en-US" sz="3200" dirty="0" smtClean="0"/>
              <a:t>Query #2: Can We Solve the Mystery of Lost Needles?</a:t>
            </a:r>
            <a:endParaRPr lang="en-US" sz="3200" dirty="0"/>
          </a:p>
        </p:txBody>
      </p:sp>
      <p:sp>
        <p:nvSpPr>
          <p:cNvPr id="7" name="TextBox 6"/>
          <p:cNvSpPr txBox="1"/>
          <p:nvPr/>
        </p:nvSpPr>
        <p:spPr>
          <a:xfrm>
            <a:off x="304800" y="4797706"/>
            <a:ext cx="6172200" cy="1938992"/>
          </a:xfrm>
          <a:prstGeom prst="rect">
            <a:avLst/>
          </a:prstGeom>
          <a:noFill/>
        </p:spPr>
        <p:txBody>
          <a:bodyPr wrap="square" rtlCol="0">
            <a:spAutoFit/>
          </a:bodyPr>
          <a:lstStyle/>
          <a:p>
            <a:r>
              <a:rPr lang="en-US" i="1" dirty="0" smtClean="0"/>
              <a:t>As we collect 2011 needles, can we look at damage to 2010 and 2009 needles? What evidence would we look for to confirm an atmospheric pollutant as our culprit?</a:t>
            </a:r>
          </a:p>
          <a:p>
            <a:r>
              <a:rPr lang="en-US" i="1" dirty="0" smtClean="0"/>
              <a:t>How will we prove it was not a fungus?</a:t>
            </a:r>
            <a:endParaRPr lang="en-US" i="1" dirty="0"/>
          </a:p>
        </p:txBody>
      </p:sp>
      <p:graphicFrame>
        <p:nvGraphicFramePr>
          <p:cNvPr id="9" name="Chart 8"/>
          <p:cNvGraphicFramePr>
            <a:graphicFrameLocks/>
          </p:cNvGraphicFramePr>
          <p:nvPr>
            <p:extLst>
              <p:ext uri="{D42A27DB-BD31-4B8C-83A1-F6EECF244321}">
                <p14:modId xmlns:p14="http://schemas.microsoft.com/office/powerpoint/2010/main" val="3940036556"/>
              </p:ext>
            </p:extLst>
          </p:nvPr>
        </p:nvGraphicFramePr>
        <p:xfrm>
          <a:off x="685800" y="1639907"/>
          <a:ext cx="4629150" cy="306324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p:nvPr/>
        </p:nvPicPr>
        <p:blipFill>
          <a:blip r:embed="rId3" cstate="print"/>
          <a:srcRect/>
          <a:stretch>
            <a:fillRect/>
          </a:stretch>
        </p:blipFill>
        <p:spPr bwMode="auto">
          <a:xfrm>
            <a:off x="6011119" y="297084"/>
            <a:ext cx="2905125" cy="3431540"/>
          </a:xfrm>
          <a:prstGeom prst="rect">
            <a:avLst/>
          </a:prstGeom>
          <a:noFill/>
          <a:ln w="9525">
            <a:solidFill>
              <a:schemeClr val="tx1"/>
            </a:solidFill>
            <a:miter lim="800000"/>
            <a:headEnd/>
            <a:tailEnd/>
          </a:ln>
        </p:spPr>
      </p:pic>
      <p:pic>
        <p:nvPicPr>
          <p:cNvPr id="10" name="Picture 9" descr="scirrhia_acicola_for 2010databook.jpg"/>
          <p:cNvPicPr/>
          <p:nvPr/>
        </p:nvPicPr>
        <p:blipFill>
          <a:blip r:embed="rId4" cstate="print">
            <a:lum bright="30000"/>
          </a:blip>
          <a:stretch>
            <a:fillRect/>
          </a:stretch>
        </p:blipFill>
        <p:spPr>
          <a:xfrm>
            <a:off x="6082873" y="3934287"/>
            <a:ext cx="2761615" cy="1757680"/>
          </a:xfrm>
          <a:prstGeom prst="rect">
            <a:avLst/>
          </a:prstGeom>
          <a:ln>
            <a:solidFill>
              <a:schemeClr val="tx1"/>
            </a:solidFill>
          </a:ln>
        </p:spPr>
      </p:pic>
      <p:sp>
        <p:nvSpPr>
          <p:cNvPr id="3" name="TextBox 2"/>
          <p:cNvSpPr txBox="1"/>
          <p:nvPr/>
        </p:nvSpPr>
        <p:spPr>
          <a:xfrm>
            <a:off x="6011119" y="5691967"/>
            <a:ext cx="2905125" cy="1077218"/>
          </a:xfrm>
          <a:prstGeom prst="rect">
            <a:avLst/>
          </a:prstGeom>
          <a:noFill/>
        </p:spPr>
        <p:txBody>
          <a:bodyPr wrap="square" rtlCol="0">
            <a:spAutoFit/>
          </a:bodyPr>
          <a:lstStyle/>
          <a:p>
            <a:r>
              <a:rPr lang="en-US" sz="1600" i="1" dirty="0"/>
              <a:t>Figure 8.2: A close-up of damage caused by </a:t>
            </a:r>
            <a:r>
              <a:rPr lang="en-US" sz="1600" dirty="0"/>
              <a:t>Scirrhia acicola </a:t>
            </a:r>
            <a:r>
              <a:rPr lang="en-US" sz="1600" i="1" dirty="0"/>
              <a:t>shows chlorotic mottling similar to ozone damage.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lstStyle/>
          <a:p>
            <a:r>
              <a:rPr lang="en-US" dirty="0" smtClean="0"/>
              <a:t>Selecting New Trees</a:t>
            </a:r>
            <a:endParaRPr lang="en-US" dirty="0"/>
          </a:p>
        </p:txBody>
      </p:sp>
      <p:sp>
        <p:nvSpPr>
          <p:cNvPr id="3" name="Subtitle 2"/>
          <p:cNvSpPr>
            <a:spLocks noGrp="1"/>
          </p:cNvSpPr>
          <p:nvPr>
            <p:ph type="subTitle" idx="1"/>
          </p:nvPr>
        </p:nvSpPr>
        <p:spPr>
          <a:xfrm>
            <a:off x="990600" y="1752600"/>
            <a:ext cx="3505200" cy="4724400"/>
          </a:xfrm>
        </p:spPr>
        <p:txBody>
          <a:bodyPr/>
          <a:lstStyle/>
          <a:p>
            <a:r>
              <a:rPr lang="en-US" dirty="0" smtClean="0"/>
              <a:t>Will young trees’ needles be the same as older trees?</a:t>
            </a:r>
          </a:p>
          <a:p>
            <a:r>
              <a:rPr lang="en-US" dirty="0" smtClean="0"/>
              <a:t>Can students help select—edge trees? Lawn trees? Forest trees? How will each change with time?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90975" y="2371725"/>
            <a:ext cx="4648200" cy="3486150"/>
          </a:xfrm>
          <a:prstGeom prst="rect">
            <a:avLst/>
          </a:prstGeom>
        </p:spPr>
      </p:pic>
      <p:pic>
        <p:nvPicPr>
          <p:cNvPr id="5" name="Picture 4" descr="pines and balsam studies 051"/>
          <p:cNvPicPr>
            <a:picLocks noChangeAspect="1" noChangeArrowheads="1"/>
          </p:cNvPicPr>
          <p:nvPr/>
        </p:nvPicPr>
        <p:blipFill>
          <a:blip r:embed="rId3" cstate="print">
            <a:extLst>
              <a:ext uri="{28A0092B-C50C-407E-A947-70E740481C1C}">
                <a14:useLocalDpi xmlns:a14="http://schemas.microsoft.com/office/drawing/2010/main" val="0"/>
              </a:ext>
            </a:extLst>
          </a:blip>
          <a:srcRect l="20370" t="5556" r="1852" b="22221"/>
          <a:stretch>
            <a:fillRect/>
          </a:stretch>
        </p:blipFill>
        <p:spPr bwMode="auto">
          <a:xfrm>
            <a:off x="228600" y="304801"/>
            <a:ext cx="1107728" cy="1371600"/>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006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00"/>
            <a:ext cx="7772400" cy="1470025"/>
          </a:xfrm>
        </p:spPr>
        <p:txBody>
          <a:bodyPr/>
          <a:lstStyle/>
          <a:p>
            <a:r>
              <a:rPr lang="en-US" dirty="0" smtClean="0"/>
              <a:t>Long Term Plans for School Trees</a:t>
            </a:r>
            <a:endParaRPr lang="en-US" dirty="0"/>
          </a:p>
        </p:txBody>
      </p:sp>
      <p:sp>
        <p:nvSpPr>
          <p:cNvPr id="3" name="Subtitle 2"/>
          <p:cNvSpPr>
            <a:spLocks noGrp="1"/>
          </p:cNvSpPr>
          <p:nvPr>
            <p:ph type="subTitle" idx="1"/>
          </p:nvPr>
        </p:nvSpPr>
        <p:spPr>
          <a:xfrm>
            <a:off x="381000" y="2362200"/>
            <a:ext cx="3733800" cy="4038600"/>
          </a:xfrm>
        </p:spPr>
        <p:txBody>
          <a:bodyPr/>
          <a:lstStyle/>
          <a:p>
            <a:r>
              <a:rPr lang="en-US" dirty="0" smtClean="0"/>
              <a:t>Could students advocate for campus management of a forest educational resource, a school arboretum?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362200"/>
            <a:ext cx="3810000" cy="2827020"/>
          </a:xfrm>
          <a:prstGeom prst="rect">
            <a:avLst/>
          </a:prstGeom>
        </p:spPr>
      </p:pic>
    </p:spTree>
    <p:extLst>
      <p:ext uri="{BB962C8B-B14F-4D97-AF65-F5344CB8AC3E}">
        <p14:creationId xmlns:p14="http://schemas.microsoft.com/office/powerpoint/2010/main" val="3100011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p>
            <a:r>
              <a:rPr lang="en-US" dirty="0" smtClean="0"/>
              <a:t>Teachers Teaching in the Forest</a:t>
            </a:r>
            <a:endParaRPr lang="en-US" dirty="0"/>
          </a:p>
        </p:txBody>
      </p:sp>
      <p:sp>
        <p:nvSpPr>
          <p:cNvPr id="3" name="Subtitle 2"/>
          <p:cNvSpPr>
            <a:spLocks noGrp="1"/>
          </p:cNvSpPr>
          <p:nvPr>
            <p:ph type="subTitle" idx="1"/>
          </p:nvPr>
        </p:nvSpPr>
        <p:spPr>
          <a:xfrm>
            <a:off x="573910" y="4800600"/>
            <a:ext cx="8341489" cy="1752600"/>
          </a:xfrm>
        </p:spPr>
        <p:txBody>
          <a:bodyPr/>
          <a:lstStyle/>
          <a:p>
            <a:pPr algn="l"/>
            <a:r>
              <a:rPr lang="en-US" sz="1800" b="1" dirty="0" smtClean="0"/>
              <a:t>Complex relationships</a:t>
            </a:r>
            <a:r>
              <a:rPr lang="en-US" sz="1800" dirty="0" smtClean="0"/>
              <a:t>: atmospheric chemistry, trees and forest health.</a:t>
            </a:r>
          </a:p>
          <a:p>
            <a:pPr algn="l"/>
            <a:r>
              <a:rPr lang="en-US" sz="1800" dirty="0" smtClean="0"/>
              <a:t>The scientific method.		Safety and teamwork outside the classroom.</a:t>
            </a:r>
          </a:p>
          <a:p>
            <a:pPr algn="l"/>
            <a:r>
              <a:rPr lang="en-US" sz="1800" dirty="0" smtClean="0"/>
              <a:t>Accuracy, labeling, tool care.				   Mathematics, analysis.</a:t>
            </a:r>
          </a:p>
          <a:p>
            <a:pPr algn="l"/>
            <a:r>
              <a:rPr lang="en-US" sz="1800" dirty="0" smtClean="0"/>
              <a:t>Presentation, comportment, language.	                   Spectral and biometric measures. </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052" t="8092" r="23073" b="3204"/>
          <a:stretch/>
        </p:blipFill>
        <p:spPr>
          <a:xfrm>
            <a:off x="609600" y="1447800"/>
            <a:ext cx="3024656" cy="32004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3558" t="23915" r="11477" b="2122"/>
          <a:stretch/>
        </p:blipFill>
        <p:spPr>
          <a:xfrm>
            <a:off x="7315200" y="1325552"/>
            <a:ext cx="1605742" cy="3444896"/>
          </a:xfrm>
          <a:prstGeom prst="rect">
            <a:avLst/>
          </a:prstGeom>
        </p:spPr>
      </p:pic>
      <p:pic>
        <p:nvPicPr>
          <p:cNvPr id="6" name="Picture 5" descr="C:\Users\martha\Documents\FORESTWATCH\FW-DataBooks-Archive\DATABOOK-08-09\Ozone\OzoneGraphics\ozoneform.gif"/>
          <p:cNvPicPr/>
          <p:nvPr/>
        </p:nvPicPr>
        <p:blipFill>
          <a:blip r:embed="rId4" cstate="print"/>
          <a:srcRect r="813"/>
          <a:stretch>
            <a:fillRect/>
          </a:stretch>
        </p:blipFill>
        <p:spPr bwMode="auto">
          <a:xfrm>
            <a:off x="3886200" y="1447799"/>
            <a:ext cx="3038475" cy="2308225"/>
          </a:xfrm>
          <a:prstGeom prst="rect">
            <a:avLst/>
          </a:prstGeom>
          <a:noFill/>
          <a:ln w="9525">
            <a:noFill/>
            <a:miter lim="800000"/>
            <a:headEnd/>
            <a:tailEnd/>
          </a:ln>
        </p:spPr>
      </p:pic>
      <p:pic>
        <p:nvPicPr>
          <p:cNvPr id="7" name="Picture 6" descr="The-White-Pine.jpg"/>
          <p:cNvPicPr/>
          <p:nvPr/>
        </p:nvPicPr>
        <p:blipFill>
          <a:blip r:embed="rId5" cstate="print"/>
          <a:stretch>
            <a:fillRect/>
          </a:stretch>
        </p:blipFill>
        <p:spPr>
          <a:xfrm>
            <a:off x="4762500" y="3962400"/>
            <a:ext cx="381000" cy="571500"/>
          </a:xfrm>
          <a:prstGeom prst="rect">
            <a:avLst/>
          </a:prstGeom>
        </p:spPr>
      </p:pic>
      <p:pic>
        <p:nvPicPr>
          <p:cNvPr id="8" name="Picture 7" descr="The-White-Pine.jpg"/>
          <p:cNvPicPr/>
          <p:nvPr/>
        </p:nvPicPr>
        <p:blipFill>
          <a:blip r:embed="rId5" cstate="print"/>
          <a:stretch>
            <a:fillRect/>
          </a:stretch>
        </p:blipFill>
        <p:spPr>
          <a:xfrm>
            <a:off x="4202575" y="3962400"/>
            <a:ext cx="381000" cy="571500"/>
          </a:xfrm>
          <a:prstGeom prst="rect">
            <a:avLst/>
          </a:prstGeom>
        </p:spPr>
      </p:pic>
      <p:pic>
        <p:nvPicPr>
          <p:cNvPr id="9" name="Picture 8" descr="The-White-Pine.jpg"/>
          <p:cNvPicPr/>
          <p:nvPr/>
        </p:nvPicPr>
        <p:blipFill>
          <a:blip r:embed="rId5" cstate="print"/>
          <a:stretch>
            <a:fillRect/>
          </a:stretch>
        </p:blipFill>
        <p:spPr>
          <a:xfrm>
            <a:off x="5214937" y="3962400"/>
            <a:ext cx="381000" cy="571500"/>
          </a:xfrm>
          <a:prstGeom prst="rect">
            <a:avLst/>
          </a:prstGeom>
        </p:spPr>
      </p:pic>
      <p:pic>
        <p:nvPicPr>
          <p:cNvPr id="10" name="Picture 9" descr="The-White-Pine.jpg"/>
          <p:cNvPicPr/>
          <p:nvPr/>
        </p:nvPicPr>
        <p:blipFill>
          <a:blip r:embed="rId5" cstate="print"/>
          <a:stretch>
            <a:fillRect/>
          </a:stretch>
        </p:blipFill>
        <p:spPr>
          <a:xfrm>
            <a:off x="5791200" y="3886200"/>
            <a:ext cx="381000" cy="571500"/>
          </a:xfrm>
          <a:prstGeom prst="rect">
            <a:avLst/>
          </a:prstGeom>
        </p:spPr>
      </p:pic>
    </p:spTree>
    <p:extLst>
      <p:ext uri="{BB962C8B-B14F-4D97-AF65-F5344CB8AC3E}">
        <p14:creationId xmlns:p14="http://schemas.microsoft.com/office/powerpoint/2010/main" val="330241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609600" y="381000"/>
            <a:ext cx="3573462" cy="1815882"/>
          </a:xfrm>
          <a:prstGeom prst="rect">
            <a:avLst/>
          </a:prstGeom>
          <a:noFill/>
          <a:ln w="9525">
            <a:noFill/>
            <a:miter lim="800000"/>
            <a:headEnd/>
            <a:tailEnd/>
          </a:ln>
        </p:spPr>
        <p:txBody>
          <a:bodyPr>
            <a:spAutoFit/>
          </a:bodyPr>
          <a:lstStyle/>
          <a:p>
            <a:pPr algn="ctr" eaLnBrk="0" hangingPunct="0">
              <a:spcBef>
                <a:spcPct val="50000"/>
              </a:spcBef>
            </a:pPr>
            <a:r>
              <a:rPr lang="en-US" sz="3200" dirty="0" smtClean="0">
                <a:solidFill>
                  <a:srgbClr val="009973"/>
                </a:solidFill>
              </a:rPr>
              <a:t>Why the Eastern </a:t>
            </a:r>
            <a:r>
              <a:rPr lang="en-US" sz="3200" dirty="0">
                <a:solidFill>
                  <a:srgbClr val="009973"/>
                </a:solidFill>
              </a:rPr>
              <a:t>White </a:t>
            </a:r>
            <a:r>
              <a:rPr lang="en-US" sz="3200" dirty="0" smtClean="0">
                <a:solidFill>
                  <a:srgbClr val="009973"/>
                </a:solidFill>
              </a:rPr>
              <a:t>Pine, </a:t>
            </a:r>
            <a:endParaRPr lang="en-US" sz="3200" dirty="0">
              <a:solidFill>
                <a:srgbClr val="009973"/>
              </a:solidFill>
            </a:endParaRPr>
          </a:p>
          <a:p>
            <a:pPr algn="ctr" eaLnBrk="0" hangingPunct="0">
              <a:spcBef>
                <a:spcPct val="50000"/>
              </a:spcBef>
            </a:pPr>
            <a:r>
              <a:rPr lang="en-US" sz="3200" i="1" dirty="0">
                <a:solidFill>
                  <a:srgbClr val="009973"/>
                </a:solidFill>
              </a:rPr>
              <a:t>Pinus </a:t>
            </a:r>
            <a:r>
              <a:rPr lang="en-US" sz="3200" i="1" dirty="0" smtClean="0">
                <a:solidFill>
                  <a:srgbClr val="009973"/>
                </a:solidFill>
              </a:rPr>
              <a:t>strobus?</a:t>
            </a:r>
            <a:endParaRPr lang="en-US" sz="3200" i="1" dirty="0">
              <a:solidFill>
                <a:srgbClr val="009973"/>
              </a:solidFill>
            </a:endParaRPr>
          </a:p>
        </p:txBody>
      </p:sp>
      <p:sp>
        <p:nvSpPr>
          <p:cNvPr id="44036" name="Text Box 4"/>
          <p:cNvSpPr txBox="1">
            <a:spLocks noChangeArrowheads="1"/>
          </p:cNvSpPr>
          <p:nvPr/>
        </p:nvSpPr>
        <p:spPr bwMode="auto">
          <a:xfrm>
            <a:off x="195263" y="2355850"/>
            <a:ext cx="4435475" cy="3877985"/>
          </a:xfrm>
          <a:prstGeom prst="rect">
            <a:avLst/>
          </a:prstGeom>
          <a:noFill/>
          <a:ln w="9525">
            <a:noFill/>
            <a:miter lim="800000"/>
            <a:headEnd/>
            <a:tailEnd/>
          </a:ln>
          <a:effectLst/>
        </p:spPr>
        <p:txBody>
          <a:bodyPr>
            <a:spAutoFit/>
          </a:bodyPr>
          <a:lstStyle/>
          <a:p>
            <a:pPr eaLnBrk="0" hangingPunct="0">
              <a:spcBef>
                <a:spcPct val="50000"/>
              </a:spcBef>
              <a:defRPr/>
            </a:pPr>
            <a:r>
              <a:rPr lang="en-US" sz="2200" b="1" dirty="0"/>
              <a:t>Selected Because:</a:t>
            </a:r>
          </a:p>
          <a:p>
            <a:pPr eaLnBrk="0" hangingPunct="0">
              <a:spcBef>
                <a:spcPct val="50000"/>
              </a:spcBef>
              <a:buFontTx/>
              <a:buChar char="•"/>
              <a:defRPr/>
            </a:pPr>
            <a:r>
              <a:rPr lang="en-US" sz="1600" dirty="0"/>
              <a:t>It is a </a:t>
            </a:r>
            <a:r>
              <a:rPr lang="en-US" sz="1600" dirty="0" err="1" smtClean="0"/>
              <a:t>bioindicator</a:t>
            </a:r>
            <a:r>
              <a:rPr lang="en-US" sz="1600" dirty="0" smtClean="0"/>
              <a:t> </a:t>
            </a:r>
            <a:r>
              <a:rPr lang="en-US" sz="1600" dirty="0"/>
              <a:t>of </a:t>
            </a:r>
            <a:r>
              <a:rPr lang="en-US" sz="1600" dirty="0" smtClean="0"/>
              <a:t>tropospheric</a:t>
            </a:r>
            <a:endParaRPr lang="en-US" sz="1600" dirty="0"/>
          </a:p>
          <a:p>
            <a:pPr>
              <a:defRPr/>
            </a:pPr>
            <a:r>
              <a:rPr lang="en-US" sz="1600" dirty="0" smtClean="0"/>
              <a:t>ozone </a:t>
            </a:r>
            <a:r>
              <a:rPr lang="en-US" sz="1600" dirty="0"/>
              <a:t>(SMOG) </a:t>
            </a:r>
            <a:r>
              <a:rPr lang="en-US" sz="1600" dirty="0" smtClean="0"/>
              <a:t>exposure</a:t>
            </a:r>
            <a:endParaRPr lang="en-US" sz="1600" dirty="0"/>
          </a:p>
          <a:p>
            <a:pPr>
              <a:buFontTx/>
              <a:buChar char="•"/>
              <a:defRPr/>
            </a:pPr>
            <a:endParaRPr lang="en-US" sz="1600" dirty="0"/>
          </a:p>
          <a:p>
            <a:pPr>
              <a:buFontTx/>
              <a:buChar char="•"/>
              <a:defRPr/>
            </a:pPr>
            <a:r>
              <a:rPr lang="en-US" sz="1600" dirty="0" smtClean="0"/>
              <a:t>It is a keystone species in the New England forest.</a:t>
            </a:r>
            <a:endParaRPr lang="en-US" sz="1600" dirty="0"/>
          </a:p>
          <a:p>
            <a:pPr>
              <a:buFontTx/>
              <a:buChar char="•"/>
              <a:defRPr/>
            </a:pPr>
            <a:endParaRPr lang="en-US" sz="1600" dirty="0"/>
          </a:p>
          <a:p>
            <a:pPr>
              <a:buFontTx/>
              <a:buChar char="•"/>
              <a:defRPr/>
            </a:pPr>
            <a:r>
              <a:rPr lang="en-US" sz="1600" dirty="0" smtClean="0"/>
              <a:t>It retains </a:t>
            </a:r>
            <a:r>
              <a:rPr lang="en-US" sz="1600" dirty="0"/>
              <a:t>foliage year-round,  can be studied throughout the school year</a:t>
            </a:r>
          </a:p>
          <a:p>
            <a:pPr>
              <a:buFontTx/>
              <a:buChar char="•"/>
              <a:defRPr/>
            </a:pPr>
            <a:endParaRPr lang="en-US" sz="1600" dirty="0"/>
          </a:p>
          <a:p>
            <a:pPr>
              <a:buFontTx/>
              <a:buChar char="•"/>
              <a:defRPr/>
            </a:pPr>
            <a:r>
              <a:rPr lang="en-US" sz="1600" dirty="0" smtClean="0"/>
              <a:t>It often </a:t>
            </a:r>
            <a:r>
              <a:rPr lang="en-US" sz="1600" dirty="0"/>
              <a:t>occurs </a:t>
            </a:r>
            <a:r>
              <a:rPr lang="en-US" sz="1600" dirty="0" smtClean="0"/>
              <a:t>right outside </a:t>
            </a:r>
            <a:r>
              <a:rPr lang="en-US" sz="1600" dirty="0"/>
              <a:t>the classroom </a:t>
            </a:r>
          </a:p>
          <a:p>
            <a:pPr>
              <a:defRPr/>
            </a:pPr>
            <a:r>
              <a:rPr lang="en-US" sz="1600" dirty="0"/>
              <a:t>	(a local fieldtrip)</a:t>
            </a:r>
          </a:p>
          <a:p>
            <a:pPr eaLnBrk="0" hangingPunct="0">
              <a:spcBef>
                <a:spcPct val="50000"/>
              </a:spcBef>
              <a:buFontTx/>
              <a:buChar char="•"/>
              <a:defRPr/>
            </a:pPr>
            <a:r>
              <a:rPr lang="en-US" sz="1600" dirty="0" smtClean="0"/>
              <a:t>Since the King’s forester notched the first King’s mast tree, white pine has been part of New England’s story.</a:t>
            </a:r>
            <a:endParaRPr lang="en-US" sz="1600" dirty="0"/>
          </a:p>
        </p:txBody>
      </p:sp>
      <p:pic>
        <p:nvPicPr>
          <p:cNvPr id="5" name="Picture 4" descr="pines and balsam studies 052"/>
          <p:cNvPicPr>
            <a:picLocks noChangeAspect="1" noChangeArrowheads="1"/>
          </p:cNvPicPr>
          <p:nvPr/>
        </p:nvPicPr>
        <p:blipFill>
          <a:blip r:embed="rId2" cstate="print"/>
          <a:srcRect l="26229" r="11475"/>
          <a:stretch>
            <a:fillRect/>
          </a:stretch>
        </p:blipFill>
        <p:spPr bwMode="auto">
          <a:xfrm>
            <a:off x="4800600" y="457200"/>
            <a:ext cx="3370313" cy="3505200"/>
          </a:xfrm>
          <a:prstGeom prst="rect">
            <a:avLst/>
          </a:prstGeom>
          <a:noFill/>
          <a:ln w="57150">
            <a:solidFill>
              <a:schemeClr val="accent2"/>
            </a:solidFill>
            <a:miter lim="800000"/>
            <a:headEnd/>
            <a:tailEnd/>
          </a:ln>
        </p:spPr>
      </p:pic>
      <p:pic>
        <p:nvPicPr>
          <p:cNvPr id="2049" name="Picture 1" descr="map"/>
          <p:cNvPicPr>
            <a:picLocks noChangeAspect="1" noChangeArrowheads="1"/>
          </p:cNvPicPr>
          <p:nvPr/>
        </p:nvPicPr>
        <p:blipFill>
          <a:blip r:embed="rId3" cstate="print"/>
          <a:srcRect/>
          <a:stretch>
            <a:fillRect/>
          </a:stretch>
        </p:blipFill>
        <p:spPr bwMode="auto">
          <a:xfrm>
            <a:off x="4876800" y="3657600"/>
            <a:ext cx="2797175" cy="2674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7772400" cy="1470025"/>
          </a:xfrm>
        </p:spPr>
        <p:txBody>
          <a:bodyPr/>
          <a:lstStyle/>
          <a:p>
            <a:r>
              <a:rPr lang="en-US" sz="3600" dirty="0" smtClean="0"/>
              <a:t>Changing Timing of Ozone Events</a:t>
            </a:r>
            <a:endParaRPr lang="en-US" sz="3600" dirty="0"/>
          </a:p>
        </p:txBody>
      </p:sp>
      <p:sp>
        <p:nvSpPr>
          <p:cNvPr id="3" name="Subtitle 2"/>
          <p:cNvSpPr>
            <a:spLocks noGrp="1"/>
          </p:cNvSpPr>
          <p:nvPr>
            <p:ph type="subTitle" idx="1"/>
          </p:nvPr>
        </p:nvSpPr>
        <p:spPr>
          <a:xfrm>
            <a:off x="381000" y="2286000"/>
            <a:ext cx="2895600" cy="4038600"/>
          </a:xfrm>
        </p:spPr>
        <p:txBody>
          <a:bodyPr/>
          <a:lstStyle/>
          <a:p>
            <a:r>
              <a:rPr lang="en-US" sz="2000" dirty="0"/>
              <a:t>Figure 3.1: Ozone levels at peak concentrations on September 2, </a:t>
            </a:r>
            <a:r>
              <a:rPr lang="en-US" sz="2000" dirty="0" smtClean="0"/>
              <a:t>2010, high day in 2011. Highest in 2011, January 26.</a:t>
            </a:r>
          </a:p>
          <a:p>
            <a:r>
              <a:rPr lang="en-US" sz="2000" dirty="0" smtClean="0"/>
              <a:t>Source</a:t>
            </a:r>
            <a:r>
              <a:rPr lang="en-US" sz="2000" dirty="0"/>
              <a:t>: www.epa.gov/airnow/2010. </a:t>
            </a:r>
          </a:p>
          <a:p>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3657600" y="1981200"/>
            <a:ext cx="4333875" cy="3505200"/>
          </a:xfrm>
          <a:prstGeom prst="rect">
            <a:avLst/>
          </a:prstGeom>
        </p:spPr>
      </p:pic>
    </p:spTree>
    <p:extLst>
      <p:ext uri="{BB962C8B-B14F-4D97-AF65-F5344CB8AC3E}">
        <p14:creationId xmlns:p14="http://schemas.microsoft.com/office/powerpoint/2010/main" val="169233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179830"/>
            <a:ext cx="5943600" cy="4498340"/>
          </a:xfrm>
          <a:prstGeom prst="rect">
            <a:avLst/>
          </a:prstGeom>
          <a:noFill/>
          <a:ln w="9525">
            <a:noFill/>
            <a:miter lim="800000"/>
            <a:headEnd/>
            <a:tailEnd/>
          </a:ln>
        </p:spPr>
      </p:pic>
      <p:sp>
        <p:nvSpPr>
          <p:cNvPr id="3" name="TextBox 2"/>
          <p:cNvSpPr txBox="1"/>
          <p:nvPr/>
        </p:nvSpPr>
        <p:spPr>
          <a:xfrm>
            <a:off x="6400800" y="3597797"/>
            <a:ext cx="2286000" cy="1938992"/>
          </a:xfrm>
          <a:prstGeom prst="rect">
            <a:avLst/>
          </a:prstGeom>
          <a:noFill/>
        </p:spPr>
        <p:txBody>
          <a:bodyPr wrap="square" rtlCol="0">
            <a:spAutoFit/>
          </a:bodyPr>
          <a:lstStyle/>
          <a:p>
            <a:r>
              <a:rPr lang="en-US" sz="1200" i="1" dirty="0"/>
              <a:t>Figure 3.2: Vertical profiles of the troposphere in three New England monitoring sites show ozone levels increase with altitude. Ms. Lai measured ozone at 340 ppb near the top of the troposphere, 10 to 12 km above the Earth (Lai et al., 2011).</a:t>
            </a:r>
            <a:endParaRPr lang="en-US" sz="1200" dirty="0"/>
          </a:p>
          <a:p>
            <a:endParaRPr lang="en-US" dirty="0"/>
          </a:p>
        </p:txBody>
      </p:sp>
      <p:sp>
        <p:nvSpPr>
          <p:cNvPr id="5" name="TextBox 4"/>
          <p:cNvSpPr txBox="1"/>
          <p:nvPr/>
        </p:nvSpPr>
        <p:spPr>
          <a:xfrm>
            <a:off x="838200" y="381000"/>
            <a:ext cx="7391400" cy="646331"/>
          </a:xfrm>
          <a:prstGeom prst="rect">
            <a:avLst/>
          </a:prstGeom>
          <a:noFill/>
        </p:spPr>
        <p:txBody>
          <a:bodyPr wrap="square" rtlCol="0">
            <a:spAutoFit/>
          </a:bodyPr>
          <a:lstStyle/>
          <a:p>
            <a:r>
              <a:rPr lang="en-US" sz="3600" dirty="0" smtClean="0"/>
              <a:t>New Research in Tropospheric Ozone</a:t>
            </a:r>
            <a:endParaRPr lang="en-US" sz="3600" dirty="0"/>
          </a:p>
        </p:txBody>
      </p:sp>
      <p:sp>
        <p:nvSpPr>
          <p:cNvPr id="6" name="TextBox 5"/>
          <p:cNvSpPr txBox="1"/>
          <p:nvPr/>
        </p:nvSpPr>
        <p:spPr>
          <a:xfrm>
            <a:off x="457200" y="1371600"/>
            <a:ext cx="2133600" cy="3046988"/>
          </a:xfrm>
          <a:prstGeom prst="rect">
            <a:avLst/>
          </a:prstGeom>
          <a:noFill/>
        </p:spPr>
        <p:txBody>
          <a:bodyPr wrap="square" rtlCol="0">
            <a:spAutoFit/>
          </a:bodyPr>
          <a:lstStyle/>
          <a:p>
            <a:pPr marL="342900" indent="-342900">
              <a:buFont typeface="Arial" pitchFamily="34" charset="0"/>
              <a:buChar char="•"/>
            </a:pPr>
            <a:r>
              <a:rPr lang="en-US" dirty="0" smtClean="0"/>
              <a:t>Bermuda High</a:t>
            </a:r>
          </a:p>
          <a:p>
            <a:pPr marL="342900" indent="-342900">
              <a:buFont typeface="Arial" pitchFamily="34" charset="0"/>
              <a:buChar char="•"/>
            </a:pPr>
            <a:r>
              <a:rPr lang="en-US" dirty="0" smtClean="0"/>
              <a:t>Appalachian lee</a:t>
            </a:r>
          </a:p>
          <a:p>
            <a:pPr marL="342900" indent="-342900">
              <a:buFont typeface="Arial" pitchFamily="34" charset="0"/>
              <a:buChar char="•"/>
            </a:pPr>
            <a:r>
              <a:rPr lang="en-US" dirty="0" smtClean="0"/>
              <a:t>Low-level Jet Stream</a:t>
            </a:r>
          </a:p>
          <a:p>
            <a:pPr marL="342900" indent="-342900">
              <a:buFont typeface="Arial" pitchFamily="34" charset="0"/>
              <a:buChar char="•"/>
            </a:pPr>
            <a:r>
              <a:rPr lang="en-US" dirty="0" smtClean="0"/>
              <a:t>Stratospheric infolding</a:t>
            </a:r>
            <a:endParaRPr lang="en-US" dirty="0"/>
          </a:p>
        </p:txBody>
      </p:sp>
    </p:spTree>
    <p:extLst>
      <p:ext uri="{BB962C8B-B14F-4D97-AF65-F5344CB8AC3E}">
        <p14:creationId xmlns:p14="http://schemas.microsoft.com/office/powerpoint/2010/main" val="413853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533400" y="1523456"/>
            <a:ext cx="5867400" cy="5182143"/>
          </a:xfrm>
          <a:prstGeom prst="rect">
            <a:avLst/>
          </a:prstGeom>
          <a:solidFill>
            <a:schemeClr val="bg2">
              <a:lumMod val="40000"/>
              <a:lumOff val="60000"/>
            </a:schemeClr>
          </a:solidFill>
          <a:ln w="12700">
            <a:solidFill>
              <a:schemeClr val="tx1">
                <a:lumMod val="85000"/>
                <a:lumOff val="15000"/>
              </a:schemeClr>
            </a:solidFill>
            <a:miter lim="800000"/>
            <a:headEnd/>
            <a:tailEnd/>
          </a:ln>
        </p:spPr>
        <p:txBody>
          <a:bodyPr lIns="182880" tIns="137160" bIns="137160"/>
          <a:lstStyle/>
          <a:p>
            <a:r>
              <a:rPr lang="en-US" sz="1800" b="1" dirty="0" smtClean="0"/>
              <a:t>1990</a:t>
            </a:r>
            <a:endParaRPr lang="en-US" sz="1800" b="1" dirty="0"/>
          </a:p>
          <a:p>
            <a:r>
              <a:rPr lang="en-US" sz="1600" b="1" dirty="0"/>
              <a:t>1-hour  		 120ppb (parts per billion): the average of the 4 highest values must be </a:t>
            </a:r>
          </a:p>
          <a:p>
            <a:r>
              <a:rPr lang="en-US" sz="1600" b="1" dirty="0"/>
              <a:t>		 </a:t>
            </a:r>
            <a:r>
              <a:rPr lang="en-US" sz="1600" b="1" u="sng" dirty="0"/>
              <a:t>&lt;</a:t>
            </a:r>
            <a:r>
              <a:rPr lang="en-US" sz="1600" b="1" dirty="0"/>
              <a:t> 120ppb over any 1 hour period each day.	</a:t>
            </a:r>
          </a:p>
          <a:p>
            <a:r>
              <a:rPr lang="en-US" sz="1600" b="1" dirty="0" smtClean="0"/>
              <a:t>1997</a:t>
            </a:r>
            <a:endParaRPr lang="en-US" sz="1600" b="1" dirty="0"/>
          </a:p>
          <a:p>
            <a:r>
              <a:rPr lang="en-US" sz="1600" b="1" dirty="0"/>
              <a:t>8-Hour </a:t>
            </a:r>
            <a:r>
              <a:rPr lang="en-US" sz="1600" b="1" dirty="0" smtClean="0"/>
              <a:t>	</a:t>
            </a:r>
            <a:r>
              <a:rPr lang="en-US" sz="1600" b="1" dirty="0"/>
              <a:t>	 80ppb (parts per billion): the average of the 4 highest values must be </a:t>
            </a:r>
          </a:p>
          <a:p>
            <a:r>
              <a:rPr lang="en-US" sz="1600" b="1" dirty="0"/>
              <a:t>		 </a:t>
            </a:r>
            <a:r>
              <a:rPr lang="en-US" sz="1600" b="1" dirty="0">
                <a:sym typeface="Symbol" pitchFamily="18" charset="2"/>
              </a:rPr>
              <a:t></a:t>
            </a:r>
            <a:r>
              <a:rPr lang="en-US" sz="1600" b="1" dirty="0"/>
              <a:t>  80 ppb over any 8 hour period each day.      </a:t>
            </a:r>
          </a:p>
          <a:p>
            <a:r>
              <a:rPr lang="en-US" sz="1600" b="1" dirty="0" smtClean="0"/>
              <a:t>2008</a:t>
            </a:r>
            <a:endParaRPr lang="en-US" sz="1600" b="1" dirty="0"/>
          </a:p>
          <a:p>
            <a:r>
              <a:rPr lang="en-US" sz="1600" b="1" dirty="0"/>
              <a:t>8-Hour </a:t>
            </a:r>
            <a:r>
              <a:rPr lang="en-US" sz="1600" b="1" dirty="0" smtClean="0"/>
              <a:t>		75ppb </a:t>
            </a:r>
            <a:r>
              <a:rPr lang="en-US" sz="1600" b="1" dirty="0"/>
              <a:t>(parts per billion): the average of the 4 highest values must be </a:t>
            </a:r>
          </a:p>
          <a:p>
            <a:r>
              <a:rPr lang="en-US" sz="1600" b="1" dirty="0"/>
              <a:t>		 </a:t>
            </a:r>
            <a:r>
              <a:rPr lang="en-US" sz="1600" b="1" u="sng" dirty="0"/>
              <a:t>&lt;</a:t>
            </a:r>
            <a:r>
              <a:rPr lang="en-US" sz="1600" b="1" dirty="0"/>
              <a:t> 75 ppb over any 8 hour period each day</a:t>
            </a:r>
            <a:r>
              <a:rPr lang="en-US" sz="1600" b="1" dirty="0" smtClean="0"/>
              <a:t>.</a:t>
            </a:r>
          </a:p>
          <a:p>
            <a:endParaRPr lang="en-US" sz="1600" b="1" dirty="0" smtClean="0"/>
          </a:p>
          <a:p>
            <a:pPr algn="ctr"/>
            <a:r>
              <a:rPr lang="en-US" b="1" dirty="0" smtClean="0"/>
              <a:t>The new 2010 standards were to set 60 to 70 parts per billion per volume (ppbv) as the maximum acceptable level of ozone over any 8-hour period. </a:t>
            </a:r>
            <a:endParaRPr lang="en-US" b="1" dirty="0"/>
          </a:p>
        </p:txBody>
      </p:sp>
      <p:sp>
        <p:nvSpPr>
          <p:cNvPr id="9219" name="Rectangle 6"/>
          <p:cNvSpPr>
            <a:spLocks noChangeArrowheads="1"/>
          </p:cNvSpPr>
          <p:nvPr/>
        </p:nvSpPr>
        <p:spPr bwMode="auto">
          <a:xfrm>
            <a:off x="685800" y="838200"/>
            <a:ext cx="7495322" cy="523220"/>
          </a:xfrm>
          <a:prstGeom prst="rect">
            <a:avLst/>
          </a:prstGeom>
          <a:noFill/>
          <a:ln w="9525">
            <a:noFill/>
            <a:miter lim="800000"/>
            <a:headEnd/>
            <a:tailEnd/>
          </a:ln>
        </p:spPr>
        <p:txBody>
          <a:bodyPr wrap="none">
            <a:spAutoFit/>
          </a:bodyPr>
          <a:lstStyle/>
          <a:p>
            <a:r>
              <a:rPr lang="en-US" sz="2800" b="1" dirty="0" smtClean="0">
                <a:solidFill>
                  <a:schemeClr val="accent1">
                    <a:lumMod val="50000"/>
                  </a:schemeClr>
                </a:solidFill>
              </a:rPr>
              <a:t>More Stringent Standards Side-Stepped in 2011</a:t>
            </a:r>
            <a:endParaRPr lang="en-US" b="1" i="1" u="sng" dirty="0">
              <a:solidFill>
                <a:schemeClr val="bg1"/>
              </a:solidFill>
            </a:endParaRPr>
          </a:p>
        </p:txBody>
      </p:sp>
      <p:sp>
        <p:nvSpPr>
          <p:cNvPr id="9220" name="Text Box 7"/>
          <p:cNvSpPr txBox="1">
            <a:spLocks noChangeArrowheads="1"/>
          </p:cNvSpPr>
          <p:nvPr/>
        </p:nvSpPr>
        <p:spPr bwMode="auto">
          <a:xfrm>
            <a:off x="3733800" y="228600"/>
            <a:ext cx="1606550" cy="579438"/>
          </a:xfrm>
          <a:prstGeom prst="rect">
            <a:avLst/>
          </a:prstGeom>
          <a:noFill/>
          <a:ln w="9525">
            <a:noFill/>
            <a:miter lim="800000"/>
            <a:headEnd/>
            <a:tailEnd/>
          </a:ln>
        </p:spPr>
        <p:txBody>
          <a:bodyPr wrap="none">
            <a:spAutoFit/>
          </a:bodyPr>
          <a:lstStyle/>
          <a:p>
            <a:r>
              <a:rPr lang="en-US" sz="3200" b="1">
                <a:solidFill>
                  <a:schemeClr val="bg1"/>
                </a:solidFill>
              </a:rPr>
              <a:t>NAAQS</a:t>
            </a:r>
          </a:p>
        </p:txBody>
      </p:sp>
      <p:graphicFrame>
        <p:nvGraphicFramePr>
          <p:cNvPr id="5" name="Group 36"/>
          <p:cNvGraphicFramePr>
            <a:graphicFrameLocks noGrp="1"/>
          </p:cNvGraphicFramePr>
          <p:nvPr>
            <p:extLst>
              <p:ext uri="{D42A27DB-BD31-4B8C-83A1-F6EECF244321}">
                <p14:modId xmlns:p14="http://schemas.microsoft.com/office/powerpoint/2010/main" val="3074847650"/>
              </p:ext>
            </p:extLst>
          </p:nvPr>
        </p:nvGraphicFramePr>
        <p:xfrm>
          <a:off x="6858000" y="381000"/>
          <a:ext cx="2057400" cy="2895600"/>
        </p:xfrm>
        <a:graphic>
          <a:graphicData uri="http://schemas.openxmlformats.org/drawingml/2006/table">
            <a:tbl>
              <a:tblPr/>
              <a:tblGrid>
                <a:gridCol w="775459"/>
                <a:gridCol w="1281941"/>
              </a:tblGrid>
              <a:tr h="303349">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Times New Roman" pitchFamily="18" charset="0"/>
                          <a:cs typeface="Arial" charset="0"/>
                        </a:rPr>
                        <a:t>  8-hour Average Peak Concentration</a:t>
                      </a:r>
                    </a:p>
                  </a:txBody>
                  <a:tcPr anchor="ctr" horzOverflow="overflow">
                    <a:lnL cap="flat">
                      <a:noFill/>
                    </a:lnL>
                    <a:lnR cap="flat">
                      <a:noFill/>
                    </a:lnR>
                    <a:lnT cap="flat">
                      <a:noFill/>
                    </a:lnT>
                    <a:lnB>
                      <a:noFill/>
                    </a:lnB>
                    <a:lnTlToBr>
                      <a:noFill/>
                    </a:lnTlToBr>
                    <a:lnBlToTr>
                      <a:noFill/>
                    </a:lnBlToTr>
                    <a:solidFill>
                      <a:schemeClr val="tx1"/>
                    </a:solidFill>
                  </a:tcPr>
                </a:tc>
                <a:tc hMerge="1">
                  <a:txBody>
                    <a:bodyPr/>
                    <a:lstStyle/>
                    <a:p>
                      <a:endParaRPr lang="en-US"/>
                    </a:p>
                  </a:txBody>
                  <a:tcPr/>
                </a:tc>
              </a:tr>
              <a:tr h="239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Times New Roman" pitchFamily="18" charset="0"/>
                          <a:cs typeface="Arial" charset="0"/>
                        </a:rPr>
                        <a:t>                       </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Times New Roman" pitchFamily="18" charset="0"/>
                          <a:cs typeface="Arial" charset="0"/>
                        </a:rPr>
                        <a:t>0-50 ppb</a:t>
                      </a:r>
                      <a:endParaRPr kumimoji="0" lang="en-US" sz="1200" b="0" i="0" u="none" strike="noStrike" cap="none" normalizeH="0" baseline="0" dirty="0" smtClean="0">
                        <a:ln>
                          <a:noFill/>
                        </a:ln>
                        <a:solidFill>
                          <a:schemeClr val="bg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chemeClr val="tx1"/>
                    </a:solidFill>
                  </a:tcPr>
                </a:tc>
              </a:tr>
              <a:tr h="239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Times New Roman" pitchFamily="18" charset="0"/>
                          <a:cs typeface="Arial" charset="0"/>
                        </a:rPr>
                        <a:t>                       </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Times New Roman" pitchFamily="18" charset="0"/>
                          <a:cs typeface="Arial" charset="0"/>
                        </a:rPr>
                        <a:t>51-100 ppb</a:t>
                      </a:r>
                      <a:endParaRPr kumimoji="0" lang="en-US" sz="1200" b="0" i="0" u="none" strike="noStrike" cap="none" normalizeH="0" baseline="0" dirty="0" smtClean="0">
                        <a:ln>
                          <a:noFill/>
                        </a:ln>
                        <a:solidFill>
                          <a:schemeClr val="bg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chemeClr val="tx1"/>
                    </a:solidFill>
                  </a:tcPr>
                </a:tc>
              </a:tr>
              <a:tr h="2474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Arial" charset="0"/>
                        </a:rPr>
                        <a:t>  </a:t>
                      </a:r>
                      <a:r>
                        <a:rPr kumimoji="0" lang="en-US" sz="1500" b="0" i="0" u="none" strike="noStrike" cap="none" normalizeH="0" baseline="0" dirty="0" smtClean="0">
                          <a:ln>
                            <a:noFill/>
                          </a:ln>
                          <a:solidFill>
                            <a:schemeClr val="tx1"/>
                          </a:solidFill>
                          <a:effectLst/>
                          <a:latin typeface="Times New Roman" pitchFamily="18" charset="0"/>
                          <a:cs typeface="Arial" charset="0"/>
                        </a:rPr>
                        <a:t> </a:t>
                      </a:r>
                      <a:r>
                        <a:rPr kumimoji="0" lang="en-US" sz="1000" b="0" i="0" u="none" strike="noStrike" cap="none" normalizeH="0" baseline="0" dirty="0" smtClean="0">
                          <a:ln>
                            <a:noFill/>
                          </a:ln>
                          <a:solidFill>
                            <a:schemeClr val="tx1"/>
                          </a:solidFill>
                          <a:effectLst/>
                          <a:latin typeface="Times New Roman" pitchFamily="18" charset="0"/>
                          <a:cs typeface="Arial" charset="0"/>
                        </a:rPr>
                        <a:t>                    </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Times New Roman" pitchFamily="18" charset="0"/>
                          <a:cs typeface="Arial" charset="0"/>
                        </a:rPr>
                        <a:t>101-150 ppb</a:t>
                      </a:r>
                      <a:endParaRPr kumimoji="0" lang="en-US" sz="1200" b="0" i="0" u="none" strike="noStrike" cap="none" normalizeH="0" baseline="0" dirty="0" smtClean="0">
                        <a:ln>
                          <a:noFill/>
                        </a:ln>
                        <a:solidFill>
                          <a:schemeClr val="bg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chemeClr val="tx1"/>
                    </a:solidFill>
                  </a:tcPr>
                </a:tc>
              </a:tr>
              <a:tr h="2474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Arial" charset="0"/>
                        </a:rPr>
                        <a:t>  </a:t>
                      </a:r>
                      <a:r>
                        <a:rPr kumimoji="0" lang="en-US" sz="1500" b="0" i="0" u="none" strike="noStrike" cap="none" normalizeH="0" baseline="0" dirty="0" smtClean="0">
                          <a:ln>
                            <a:noFill/>
                          </a:ln>
                          <a:solidFill>
                            <a:schemeClr val="tx1"/>
                          </a:solidFill>
                          <a:effectLst/>
                          <a:latin typeface="Times New Roman" pitchFamily="18" charset="0"/>
                          <a:cs typeface="Arial" charset="0"/>
                        </a:rPr>
                        <a:t> </a:t>
                      </a:r>
                      <a:r>
                        <a:rPr kumimoji="0" lang="en-US" sz="1000" b="0" i="0" u="none" strike="noStrike" cap="none" normalizeH="0" baseline="0" dirty="0" smtClean="0">
                          <a:ln>
                            <a:noFill/>
                          </a:ln>
                          <a:solidFill>
                            <a:schemeClr val="tx1"/>
                          </a:solidFill>
                          <a:effectLst/>
                          <a:latin typeface="Times New Roman" pitchFamily="18" charset="0"/>
                          <a:cs typeface="Arial" charset="0"/>
                        </a:rPr>
                        <a:t>                    </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Times New Roman" pitchFamily="18" charset="0"/>
                          <a:cs typeface="Arial" charset="0"/>
                        </a:rPr>
                        <a:t>151-200 ppb</a:t>
                      </a:r>
                      <a:endParaRPr kumimoji="0" lang="en-US" sz="1200" b="0" i="0" u="none" strike="noStrike" cap="none" normalizeH="0" baseline="0" dirty="0" smtClean="0">
                        <a:ln>
                          <a:noFill/>
                        </a:ln>
                        <a:solidFill>
                          <a:schemeClr val="bg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chemeClr val="tx1"/>
                    </a:solidFill>
                  </a:tcPr>
                </a:tc>
              </a:tr>
              <a:tr h="239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Times New Roman" pitchFamily="18" charset="0"/>
                          <a:cs typeface="Arial" charset="0"/>
                        </a:rPr>
                        <a:t>                       </a:t>
                      </a:r>
                    </a:p>
                  </a:txBody>
                  <a:tcPr anchor="ctr" horzOverflow="overflow">
                    <a:lnL cap="flat">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Times New Roman" pitchFamily="18" charset="0"/>
                          <a:cs typeface="Arial" charset="0"/>
                        </a:rPr>
                        <a:t>201-300 ppb</a:t>
                      </a:r>
                      <a:endParaRPr kumimoji="0" lang="en-US" sz="1200" b="0" i="0" u="none" strike="noStrike" cap="none" normalizeH="0" baseline="0" dirty="0" smtClean="0">
                        <a:ln>
                          <a:noFill/>
                        </a:ln>
                        <a:solidFill>
                          <a:schemeClr val="bg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chemeClr val="tx1"/>
                    </a:solidFill>
                  </a:tcPr>
                </a:tc>
              </a:tr>
            </a:tbl>
          </a:graphicData>
        </a:graphic>
      </p:graphicFrame>
      <p:pic>
        <p:nvPicPr>
          <p:cNvPr id="6" name="Picture 24" descr="orange"/>
          <p:cNvPicPr>
            <a:picLocks noChangeAspect="1" noChangeArrowheads="1"/>
          </p:cNvPicPr>
          <p:nvPr/>
        </p:nvPicPr>
        <p:blipFill>
          <a:blip r:embed="rId2" cstate="print"/>
          <a:srcRect/>
          <a:stretch>
            <a:fillRect/>
          </a:stretch>
        </p:blipFill>
        <p:spPr bwMode="auto">
          <a:xfrm>
            <a:off x="6934200" y="1981200"/>
            <a:ext cx="762000" cy="238125"/>
          </a:xfrm>
          <a:prstGeom prst="rect">
            <a:avLst/>
          </a:prstGeom>
          <a:noFill/>
          <a:ln w="9525">
            <a:noFill/>
            <a:miter lim="800000"/>
            <a:headEnd/>
            <a:tailEnd/>
          </a:ln>
        </p:spPr>
      </p:pic>
      <p:pic>
        <p:nvPicPr>
          <p:cNvPr id="7" name="Picture 25" descr="red"/>
          <p:cNvPicPr>
            <a:picLocks noChangeAspect="1" noChangeArrowheads="1"/>
          </p:cNvPicPr>
          <p:nvPr/>
        </p:nvPicPr>
        <p:blipFill>
          <a:blip r:embed="rId3" cstate="print"/>
          <a:srcRect/>
          <a:stretch>
            <a:fillRect/>
          </a:stretch>
        </p:blipFill>
        <p:spPr bwMode="auto">
          <a:xfrm>
            <a:off x="6934200" y="2438400"/>
            <a:ext cx="762000" cy="238125"/>
          </a:xfrm>
          <a:prstGeom prst="rect">
            <a:avLst/>
          </a:prstGeom>
          <a:noFill/>
          <a:ln w="9525">
            <a:noFill/>
            <a:miter lim="800000"/>
            <a:headEnd/>
            <a:tailEnd/>
          </a:ln>
        </p:spPr>
      </p:pic>
      <p:sp>
        <p:nvSpPr>
          <p:cNvPr id="8" name="Text Box 26"/>
          <p:cNvSpPr txBox="1">
            <a:spLocks noChangeArrowheads="1"/>
          </p:cNvSpPr>
          <p:nvPr/>
        </p:nvSpPr>
        <p:spPr bwMode="auto">
          <a:xfrm>
            <a:off x="6934200" y="2895600"/>
            <a:ext cx="762000" cy="369888"/>
          </a:xfrm>
          <a:prstGeom prst="rect">
            <a:avLst/>
          </a:prstGeom>
          <a:solidFill>
            <a:srgbClr val="993366"/>
          </a:solidFill>
          <a:ln w="9525">
            <a:noFill/>
            <a:miter lim="800000"/>
            <a:headEnd/>
            <a:tailEnd/>
          </a:ln>
        </p:spPr>
        <p:txBody>
          <a:bodyPr>
            <a:spAutoFit/>
          </a:bodyPr>
          <a:lstStyle/>
          <a:p>
            <a:endParaRPr lang="en-US" sz="1800">
              <a:latin typeface="Arial" charset="0"/>
            </a:endParaRPr>
          </a:p>
        </p:txBody>
      </p:sp>
      <p:pic>
        <p:nvPicPr>
          <p:cNvPr id="9" name="Picture 23" descr="liteyell"/>
          <p:cNvPicPr>
            <a:picLocks noChangeAspect="1" noChangeArrowheads="1"/>
          </p:cNvPicPr>
          <p:nvPr/>
        </p:nvPicPr>
        <p:blipFill>
          <a:blip r:embed="rId4" cstate="print"/>
          <a:srcRect/>
          <a:stretch>
            <a:fillRect/>
          </a:stretch>
        </p:blipFill>
        <p:spPr bwMode="auto">
          <a:xfrm>
            <a:off x="6934200" y="1524000"/>
            <a:ext cx="762000" cy="238125"/>
          </a:xfrm>
          <a:prstGeom prst="rect">
            <a:avLst/>
          </a:prstGeom>
          <a:solidFill>
            <a:srgbClr val="FFFF00"/>
          </a:solidFill>
          <a:ln w="9525">
            <a:noFill/>
            <a:miter lim="800000"/>
            <a:headEnd/>
            <a:tailEnd/>
          </a:ln>
        </p:spPr>
      </p:pic>
      <p:pic>
        <p:nvPicPr>
          <p:cNvPr id="10" name="Picture 22" descr="green"/>
          <p:cNvPicPr>
            <a:picLocks noChangeAspect="1" noChangeArrowheads="1"/>
          </p:cNvPicPr>
          <p:nvPr/>
        </p:nvPicPr>
        <p:blipFill>
          <a:blip r:embed="rId5" cstate="print"/>
          <a:srcRect/>
          <a:stretch>
            <a:fillRect/>
          </a:stretch>
        </p:blipFill>
        <p:spPr bwMode="auto">
          <a:xfrm>
            <a:off x="6934200" y="1066800"/>
            <a:ext cx="762000" cy="238125"/>
          </a:xfrm>
          <a:prstGeom prst="rect">
            <a:avLst/>
          </a:prstGeom>
          <a:noFill/>
          <a:ln w="9525">
            <a:noFill/>
            <a:miter lim="800000"/>
            <a:headEnd/>
            <a:tailEnd/>
          </a:ln>
        </p:spPr>
      </p:pic>
      <p:sp>
        <p:nvSpPr>
          <p:cNvPr id="2" name="TextBox 1"/>
          <p:cNvSpPr txBox="1"/>
          <p:nvPr/>
        </p:nvSpPr>
        <p:spPr>
          <a:xfrm>
            <a:off x="6705600" y="3429000"/>
            <a:ext cx="2133600" cy="2862322"/>
          </a:xfrm>
          <a:prstGeom prst="rect">
            <a:avLst/>
          </a:prstGeom>
          <a:noFill/>
        </p:spPr>
        <p:txBody>
          <a:bodyPr wrap="square" rtlCol="0">
            <a:spAutoFit/>
          </a:bodyPr>
          <a:lstStyle/>
          <a:p>
            <a:r>
              <a:rPr lang="en-US" sz="1800" i="1" dirty="0" smtClean="0"/>
              <a:t>“…I </a:t>
            </a:r>
            <a:r>
              <a:rPr lang="en-US" sz="1800" i="1" dirty="0"/>
              <a:t>have requested that Administrator Jackson withdraw the draft Ozone National Ambient Air Quality Standards at this time</a:t>
            </a:r>
            <a:r>
              <a:rPr lang="en-US" sz="1800" i="1" dirty="0" smtClean="0"/>
              <a:t>.” President Barack Obama, Sept. 2, 2011.</a:t>
            </a:r>
            <a:endParaRPr lang="en-US" sz="1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609600"/>
          </a:xfrm>
        </p:spPr>
        <p:txBody>
          <a:bodyPr/>
          <a:lstStyle/>
          <a:p>
            <a:r>
              <a:rPr lang="en-US" sz="3200" dirty="0" smtClean="0"/>
              <a:t>Ozone </a:t>
            </a:r>
            <a:r>
              <a:rPr lang="en-US" sz="3200" dirty="0" err="1" smtClean="0"/>
              <a:t>Exceedance</a:t>
            </a:r>
            <a:r>
              <a:rPr lang="en-US" sz="3200" dirty="0" smtClean="0"/>
              <a:t>, 1993-2010</a:t>
            </a:r>
            <a:endParaRPr lang="en-US" sz="3200" dirty="0"/>
          </a:p>
        </p:txBody>
      </p:sp>
      <p:sp>
        <p:nvSpPr>
          <p:cNvPr id="3" name="Subtitle 2"/>
          <p:cNvSpPr>
            <a:spLocks noGrp="1"/>
          </p:cNvSpPr>
          <p:nvPr>
            <p:ph type="subTitle" idx="1"/>
          </p:nvPr>
        </p:nvSpPr>
        <p:spPr/>
        <p:txBody>
          <a:bodyPr/>
          <a:lstStyle/>
          <a:p>
            <a:endParaRPr lang="en-US"/>
          </a:p>
        </p:txBody>
      </p:sp>
      <p:pic>
        <p:nvPicPr>
          <p:cNvPr id="4" name="Picture 3" descr="NewEngland8hourexceedances83-2010.gif"/>
          <p:cNvPicPr>
            <a:picLocks noChangeAspect="1"/>
          </p:cNvPicPr>
          <p:nvPr/>
        </p:nvPicPr>
        <p:blipFill>
          <a:blip r:embed="rId2" cstate="print"/>
          <a:stretch>
            <a:fillRect/>
          </a:stretch>
        </p:blipFill>
        <p:spPr>
          <a:xfrm>
            <a:off x="1101090" y="1219200"/>
            <a:ext cx="6941820" cy="474726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3308</TotalTime>
  <Words>1163</Words>
  <Application>Microsoft Office PowerPoint</Application>
  <PresentationFormat>On-screen Show (4:3)</PresentationFormat>
  <Paragraphs>243</Paragraphs>
  <Slides>33</Slides>
  <Notes>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Default Design</vt:lpstr>
      <vt:lpstr>PowerPoint Presentation</vt:lpstr>
      <vt:lpstr>PowerPoint Presentation</vt:lpstr>
      <vt:lpstr>PowerPoint Presentation</vt:lpstr>
      <vt:lpstr>Teachers Teaching in the Forest</vt:lpstr>
      <vt:lpstr>PowerPoint Presentation</vt:lpstr>
      <vt:lpstr>Changing Timing of Ozone Events</vt:lpstr>
      <vt:lpstr>PowerPoint Presentation</vt:lpstr>
      <vt:lpstr>PowerPoint Presentation</vt:lpstr>
      <vt:lpstr>Ozone Exceedance, 1993-2010</vt:lpstr>
      <vt:lpstr>One More Atmospheric Change: PAN</vt:lpstr>
      <vt:lpstr>PowerPoint Presentation</vt:lpstr>
      <vt:lpstr>PowerPoint Presentation</vt:lpstr>
      <vt:lpstr>Interpreting the Reflectance</vt:lpstr>
      <vt:lpstr>REIPs and Ozone</vt:lpstr>
      <vt:lpstr>PowerPoint Presentation</vt:lpstr>
      <vt:lpstr>Long Term  Health Improves</vt:lpstr>
      <vt:lpstr>Biometric News: Needle Retention Fell</vt:lpstr>
      <vt:lpstr>AIRMap Recorded Ozone</vt:lpstr>
      <vt:lpstr>Biometric News: Our Trees Are Too Tall</vt:lpstr>
      <vt:lpstr>Crowded Canopies Cut Growth</vt:lpstr>
      <vt:lpstr>New Frontiers in Student Research</vt:lpstr>
      <vt:lpstr>Gilmanton 7th Graders Explore Data Analyses</vt:lpstr>
      <vt:lpstr>May 25, 2nd Student Convention</vt:lpstr>
      <vt:lpstr>PowerPoint Presentation</vt:lpstr>
      <vt:lpstr>PowerPoint Presentation</vt:lpstr>
      <vt:lpstr>Gary N. Lauten Award  2011</vt:lpstr>
      <vt:lpstr>PowerPoint Presentation</vt:lpstr>
      <vt:lpstr>PowerPoint Presentation</vt:lpstr>
      <vt:lpstr>PowerPoint Presentation</vt:lpstr>
      <vt:lpstr>Query #1 for 2012 Studies</vt:lpstr>
      <vt:lpstr>PowerPoint Presentation</vt:lpstr>
      <vt:lpstr>Selecting New Trees</vt:lpstr>
      <vt:lpstr>Long Term Plans for School Trees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martha</dc:creator>
  <cp:lastModifiedBy>Monty</cp:lastModifiedBy>
  <cp:revision>134</cp:revision>
  <dcterms:created xsi:type="dcterms:W3CDTF">1601-01-01T00:00:00Z</dcterms:created>
  <dcterms:modified xsi:type="dcterms:W3CDTF">2012-03-01T15:38:57Z</dcterms:modified>
</cp:coreProperties>
</file>