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3"/>
  </p:notesMasterIdLst>
  <p:sldIdLst>
    <p:sldId id="264" r:id="rId2"/>
    <p:sldId id="256" r:id="rId3"/>
    <p:sldId id="271" r:id="rId4"/>
    <p:sldId id="272" r:id="rId5"/>
    <p:sldId id="283" r:id="rId6"/>
    <p:sldId id="275" r:id="rId7"/>
    <p:sldId id="274" r:id="rId8"/>
    <p:sldId id="273" r:id="rId9"/>
    <p:sldId id="258" r:id="rId10"/>
    <p:sldId id="277" r:id="rId11"/>
    <p:sldId id="265" r:id="rId12"/>
    <p:sldId id="269" r:id="rId13"/>
    <p:sldId id="260" r:id="rId14"/>
    <p:sldId id="276" r:id="rId15"/>
    <p:sldId id="284" r:id="rId16"/>
    <p:sldId id="285" r:id="rId17"/>
    <p:sldId id="259" r:id="rId18"/>
    <p:sldId id="261" r:id="rId19"/>
    <p:sldId id="270" r:id="rId20"/>
    <p:sldId id="257" r:id="rId21"/>
    <p:sldId id="268" r:id="rId22"/>
    <p:sldId id="267" r:id="rId23"/>
    <p:sldId id="279" r:id="rId24"/>
    <p:sldId id="262" r:id="rId25"/>
    <p:sldId id="263" r:id="rId26"/>
    <p:sldId id="266" r:id="rId27"/>
    <p:sldId id="278" r:id="rId28"/>
    <p:sldId id="280" r:id="rId29"/>
    <p:sldId id="281" r:id="rId30"/>
    <p:sldId id="282" r:id="rId31"/>
    <p:sldId id="286" r:id="rId32"/>
  </p:sldIdLst>
  <p:sldSz cx="36576000" cy="27432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94660"/>
  </p:normalViewPr>
  <p:slideViewPr>
    <p:cSldViewPr snapToGrid="0">
      <p:cViewPr varScale="1">
        <p:scale>
          <a:sx n="25" d="100"/>
          <a:sy n="25" d="100"/>
        </p:scale>
        <p:origin x="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onty\Desktop\VIRIS%20spectral%20reports%202012-2013\biometrics\Biometrics-92-2011-collectionsSept2012-June2013%20(Autosav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onty\Desktop\Forest%20Watch%202014\Forest%20Watch%20archival\LongTermSpectralCharts--1993-2012updated-1-3-201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onty\Desktop\Forest%20Watch%202014\Forest%20Watch%20archival\LongTermSpectralCharts--1993-2012updated-1-3-2014.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MeanTotal Needle</a:t>
            </a:r>
            <a:r>
              <a:rPr lang="en-US" baseline="0"/>
              <a:t> </a:t>
            </a:r>
            <a:r>
              <a:rPr lang="en-US"/>
              <a:t>Damage by Length - 1996-2012 </a:t>
            </a:r>
          </a:p>
        </c:rich>
      </c:tx>
      <c:layout>
        <c:manualLayout>
          <c:xMode val="edge"/>
          <c:yMode val="edge"/>
          <c:x val="0.32735580949577564"/>
          <c:y val="5.9777886070430122E-2"/>
        </c:manualLayout>
      </c:layout>
      <c:overlay val="0"/>
      <c:spPr>
        <a:noFill/>
        <a:ln w="25400">
          <a:noFill/>
        </a:ln>
      </c:spPr>
    </c:title>
    <c:autoTitleDeleted val="0"/>
    <c:plotArea>
      <c:layout>
        <c:manualLayout>
          <c:layoutTarget val="inner"/>
          <c:xMode val="edge"/>
          <c:yMode val="edge"/>
          <c:x val="0.11670779172673977"/>
          <c:y val="0.19525128850622225"/>
          <c:w val="0.85135262806979561"/>
          <c:h val="0.55409149440954975"/>
        </c:manualLayout>
      </c:layout>
      <c:barChart>
        <c:barDir val="col"/>
        <c:grouping val="clustered"/>
        <c:varyColors val="0"/>
        <c:ser>
          <c:idx val="0"/>
          <c:order val="0"/>
          <c:spPr>
            <a:solidFill>
              <a:srgbClr val="00B050"/>
            </a:solidFill>
            <a:ln w="12700">
              <a:solidFill>
                <a:srgbClr val="000000"/>
              </a:solidFill>
              <a:prstDash val="solid"/>
            </a:ln>
          </c:spPr>
          <c:invertIfNegative val="0"/>
          <c:errBars>
            <c:errBarType val="both"/>
            <c:errValType val="stdErr"/>
            <c:noEndCap val="0"/>
            <c:spPr>
              <a:solidFill>
                <a:schemeClr val="bg1">
                  <a:lumMod val="65000"/>
                </a:schemeClr>
              </a:solidFill>
              <a:ln w="12700">
                <a:solidFill>
                  <a:srgbClr val="000000"/>
                </a:solidFill>
                <a:prstDash val="solid"/>
              </a:ln>
            </c:spPr>
          </c:errBars>
          <c:cat>
            <c:numRef>
              <c:f>'Symptomology+charts2013'!$A$6:$A$22</c:f>
              <c:numCache>
                <c:formatCode>General</c:formatCode>
                <c:ptCount val="1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numCache>
            </c:numRef>
          </c:cat>
          <c:val>
            <c:numRef>
              <c:f>'Symptomology+charts2013'!$AC$6:$AC$22</c:f>
              <c:numCache>
                <c:formatCode>0.00</c:formatCode>
                <c:ptCount val="17"/>
                <c:pt idx="0">
                  <c:v>4.239195105523125</c:v>
                </c:pt>
                <c:pt idx="1">
                  <c:v>5.7316389970622392</c:v>
                </c:pt>
                <c:pt idx="2">
                  <c:v>5.561326291079812</c:v>
                </c:pt>
                <c:pt idx="3">
                  <c:v>4.7485687998364341</c:v>
                </c:pt>
                <c:pt idx="4">
                  <c:v>4.1578321279025507</c:v>
                </c:pt>
                <c:pt idx="5">
                  <c:v>4.9186827956989241</c:v>
                </c:pt>
                <c:pt idx="6">
                  <c:v>5.8498807394156227</c:v>
                </c:pt>
                <c:pt idx="7">
                  <c:v>4.913095238095238</c:v>
                </c:pt>
                <c:pt idx="8">
                  <c:v>4.5197802197802197</c:v>
                </c:pt>
                <c:pt idx="9">
                  <c:v>4.8099999999999996</c:v>
                </c:pt>
                <c:pt idx="10">
                  <c:v>5.2695987654320984</c:v>
                </c:pt>
                <c:pt idx="11">
                  <c:v>6.2024702939337084</c:v>
                </c:pt>
                <c:pt idx="12">
                  <c:v>4.4402288467329116</c:v>
                </c:pt>
                <c:pt idx="13">
                  <c:v>4.0049999999999999</c:v>
                </c:pt>
                <c:pt idx="14">
                  <c:v>4.66</c:v>
                </c:pt>
                <c:pt idx="15">
                  <c:v>3.4449065656565656</c:v>
                </c:pt>
                <c:pt idx="16">
                  <c:v>2.5139437878787882</c:v>
                </c:pt>
              </c:numCache>
            </c:numRef>
          </c:val>
        </c:ser>
        <c:dLbls>
          <c:showLegendKey val="0"/>
          <c:showVal val="0"/>
          <c:showCatName val="0"/>
          <c:showSerName val="0"/>
          <c:showPercent val="0"/>
          <c:showBubbleSize val="0"/>
        </c:dLbls>
        <c:gapWidth val="150"/>
        <c:axId val="153393416"/>
        <c:axId val="153393024"/>
      </c:barChart>
      <c:catAx>
        <c:axId val="153393416"/>
        <c:scaling>
          <c:orientation val="minMax"/>
        </c:scaling>
        <c:delete val="0"/>
        <c:axPos val="b"/>
        <c:title>
          <c:tx>
            <c:rich>
              <a:bodyPr/>
              <a:lstStyle/>
              <a:p>
                <a:pPr>
                  <a:defRPr sz="1175" b="1" i="0" u="none" strike="noStrike" baseline="0">
                    <a:solidFill>
                      <a:srgbClr val="000000"/>
                    </a:solidFill>
                    <a:latin typeface="Arial"/>
                    <a:ea typeface="Arial"/>
                    <a:cs typeface="Arial"/>
                  </a:defRPr>
                </a:pPr>
                <a:r>
                  <a:rPr lang="en-US"/>
                  <a:t>Needle Year</a:t>
                </a:r>
              </a:p>
            </c:rich>
          </c:tx>
          <c:layout>
            <c:manualLayout>
              <c:xMode val="edge"/>
              <c:yMode val="edge"/>
              <c:x val="0.43979296046225241"/>
              <c:y val="0.9075301768017782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153393024"/>
        <c:crosses val="autoZero"/>
        <c:auto val="1"/>
        <c:lblAlgn val="ctr"/>
        <c:lblOffset val="100"/>
        <c:tickLblSkip val="1"/>
        <c:tickMarkSkip val="1"/>
        <c:noMultiLvlLbl val="0"/>
      </c:catAx>
      <c:valAx>
        <c:axId val="153393024"/>
        <c:scaling>
          <c:orientation val="minMax"/>
          <c:min val="2"/>
        </c:scaling>
        <c:delete val="0"/>
        <c:axPos val="l"/>
        <c:majorGridlines>
          <c:spPr>
            <a:ln w="3175">
              <a:solidFill>
                <a:srgbClr val="000000"/>
              </a:solidFill>
              <a:prstDash val="solid"/>
            </a:ln>
          </c:spPr>
        </c:majorGridlines>
        <c:title>
          <c:tx>
            <c:rich>
              <a:bodyPr/>
              <a:lstStyle/>
              <a:p>
                <a:pPr>
                  <a:defRPr sz="1175" b="1" i="0" u="none" strike="noStrike" baseline="0">
                    <a:solidFill>
                      <a:srgbClr val="000000"/>
                    </a:solidFill>
                    <a:latin typeface="Arial"/>
                    <a:ea typeface="Arial"/>
                    <a:cs typeface="Arial"/>
                  </a:defRPr>
                </a:pPr>
                <a:r>
                  <a:rPr lang="en-US" sz="1000"/>
                  <a:t>Average Damage (mm)</a:t>
                </a:r>
              </a:p>
            </c:rich>
          </c:tx>
          <c:layout>
            <c:manualLayout>
              <c:xMode val="edge"/>
              <c:yMode val="edge"/>
              <c:x val="1.5006900243120723E-2"/>
              <c:y val="0.15917007735510635"/>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53393416"/>
        <c:crosses val="autoZero"/>
        <c:crossBetween val="between"/>
      </c:valAx>
      <c:spPr>
        <a:solidFill>
          <a:srgbClr val="FFFFFF"/>
        </a:solidFill>
        <a:ln w="12700">
          <a:solidFill>
            <a:sysClr val="windowText" lastClr="000000"/>
          </a:solidFill>
          <a:prstDash val="solid"/>
        </a:ln>
      </c:spPr>
    </c:plotArea>
    <c:plotVisOnly val="1"/>
    <c:dispBlanksAs val="gap"/>
    <c:showDLblsOverMax val="0"/>
  </c:chart>
  <c:spPr>
    <a:solidFill>
      <a:srgbClr val="FFFFFF"/>
    </a:solidFill>
    <a:ln w="3175">
      <a:solidFill>
        <a:sysClr val="windowText" lastClr="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2400" dirty="0">
                <a:latin typeface="Times New Roman" pitchFamily="18" charset="0"/>
                <a:cs typeface="Times New Roman" pitchFamily="18" charset="0"/>
              </a:rPr>
              <a:t>Figure 3.14. NIR 3/1 Ratio, 1993-2012</a:t>
            </a:r>
          </a:p>
          <a:p>
            <a:pPr>
              <a:defRPr sz="1400"/>
            </a:pPr>
            <a:r>
              <a:rPr lang="en-US" sz="2400" dirty="0">
                <a:latin typeface="Times New Roman" pitchFamily="18" charset="0"/>
                <a:cs typeface="Times New Roman" pitchFamily="18" charset="0"/>
              </a:rPr>
              <a:t>N=188</a:t>
            </a:r>
          </a:p>
        </c:rich>
      </c:tx>
      <c:layout>
        <c:manualLayout>
          <c:xMode val="edge"/>
          <c:yMode val="edge"/>
          <c:x val="0.18405142844326405"/>
          <c:y val="8.1299117398879704E-3"/>
        </c:manualLayout>
      </c:layout>
      <c:overlay val="0"/>
    </c:title>
    <c:autoTitleDeleted val="0"/>
    <c:plotArea>
      <c:layout>
        <c:manualLayout>
          <c:layoutTarget val="inner"/>
          <c:xMode val="edge"/>
          <c:yMode val="edge"/>
          <c:x val="9.6804206713014346E-2"/>
          <c:y val="0.21852002433035697"/>
          <c:w val="0.83545195173014919"/>
          <c:h val="0.68975138919320922"/>
        </c:manualLayout>
      </c:layout>
      <c:barChart>
        <c:barDir val="col"/>
        <c:grouping val="clustered"/>
        <c:varyColors val="0"/>
        <c:ser>
          <c:idx val="0"/>
          <c:order val="0"/>
          <c:tx>
            <c:v>North Side</c:v>
          </c:tx>
          <c:spPr>
            <a:solidFill>
              <a:schemeClr val="accent2">
                <a:lumMod val="75000"/>
              </a:schemeClr>
            </a:solidFill>
          </c:spPr>
          <c:invertIfNegative val="0"/>
          <c:cat>
            <c:numRef>
              <c:f>'All-NIR31'!$A$4:$A$23</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'All-NIR31'!$C$4:$C$23</c:f>
              <c:numCache>
                <c:formatCode>0.00</c:formatCode>
                <c:ptCount val="20"/>
                <c:pt idx="0">
                  <c:v>0.92097622000000001</c:v>
                </c:pt>
                <c:pt idx="1">
                  <c:v>0.89893508</c:v>
                </c:pt>
                <c:pt idx="2">
                  <c:v>0.86972159000000004</c:v>
                </c:pt>
                <c:pt idx="3">
                  <c:v>0.87607668000000005</c:v>
                </c:pt>
                <c:pt idx="4">
                  <c:v>0.87338652000000006</c:v>
                </c:pt>
                <c:pt idx="5">
                  <c:v>0.84</c:v>
                </c:pt>
                <c:pt idx="6">
                  <c:v>0.78997302999999996</c:v>
                </c:pt>
                <c:pt idx="7">
                  <c:v>0.81084506999999995</c:v>
                </c:pt>
                <c:pt idx="8">
                  <c:v>0.83403070000000001</c:v>
                </c:pt>
                <c:pt idx="9">
                  <c:v>0.81177113999999995</c:v>
                </c:pt>
                <c:pt idx="10">
                  <c:v>0.82695260999999998</c:v>
                </c:pt>
                <c:pt idx="11">
                  <c:v>0.84268778</c:v>
                </c:pt>
                <c:pt idx="12">
                  <c:v>0.84163854999999999</c:v>
                </c:pt>
                <c:pt idx="13" formatCode="General">
                  <c:v>0.83</c:v>
                </c:pt>
                <c:pt idx="14">
                  <c:v>0.83</c:v>
                </c:pt>
                <c:pt idx="15">
                  <c:v>0.83</c:v>
                </c:pt>
                <c:pt idx="16">
                  <c:v>0.86</c:v>
                </c:pt>
                <c:pt idx="17">
                  <c:v>0.85</c:v>
                </c:pt>
                <c:pt idx="18">
                  <c:v>0.88</c:v>
                </c:pt>
                <c:pt idx="19">
                  <c:v>0.86699999999999999</c:v>
                </c:pt>
              </c:numCache>
            </c:numRef>
          </c:val>
        </c:ser>
        <c:ser>
          <c:idx val="1"/>
          <c:order val="1"/>
          <c:tx>
            <c:v>South Side</c:v>
          </c:tx>
          <c:spPr>
            <a:solidFill>
              <a:schemeClr val="accent6">
                <a:lumMod val="75000"/>
              </a:schemeClr>
            </a:solidFill>
          </c:spPr>
          <c:invertIfNegative val="0"/>
          <c:cat>
            <c:numRef>
              <c:f>'All-NIR31'!$A$4:$A$23</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'All-NIR31'!$D$4:$D$23</c:f>
              <c:numCache>
                <c:formatCode>0.00</c:formatCode>
                <c:ptCount val="20"/>
                <c:pt idx="0">
                  <c:v>0.91803261000000003</c:v>
                </c:pt>
                <c:pt idx="1">
                  <c:v>0.89059078999999997</c:v>
                </c:pt>
                <c:pt idx="2">
                  <c:v>0.87101921999999998</c:v>
                </c:pt>
                <c:pt idx="3">
                  <c:v>0.87362859000000004</c:v>
                </c:pt>
                <c:pt idx="4">
                  <c:v>0.86984249000000002</c:v>
                </c:pt>
                <c:pt idx="5">
                  <c:v>0.84</c:v>
                </c:pt>
                <c:pt idx="6">
                  <c:v>0.78511598000000005</c:v>
                </c:pt>
                <c:pt idx="7">
                  <c:v>0.80863953</c:v>
                </c:pt>
                <c:pt idx="8">
                  <c:v>0.83331003999999997</c:v>
                </c:pt>
                <c:pt idx="9">
                  <c:v>0.81575757999999998</c:v>
                </c:pt>
                <c:pt idx="10">
                  <c:v>0.82391866000000002</c:v>
                </c:pt>
                <c:pt idx="11">
                  <c:v>0.84198205999999998</c:v>
                </c:pt>
                <c:pt idx="12">
                  <c:v>0.83760119</c:v>
                </c:pt>
                <c:pt idx="13" formatCode="General">
                  <c:v>0.83</c:v>
                </c:pt>
                <c:pt idx="14">
                  <c:v>0.83</c:v>
                </c:pt>
                <c:pt idx="15">
                  <c:v>0.83</c:v>
                </c:pt>
                <c:pt idx="16">
                  <c:v>0.85</c:v>
                </c:pt>
                <c:pt idx="17">
                  <c:v>0.84</c:v>
                </c:pt>
                <c:pt idx="18">
                  <c:v>0.87</c:v>
                </c:pt>
                <c:pt idx="19">
                  <c:v>0.87</c:v>
                </c:pt>
              </c:numCache>
            </c:numRef>
          </c:val>
        </c:ser>
        <c:dLbls>
          <c:showLegendKey val="0"/>
          <c:showVal val="0"/>
          <c:showCatName val="0"/>
          <c:showSerName val="0"/>
          <c:showPercent val="0"/>
          <c:showBubbleSize val="0"/>
        </c:dLbls>
        <c:gapWidth val="150"/>
        <c:axId val="153392240"/>
        <c:axId val="153391456"/>
      </c:barChart>
      <c:catAx>
        <c:axId val="153392240"/>
        <c:scaling>
          <c:orientation val="minMax"/>
        </c:scaling>
        <c:delete val="0"/>
        <c:axPos val="b"/>
        <c:title>
          <c:tx>
            <c:rich>
              <a:bodyPr/>
              <a:lstStyle/>
              <a:p>
                <a:pPr>
                  <a:defRPr sz="1200"/>
                </a:pPr>
                <a:r>
                  <a:rPr lang="en-US" sz="1200">
                    <a:latin typeface="Times New Roman" pitchFamily="18" charset="0"/>
                    <a:cs typeface="Times New Roman" pitchFamily="18" charset="0"/>
                  </a:rPr>
                  <a:t>Year</a:t>
                </a:r>
              </a:p>
            </c:rich>
          </c:tx>
          <c:overlay val="0"/>
        </c:title>
        <c:numFmt formatCode="General" sourceLinked="1"/>
        <c:majorTickMark val="out"/>
        <c:minorTickMark val="none"/>
        <c:tickLblPos val="nextTo"/>
        <c:crossAx val="153391456"/>
        <c:crosses val="autoZero"/>
        <c:auto val="1"/>
        <c:lblAlgn val="ctr"/>
        <c:lblOffset val="100"/>
        <c:tickLblSkip val="2"/>
        <c:noMultiLvlLbl val="0"/>
      </c:catAx>
      <c:valAx>
        <c:axId val="153391456"/>
        <c:scaling>
          <c:orientation val="minMax"/>
        </c:scaling>
        <c:delete val="0"/>
        <c:axPos val="l"/>
        <c:majorGridlines/>
        <c:title>
          <c:tx>
            <c:rich>
              <a:bodyPr rot="-5400000" vert="horz"/>
              <a:lstStyle/>
              <a:p>
                <a:pPr>
                  <a:defRPr sz="1200"/>
                </a:pPr>
                <a:r>
                  <a:rPr lang="en-US" sz="1200"/>
                  <a:t>NIR 3/1 Ratio</a:t>
                </a:r>
              </a:p>
            </c:rich>
          </c:tx>
          <c:overlay val="0"/>
        </c:title>
        <c:numFmt formatCode="0.00" sourceLinked="1"/>
        <c:majorTickMark val="out"/>
        <c:minorTickMark val="none"/>
        <c:tickLblPos val="nextTo"/>
        <c:crossAx val="153392240"/>
        <c:crosses val="autoZero"/>
        <c:crossBetween val="between"/>
      </c:valAx>
      <c:spPr>
        <a:solidFill>
          <a:schemeClr val="bg1"/>
        </a:solidFill>
        <a:ln>
          <a:solidFill>
            <a:schemeClr val="tx1"/>
          </a:solidFill>
        </a:ln>
      </c:spPr>
    </c:plotArea>
    <c:legend>
      <c:legendPos val="r"/>
      <c:legendEntry>
        <c:idx val="0"/>
        <c:txPr>
          <a:bodyPr/>
          <a:lstStyle/>
          <a:p>
            <a:pPr>
              <a:defRPr>
                <a:latin typeface="Times New Roman" pitchFamily="18" charset="0"/>
                <a:cs typeface="Times New Roman" pitchFamily="18" charset="0"/>
              </a:defRPr>
            </a:pPr>
            <a:endParaRPr lang="en-US"/>
          </a:p>
        </c:txPr>
      </c:legendEntry>
      <c:legendEntry>
        <c:idx val="1"/>
        <c:txPr>
          <a:bodyPr/>
          <a:lstStyle/>
          <a:p>
            <a:pPr>
              <a:defRPr>
                <a:latin typeface="Times New Roman" pitchFamily="18" charset="0"/>
                <a:cs typeface="Times New Roman" pitchFamily="18" charset="0"/>
              </a:defRPr>
            </a:pPr>
            <a:endParaRPr lang="en-US"/>
          </a:p>
        </c:txPr>
      </c:legendEntry>
      <c:layout>
        <c:manualLayout>
          <c:xMode val="edge"/>
          <c:yMode val="edge"/>
          <c:x val="0.60390150100169038"/>
          <c:y val="0.32895840014407812"/>
          <c:w val="0.16552077865266843"/>
          <c:h val="0.14352092409768577"/>
        </c:manualLayout>
      </c:layout>
      <c:overlay val="0"/>
      <c:spPr>
        <a:solidFill>
          <a:sysClr val="window" lastClr="FFFFFF"/>
        </a:solidFill>
      </c:spPr>
    </c:legend>
    <c:plotVisOnly val="1"/>
    <c:dispBlanksAs val="gap"/>
    <c:showDLblsOverMax val="0"/>
  </c:chart>
  <c:spPr>
    <a:solidFill>
      <a:schemeClr val="accent1">
        <a:lumMod val="20000"/>
        <a:lumOff val="8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latin typeface="Times New Roman" pitchFamily="18" charset="0"/>
                <a:cs typeface="Times New Roman" pitchFamily="18" charset="0"/>
              </a:rPr>
              <a:t>Figure 3.15. TM 5/4 1993-2012</a:t>
            </a:r>
          </a:p>
          <a:p>
            <a:pPr>
              <a:defRPr sz="1400"/>
            </a:pPr>
            <a:r>
              <a:rPr lang="en-US" sz="1400">
                <a:latin typeface="Times New Roman" pitchFamily="18" charset="0"/>
                <a:cs typeface="Times New Roman" pitchFamily="18" charset="0"/>
              </a:rPr>
              <a:t>N=188</a:t>
            </a:r>
          </a:p>
        </c:rich>
      </c:tx>
      <c:layout>
        <c:manualLayout>
          <c:xMode val="edge"/>
          <c:yMode val="edge"/>
          <c:x val="0.24131933508311462"/>
          <c:y val="4.5537340619307837E-3"/>
        </c:manualLayout>
      </c:layout>
      <c:overlay val="0"/>
    </c:title>
    <c:autoTitleDeleted val="0"/>
    <c:plotArea>
      <c:layout>
        <c:manualLayout>
          <c:layoutTarget val="inner"/>
          <c:xMode val="edge"/>
          <c:yMode val="edge"/>
          <c:x val="0.15161351706036746"/>
          <c:y val="0.20670546304662737"/>
          <c:w val="0.77167191601049867"/>
          <c:h val="0.58065021585416576"/>
        </c:manualLayout>
      </c:layout>
      <c:barChart>
        <c:barDir val="col"/>
        <c:grouping val="clustered"/>
        <c:varyColors val="0"/>
        <c:ser>
          <c:idx val="0"/>
          <c:order val="0"/>
          <c:tx>
            <c:v>North Side</c:v>
          </c:tx>
          <c:spPr>
            <a:solidFill>
              <a:schemeClr val="tx2">
                <a:lumMod val="60000"/>
                <a:lumOff val="40000"/>
              </a:schemeClr>
            </a:solidFill>
            <a:ln>
              <a:solidFill>
                <a:schemeClr val="tx1"/>
              </a:solidFill>
            </a:ln>
          </c:spPr>
          <c:invertIfNegative val="0"/>
          <c:cat>
            <c:numRef>
              <c:f>'All-TM54'!$A$5:$A$24</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'All-TM54'!$B$5:$B$24</c:f>
              <c:numCache>
                <c:formatCode>0.00</c:formatCode>
                <c:ptCount val="20"/>
                <c:pt idx="0">
                  <c:v>0.57608417000000001</c:v>
                </c:pt>
                <c:pt idx="1">
                  <c:v>0.53679385000000002</c:v>
                </c:pt>
                <c:pt idx="2">
                  <c:v>0.50112827999999998</c:v>
                </c:pt>
                <c:pt idx="3">
                  <c:v>0.51159054999999998</c:v>
                </c:pt>
                <c:pt idx="4">
                  <c:v>0.51817040000000003</c:v>
                </c:pt>
                <c:pt idx="5">
                  <c:v>0.49405478000000003</c:v>
                </c:pt>
                <c:pt idx="6">
                  <c:v>0.46943907000000001</c:v>
                </c:pt>
                <c:pt idx="7">
                  <c:v>0.45854577000000002</c:v>
                </c:pt>
                <c:pt idx="8">
                  <c:v>0.48852192999999999</c:v>
                </c:pt>
                <c:pt idx="9">
                  <c:v>0.48349254000000003</c:v>
                </c:pt>
                <c:pt idx="10">
                  <c:v>0.48758768000000002</c:v>
                </c:pt>
                <c:pt idx="11">
                  <c:v>0.48501358</c:v>
                </c:pt>
                <c:pt idx="12">
                  <c:v>0.48172289000000001</c:v>
                </c:pt>
                <c:pt idx="13" formatCode="General">
                  <c:v>0.47</c:v>
                </c:pt>
                <c:pt idx="14">
                  <c:v>0.47</c:v>
                </c:pt>
                <c:pt idx="15">
                  <c:v>0.47</c:v>
                </c:pt>
                <c:pt idx="16">
                  <c:v>0.5</c:v>
                </c:pt>
                <c:pt idx="17">
                  <c:v>0.52</c:v>
                </c:pt>
                <c:pt idx="18">
                  <c:v>0.55000000000000004</c:v>
                </c:pt>
                <c:pt idx="19">
                  <c:v>0.52700000000000002</c:v>
                </c:pt>
              </c:numCache>
            </c:numRef>
          </c:val>
        </c:ser>
        <c:ser>
          <c:idx val="1"/>
          <c:order val="1"/>
          <c:tx>
            <c:v>South Side</c:v>
          </c:tx>
          <c:spPr>
            <a:solidFill>
              <a:schemeClr val="accent6">
                <a:lumMod val="75000"/>
              </a:schemeClr>
            </a:solidFill>
            <a:ln>
              <a:solidFill>
                <a:schemeClr val="tx1"/>
              </a:solidFill>
            </a:ln>
          </c:spPr>
          <c:invertIfNegative val="0"/>
          <c:cat>
            <c:numRef>
              <c:f>'All-TM54'!$A$5:$A$24</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'All-TM54'!$C$5:$C$24</c:f>
              <c:numCache>
                <c:formatCode>0.00</c:formatCode>
                <c:ptCount val="20"/>
                <c:pt idx="0">
                  <c:v>0.56919257000000001</c:v>
                </c:pt>
                <c:pt idx="1">
                  <c:v>0.52702362000000003</c:v>
                </c:pt>
                <c:pt idx="2">
                  <c:v>0.50325375000000006</c:v>
                </c:pt>
                <c:pt idx="3">
                  <c:v>0.50655914000000002</c:v>
                </c:pt>
                <c:pt idx="4">
                  <c:v>0.51248707000000004</c:v>
                </c:pt>
                <c:pt idx="5">
                  <c:v>0.49106339999999998</c:v>
                </c:pt>
                <c:pt idx="6">
                  <c:v>0.46541588</c:v>
                </c:pt>
                <c:pt idx="7">
                  <c:v>0.45577907000000001</c:v>
                </c:pt>
                <c:pt idx="8">
                  <c:v>0.48762445999999998</c:v>
                </c:pt>
                <c:pt idx="9">
                  <c:v>0.49006061000000001</c:v>
                </c:pt>
                <c:pt idx="10">
                  <c:v>0.48239233999999998</c:v>
                </c:pt>
                <c:pt idx="11">
                  <c:v>0.48201345000000001</c:v>
                </c:pt>
                <c:pt idx="12">
                  <c:v>0.47543452000000003</c:v>
                </c:pt>
                <c:pt idx="13" formatCode="General">
                  <c:v>0.47</c:v>
                </c:pt>
                <c:pt idx="14">
                  <c:v>0.47</c:v>
                </c:pt>
                <c:pt idx="15">
                  <c:v>0.46</c:v>
                </c:pt>
                <c:pt idx="16">
                  <c:v>0.5</c:v>
                </c:pt>
                <c:pt idx="17">
                  <c:v>0.52</c:v>
                </c:pt>
                <c:pt idx="18">
                  <c:v>0.54</c:v>
                </c:pt>
                <c:pt idx="19">
                  <c:v>0.52900000000000003</c:v>
                </c:pt>
              </c:numCache>
            </c:numRef>
          </c:val>
        </c:ser>
        <c:dLbls>
          <c:showLegendKey val="0"/>
          <c:showVal val="0"/>
          <c:showCatName val="0"/>
          <c:showSerName val="0"/>
          <c:showPercent val="0"/>
          <c:showBubbleSize val="0"/>
        </c:dLbls>
        <c:gapWidth val="150"/>
        <c:axId val="190672464"/>
        <c:axId val="190674816"/>
      </c:barChart>
      <c:catAx>
        <c:axId val="190672464"/>
        <c:scaling>
          <c:orientation val="minMax"/>
        </c:scaling>
        <c:delete val="0"/>
        <c:axPos val="b"/>
        <c:title>
          <c:tx>
            <c:rich>
              <a:bodyPr/>
              <a:lstStyle/>
              <a:p>
                <a:pPr>
                  <a:defRPr sz="1200"/>
                </a:pPr>
                <a:r>
                  <a:rPr lang="en-US" sz="1200">
                    <a:latin typeface="Times New Roman" pitchFamily="18" charset="0"/>
                    <a:cs typeface="Times New Roman" pitchFamily="18" charset="0"/>
                  </a:rPr>
                  <a:t>Year</a:t>
                </a:r>
              </a:p>
            </c:rich>
          </c:tx>
          <c:overlay val="0"/>
        </c:title>
        <c:numFmt formatCode="General" sourceLinked="1"/>
        <c:majorTickMark val="out"/>
        <c:minorTickMark val="none"/>
        <c:tickLblPos val="nextTo"/>
        <c:crossAx val="190674816"/>
        <c:crosses val="autoZero"/>
        <c:auto val="1"/>
        <c:lblAlgn val="ctr"/>
        <c:lblOffset val="100"/>
        <c:tickLblSkip val="2"/>
        <c:noMultiLvlLbl val="0"/>
      </c:catAx>
      <c:valAx>
        <c:axId val="190674816"/>
        <c:scaling>
          <c:orientation val="minMax"/>
          <c:max val="0.60000000000000009"/>
          <c:min val="0.4"/>
        </c:scaling>
        <c:delete val="0"/>
        <c:axPos val="l"/>
        <c:majorGridlines>
          <c:spPr>
            <a:ln>
              <a:solidFill>
                <a:sysClr val="windowText" lastClr="000000"/>
              </a:solidFill>
            </a:ln>
          </c:spPr>
        </c:majorGridlines>
        <c:title>
          <c:tx>
            <c:rich>
              <a:bodyPr rot="-5400000" vert="horz"/>
              <a:lstStyle/>
              <a:p>
                <a:pPr>
                  <a:defRPr sz="1200">
                    <a:latin typeface="Times New Roman" pitchFamily="18" charset="0"/>
                    <a:cs typeface="Times New Roman" pitchFamily="18" charset="0"/>
                  </a:defRPr>
                </a:pPr>
                <a:r>
                  <a:rPr lang="en-US" sz="1200">
                    <a:latin typeface="Times New Roman" pitchFamily="18" charset="0"/>
                    <a:cs typeface="Times New Roman" pitchFamily="18" charset="0"/>
                  </a:rPr>
                  <a:t>TM5/4 Ratio</a:t>
                </a:r>
              </a:p>
            </c:rich>
          </c:tx>
          <c:overlay val="0"/>
        </c:title>
        <c:numFmt formatCode="0.00" sourceLinked="1"/>
        <c:majorTickMark val="out"/>
        <c:minorTickMark val="none"/>
        <c:tickLblPos val="nextTo"/>
        <c:crossAx val="190672464"/>
        <c:crosses val="autoZero"/>
        <c:crossBetween val="between"/>
      </c:valAx>
      <c:spPr>
        <a:solidFill>
          <a:schemeClr val="bg1"/>
        </a:solidFill>
        <a:ln>
          <a:solidFill>
            <a:sysClr val="windowText" lastClr="000000"/>
          </a:solidFill>
        </a:ln>
      </c:spPr>
    </c:plotArea>
    <c:legend>
      <c:legendPos val="r"/>
      <c:layout>
        <c:manualLayout>
          <c:xMode val="edge"/>
          <c:yMode val="edge"/>
          <c:x val="0.46503477690288703"/>
          <c:y val="0.30045895902356468"/>
          <c:w val="0.16552077865266843"/>
          <c:h val="0.15450066692483111"/>
        </c:manualLayout>
      </c:layout>
      <c:overlay val="0"/>
      <c:spPr>
        <a:solidFill>
          <a:sysClr val="window" lastClr="FFFFFF"/>
        </a:solidFill>
      </c:spPr>
      <c:txPr>
        <a:bodyPr/>
        <a:lstStyle/>
        <a:p>
          <a:pPr>
            <a:defRPr>
              <a:latin typeface="Times New Roman" pitchFamily="18" charset="0"/>
              <a:cs typeface="Times New Roman" pitchFamily="18" charset="0"/>
            </a:defRPr>
          </a:pPr>
          <a:endParaRPr lang="en-US"/>
        </a:p>
      </c:txPr>
    </c:legend>
    <c:plotVisOnly val="1"/>
    <c:dispBlanksAs val="gap"/>
    <c:showDLblsOverMax val="0"/>
  </c:chart>
  <c:spPr>
    <a:solidFill>
      <a:schemeClr val="accent1">
        <a:lumMod val="20000"/>
        <a:lumOff val="80000"/>
      </a:schemeClr>
    </a:solidFill>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Ozone Average</a:t>
            </a:r>
            <a:r>
              <a:rPr lang="en-US" sz="2800" baseline="0" dirty="0"/>
              <a:t> of NH 4th Highest </a:t>
            </a:r>
            <a:r>
              <a:rPr lang="en-US" sz="2800" baseline="0" dirty="0" err="1"/>
              <a:t>Exceedances</a:t>
            </a:r>
            <a:r>
              <a:rPr lang="en-US" sz="2800" baseline="0" dirty="0"/>
              <a:t> </a:t>
            </a:r>
          </a:p>
          <a:p>
            <a:pPr>
              <a:defRPr sz="2800"/>
            </a:pPr>
            <a:r>
              <a:rPr lang="en-US" sz="2800" baseline="0" dirty="0"/>
              <a:t>and Average REIP by All NH Schools</a:t>
            </a:r>
            <a:endParaRPr lang="en-US"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150058828853285E-2"/>
          <c:y val="0.14761577319958294"/>
          <c:w val="0.81081735903701679"/>
          <c:h val="0.71505156461606678"/>
        </c:manualLayout>
      </c:layout>
      <c:scatterChart>
        <c:scatterStyle val="lineMarker"/>
        <c:varyColors val="0"/>
        <c:ser>
          <c:idx val="0"/>
          <c:order val="0"/>
          <c:tx>
            <c:v>Ozone</c:v>
          </c:tx>
          <c:spPr>
            <a:ln w="38100" cap="rnd">
              <a:solidFill>
                <a:schemeClr val="tx1">
                  <a:lumMod val="95000"/>
                  <a:lumOff val="5000"/>
                </a:schemeClr>
              </a:solidFill>
              <a:round/>
            </a:ln>
            <a:effectLst/>
          </c:spPr>
          <c:marker>
            <c:symbol val="circle"/>
            <c:size val="5"/>
            <c:spPr>
              <a:solidFill>
                <a:schemeClr val="accent1"/>
              </a:solidFill>
              <a:ln w="38100">
                <a:solidFill>
                  <a:schemeClr val="tx1">
                    <a:lumMod val="95000"/>
                    <a:lumOff val="5000"/>
                  </a:schemeClr>
                </a:solidFill>
              </a:ln>
              <a:effectLst/>
            </c:spPr>
          </c:marker>
          <c:xVal>
            <c:numRef>
              <c:f>'4th max-2012'!$B$48:$W$48</c:f>
              <c:numCache>
                <c:formatCode>General</c:formatCode>
                <c:ptCount val="2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numCache>
            </c:numRef>
          </c:xVal>
          <c:yVal>
            <c:numRef>
              <c:f>'4th max-2012'!$B$49:$W$49</c:f>
              <c:numCache>
                <c:formatCode>0.000</c:formatCode>
                <c:ptCount val="22"/>
                <c:pt idx="0">
                  <c:v>108.66666666666667</c:v>
                </c:pt>
                <c:pt idx="1">
                  <c:v>88.571428571428569</c:v>
                </c:pt>
                <c:pt idx="2">
                  <c:v>101.28571428571429</c:v>
                </c:pt>
                <c:pt idx="3">
                  <c:v>81.83</c:v>
                </c:pt>
                <c:pt idx="4">
                  <c:v>80.5</c:v>
                </c:pt>
                <c:pt idx="5">
                  <c:v>77.290000000000006</c:v>
                </c:pt>
                <c:pt idx="6">
                  <c:v>83.428571428571431</c:v>
                </c:pt>
                <c:pt idx="7">
                  <c:v>75.285714285714292</c:v>
                </c:pt>
                <c:pt idx="8">
                  <c:v>79.571428571428569</c:v>
                </c:pt>
                <c:pt idx="9">
                  <c:v>67.593833333333336</c:v>
                </c:pt>
                <c:pt idx="10">
                  <c:v>77.571428571428569</c:v>
                </c:pt>
                <c:pt idx="11">
                  <c:v>87.827071428571429</c:v>
                </c:pt>
                <c:pt idx="12">
                  <c:v>73.224285714285699</c:v>
                </c:pt>
                <c:pt idx="13">
                  <c:v>73.142857142857139</c:v>
                </c:pt>
                <c:pt idx="14">
                  <c:v>75</c:v>
                </c:pt>
                <c:pt idx="15">
                  <c:v>70.571428571428569</c:v>
                </c:pt>
                <c:pt idx="16">
                  <c:v>76.857142857142861</c:v>
                </c:pt>
                <c:pt idx="17">
                  <c:v>68.571428571428569</c:v>
                </c:pt>
                <c:pt idx="18">
                  <c:v>64.571428571428569</c:v>
                </c:pt>
                <c:pt idx="19">
                  <c:v>65.535714285714292</c:v>
                </c:pt>
                <c:pt idx="20">
                  <c:v>63.666666666666664</c:v>
                </c:pt>
                <c:pt idx="21" formatCode="General">
                  <c:v>66.5</c:v>
                </c:pt>
              </c:numCache>
            </c:numRef>
          </c:yVal>
          <c:smooth val="0"/>
        </c:ser>
        <c:dLbls>
          <c:showLegendKey val="0"/>
          <c:showVal val="0"/>
          <c:showCatName val="0"/>
          <c:showSerName val="0"/>
          <c:showPercent val="0"/>
          <c:showBubbleSize val="0"/>
        </c:dLbls>
        <c:axId val="153396552"/>
        <c:axId val="190672856"/>
      </c:scatterChart>
      <c:scatterChart>
        <c:scatterStyle val="lineMarker"/>
        <c:varyColors val="0"/>
        <c:ser>
          <c:idx val="1"/>
          <c:order val="1"/>
          <c:tx>
            <c:v>REIP</c:v>
          </c:tx>
          <c:spPr>
            <a:ln w="38100" cap="rnd">
              <a:solidFill>
                <a:srgbClr val="00B050"/>
              </a:solidFill>
              <a:prstDash val="sysDash"/>
              <a:round/>
            </a:ln>
            <a:effectLst/>
          </c:spPr>
          <c:marker>
            <c:symbol val="circle"/>
            <c:size val="7"/>
            <c:spPr>
              <a:solidFill>
                <a:schemeClr val="bg1"/>
              </a:solidFill>
              <a:ln w="38100">
                <a:solidFill>
                  <a:srgbClr val="00B050"/>
                </a:solidFill>
                <a:prstDash val="sysDash"/>
              </a:ln>
              <a:effectLst/>
            </c:spPr>
          </c:marker>
          <c:xVal>
            <c:numRef>
              <c:f>'4th max-2012'!$B$48:$W$48</c:f>
              <c:numCache>
                <c:formatCode>General</c:formatCode>
                <c:ptCount val="2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numCache>
            </c:numRef>
          </c:xVal>
          <c:yVal>
            <c:numRef>
              <c:f>'4th max-2012'!$B$50:$W$50</c:f>
              <c:numCache>
                <c:formatCode>0.0</c:formatCode>
                <c:ptCount val="22"/>
                <c:pt idx="0">
                  <c:v>707.47483333333309</c:v>
                </c:pt>
                <c:pt idx="1">
                  <c:v>711.1687499999997</c:v>
                </c:pt>
                <c:pt idx="2">
                  <c:v>710.74674825174827</c:v>
                </c:pt>
                <c:pt idx="3">
                  <c:v>711.15686274509801</c:v>
                </c:pt>
                <c:pt idx="4">
                  <c:v>712.51</c:v>
                </c:pt>
                <c:pt idx="5">
                  <c:v>711.08193430656956</c:v>
                </c:pt>
                <c:pt idx="6">
                  <c:v>712.20422794117655</c:v>
                </c:pt>
                <c:pt idx="7">
                  <c:v>717.94530201342275</c:v>
                </c:pt>
                <c:pt idx="8">
                  <c:v>723.56234042553149</c:v>
                </c:pt>
                <c:pt idx="9">
                  <c:v>723.41111731843557</c:v>
                </c:pt>
                <c:pt idx="10">
                  <c:v>721.59189189189181</c:v>
                </c:pt>
                <c:pt idx="11">
                  <c:v>721.01015037594004</c:v>
                </c:pt>
                <c:pt idx="12">
                  <c:v>722.80816326530612</c:v>
                </c:pt>
                <c:pt idx="13">
                  <c:v>724.55364238410652</c:v>
                </c:pt>
                <c:pt idx="14">
                  <c:v>724.42252252252285</c:v>
                </c:pt>
                <c:pt idx="15">
                  <c:v>723.1704327983241</c:v>
                </c:pt>
                <c:pt idx="16">
                  <c:v>724.20978260869572</c:v>
                </c:pt>
                <c:pt idx="17">
                  <c:v>723.61545056975262</c:v>
                </c:pt>
                <c:pt idx="18">
                  <c:v>723.8</c:v>
                </c:pt>
                <c:pt idx="19" formatCode="General">
                  <c:v>723.7</c:v>
                </c:pt>
                <c:pt idx="20" formatCode="General">
                  <c:v>723.7</c:v>
                </c:pt>
                <c:pt idx="21" formatCode="General">
                  <c:v>722</c:v>
                </c:pt>
              </c:numCache>
            </c:numRef>
          </c:yVal>
          <c:smooth val="0"/>
        </c:ser>
        <c:dLbls>
          <c:showLegendKey val="0"/>
          <c:showVal val="0"/>
          <c:showCatName val="0"/>
          <c:showSerName val="0"/>
          <c:showPercent val="0"/>
          <c:showBubbleSize val="0"/>
        </c:dLbls>
        <c:axId val="198045928"/>
        <c:axId val="198045536"/>
      </c:scatterChart>
      <c:valAx>
        <c:axId val="153396552"/>
        <c:scaling>
          <c:orientation val="minMax"/>
          <c:min val="19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Year</a:t>
                </a:r>
              </a:p>
              <a:p>
                <a:pPr>
                  <a:defRPr sz="1800"/>
                </a:pPr>
                <a:r>
                  <a:rPr lang="en-US" sz="1800"/>
                  <a:t>Copyright © 2014 University of New Hampshire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672856"/>
        <c:crosses val="autoZero"/>
        <c:crossBetween val="midCat"/>
      </c:valAx>
      <c:valAx>
        <c:axId val="190672856"/>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Ozone (ppb)</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3396552"/>
        <c:crosses val="autoZero"/>
        <c:crossBetween val="midCat"/>
      </c:valAx>
      <c:valAx>
        <c:axId val="198045536"/>
        <c:scaling>
          <c:orientation val="minMax"/>
        </c:scaling>
        <c:delete val="0"/>
        <c:axPos val="r"/>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Average REIP</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8045928"/>
        <c:crosses val="max"/>
        <c:crossBetween val="midCat"/>
      </c:valAx>
      <c:valAx>
        <c:axId val="198045928"/>
        <c:scaling>
          <c:orientation val="minMax"/>
        </c:scaling>
        <c:delete val="1"/>
        <c:axPos val="b"/>
        <c:numFmt formatCode="General" sourceLinked="1"/>
        <c:majorTickMark val="out"/>
        <c:minorTickMark val="none"/>
        <c:tickLblPos val="nextTo"/>
        <c:crossAx val="198045536"/>
        <c:crosses val="autoZero"/>
        <c:crossBetween val="midCat"/>
      </c:valAx>
      <c:spPr>
        <a:solidFill>
          <a:schemeClr val="bg1">
            <a:lumMod val="95000"/>
          </a:schemeClr>
        </a:solidFill>
        <a:ln>
          <a:noFill/>
        </a:ln>
        <a:effectLst/>
      </c:spPr>
    </c:plotArea>
    <c:legend>
      <c:legendPos val="r"/>
      <c:layout>
        <c:manualLayout>
          <c:xMode val="edge"/>
          <c:yMode val="edge"/>
          <c:x val="0.71777984645554371"/>
          <c:y val="0.3283295281582953"/>
          <c:w val="0.14806335414969682"/>
          <c:h val="0.2089737712580448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0.09423</cdr:x>
      <cdr:y>0</cdr:y>
    </cdr:from>
    <cdr:to>
      <cdr:x>0.18006</cdr:x>
      <cdr:y>0.15594</cdr:y>
    </cdr:to>
    <cdr:pic>
      <cdr:nvPicPr>
        <cdr:cNvPr id="3"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1041182" y="0"/>
          <a:ext cx="948335" cy="1040921"/>
        </a:xfrm>
        <a:prstGeom xmlns:a="http://schemas.openxmlformats.org/drawingml/2006/main" prst="rect">
          <a:avLst/>
        </a:prstGeom>
        <a:noFill xmlns:a="http://schemas.openxmlformats.org/drawingml/2006/mai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413EC-4023-462D-9838-CB2BC2463D69}" type="datetimeFigureOut">
              <a:rPr lang="en-US" smtClean="0"/>
              <a:t>3/5/2014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D61C2-4413-4326-93CC-2F8DDA708400}" type="slidenum">
              <a:rPr lang="en-US" smtClean="0"/>
              <a:t>‹#›</a:t>
            </a:fld>
            <a:endParaRPr lang="en-US"/>
          </a:p>
        </p:txBody>
      </p:sp>
    </p:spTree>
    <p:extLst>
      <p:ext uri="{BB962C8B-B14F-4D97-AF65-F5344CB8AC3E}">
        <p14:creationId xmlns:p14="http://schemas.microsoft.com/office/powerpoint/2010/main" val="4062068164"/>
      </p:ext>
    </p:extLst>
  </p:cSld>
  <p:clrMap bg1="lt1" tx1="dk1" bg2="lt2" tx2="dk2" accent1="accent1" accent2="accent2" accent3="accent3" accent4="accent4" accent5="accent5" accent6="accent6" hlink="hlink" folHlink="folHlink"/>
  <p:notesStyle>
    <a:lvl1pPr marL="0" algn="l" defTabSz="3072384" rtl="0" eaLnBrk="1" latinLnBrk="0" hangingPunct="1">
      <a:defRPr sz="4032" kern="1200">
        <a:solidFill>
          <a:schemeClr val="tx1"/>
        </a:solidFill>
        <a:latin typeface="+mn-lt"/>
        <a:ea typeface="+mn-ea"/>
        <a:cs typeface="+mn-cs"/>
      </a:defRPr>
    </a:lvl1pPr>
    <a:lvl2pPr marL="1536192" algn="l" defTabSz="3072384" rtl="0" eaLnBrk="1" latinLnBrk="0" hangingPunct="1">
      <a:defRPr sz="4032" kern="1200">
        <a:solidFill>
          <a:schemeClr val="tx1"/>
        </a:solidFill>
        <a:latin typeface="+mn-lt"/>
        <a:ea typeface="+mn-ea"/>
        <a:cs typeface="+mn-cs"/>
      </a:defRPr>
    </a:lvl2pPr>
    <a:lvl3pPr marL="3072384" algn="l" defTabSz="3072384" rtl="0" eaLnBrk="1" latinLnBrk="0" hangingPunct="1">
      <a:defRPr sz="4032" kern="1200">
        <a:solidFill>
          <a:schemeClr val="tx1"/>
        </a:solidFill>
        <a:latin typeface="+mn-lt"/>
        <a:ea typeface="+mn-ea"/>
        <a:cs typeface="+mn-cs"/>
      </a:defRPr>
    </a:lvl3pPr>
    <a:lvl4pPr marL="4608576" algn="l" defTabSz="3072384" rtl="0" eaLnBrk="1" latinLnBrk="0" hangingPunct="1">
      <a:defRPr sz="4032" kern="1200">
        <a:solidFill>
          <a:schemeClr val="tx1"/>
        </a:solidFill>
        <a:latin typeface="+mn-lt"/>
        <a:ea typeface="+mn-ea"/>
        <a:cs typeface="+mn-cs"/>
      </a:defRPr>
    </a:lvl4pPr>
    <a:lvl5pPr marL="6144768" algn="l" defTabSz="3072384" rtl="0" eaLnBrk="1" latinLnBrk="0" hangingPunct="1">
      <a:defRPr sz="4032" kern="1200">
        <a:solidFill>
          <a:schemeClr val="tx1"/>
        </a:solidFill>
        <a:latin typeface="+mn-lt"/>
        <a:ea typeface="+mn-ea"/>
        <a:cs typeface="+mn-cs"/>
      </a:defRPr>
    </a:lvl5pPr>
    <a:lvl6pPr marL="7680960" algn="l" defTabSz="3072384" rtl="0" eaLnBrk="1" latinLnBrk="0" hangingPunct="1">
      <a:defRPr sz="4032" kern="1200">
        <a:solidFill>
          <a:schemeClr val="tx1"/>
        </a:solidFill>
        <a:latin typeface="+mn-lt"/>
        <a:ea typeface="+mn-ea"/>
        <a:cs typeface="+mn-cs"/>
      </a:defRPr>
    </a:lvl6pPr>
    <a:lvl7pPr marL="9217152" algn="l" defTabSz="3072384" rtl="0" eaLnBrk="1" latinLnBrk="0" hangingPunct="1">
      <a:defRPr sz="4032" kern="1200">
        <a:solidFill>
          <a:schemeClr val="tx1"/>
        </a:solidFill>
        <a:latin typeface="+mn-lt"/>
        <a:ea typeface="+mn-ea"/>
        <a:cs typeface="+mn-cs"/>
      </a:defRPr>
    </a:lvl7pPr>
    <a:lvl8pPr marL="10753344" algn="l" defTabSz="3072384" rtl="0" eaLnBrk="1" latinLnBrk="0" hangingPunct="1">
      <a:defRPr sz="4032" kern="1200">
        <a:solidFill>
          <a:schemeClr val="tx1"/>
        </a:solidFill>
        <a:latin typeface="+mn-lt"/>
        <a:ea typeface="+mn-ea"/>
        <a:cs typeface="+mn-cs"/>
      </a:defRPr>
    </a:lvl8pPr>
    <a:lvl9pPr marL="12289536" algn="l" defTabSz="3072384" rtl="0" eaLnBrk="1" latinLnBrk="0" hangingPunct="1">
      <a:defRPr sz="403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DB9E96-3056-4C57-8EFB-B9D2E89C9AD2}" type="slidenum">
              <a:rPr lang="en-US" smtClean="0"/>
              <a:pPr/>
              <a:t>1</a:t>
            </a:fld>
            <a:endParaRPr lang="en-US" smtClean="0"/>
          </a:p>
        </p:txBody>
      </p:sp>
      <p:sp>
        <p:nvSpPr>
          <p:cNvPr id="37891" name="Rectangle 2"/>
          <p:cNvSpPr>
            <a:spLocks noGrp="1" noRot="1" noChangeAspect="1" noChangeArrowheads="1" noTextEdit="1"/>
          </p:cNvSpPr>
          <p:nvPr>
            <p:ph type="sldImg"/>
          </p:nvPr>
        </p:nvSpPr>
        <p:spPr>
          <a:xfrm>
            <a:off x="1371600" y="1143000"/>
            <a:ext cx="4114800" cy="3086100"/>
          </a:xfrm>
          <a:ln/>
        </p:spPr>
      </p:sp>
      <p:sp>
        <p:nvSpPr>
          <p:cNvPr id="37892" name="Rectangle 3"/>
          <p:cNvSpPr>
            <a:spLocks noGrp="1" noChangeArrowheads="1"/>
          </p:cNvSpPr>
          <p:nvPr>
            <p:ph type="body" idx="1"/>
          </p:nvPr>
        </p:nvSpPr>
        <p:spPr>
          <a:xfrm>
            <a:off x="914400" y="4343400"/>
            <a:ext cx="5029200" cy="4114800"/>
          </a:xfrm>
          <a:noFill/>
          <a:ln/>
        </p:spPr>
        <p:txBody>
          <a:bodyPr/>
          <a:lstStyle/>
          <a:p>
            <a:endParaRPr lang="en-US" smtClean="0"/>
          </a:p>
        </p:txBody>
      </p:sp>
    </p:spTree>
    <p:extLst>
      <p:ext uri="{BB962C8B-B14F-4D97-AF65-F5344CB8AC3E}">
        <p14:creationId xmlns:p14="http://schemas.microsoft.com/office/powerpoint/2010/main" val="1430972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2012-2013, we made more school visits to new schools and to visit veteran teachers like Norma </a:t>
            </a:r>
            <a:r>
              <a:rPr lang="en-US" dirty="0" err="1" smtClean="0"/>
              <a:t>Bursaw</a:t>
            </a:r>
            <a:r>
              <a:rPr lang="en-US" dirty="0" smtClean="0"/>
              <a:t>.  </a:t>
            </a:r>
          </a:p>
          <a:p>
            <a:r>
              <a:rPr lang="en-US" dirty="0" smtClean="0"/>
              <a:t>The visits introduce UNH to clever new ideas like Norma’s steel canopy closure tube as well as the state of high school laboratories today, teachers’ needs and ideas, new technology directions and curricular issues.</a:t>
            </a:r>
          </a:p>
          <a:p>
            <a:r>
              <a:rPr lang="en-US" dirty="0" smtClean="0"/>
              <a:t>At new schools, we can help teachers and students identify good study sites, tag good trees for study and see other research potential in their school yard study areas.  Sometimes, the lesson is about wearing sneakers or giving kids time to get comfortable in the out-of-doors.</a:t>
            </a:r>
          </a:p>
          <a:p>
            <a:endParaRPr lang="en-US" dirty="0"/>
          </a:p>
        </p:txBody>
      </p:sp>
      <p:sp>
        <p:nvSpPr>
          <p:cNvPr id="4" name="Slide Number Placeholder 3"/>
          <p:cNvSpPr>
            <a:spLocks noGrp="1"/>
          </p:cNvSpPr>
          <p:nvPr>
            <p:ph type="sldNum" sz="quarter" idx="10"/>
          </p:nvPr>
        </p:nvSpPr>
        <p:spPr/>
        <p:txBody>
          <a:bodyPr/>
          <a:lstStyle/>
          <a:p>
            <a:fld id="{195D61C2-4413-4326-93CC-2F8DDA708400}" type="slidenum">
              <a:rPr lang="en-US" smtClean="0"/>
              <a:t>20</a:t>
            </a:fld>
            <a:endParaRPr lang="en-US"/>
          </a:p>
        </p:txBody>
      </p:sp>
    </p:spTree>
    <p:extLst>
      <p:ext uri="{BB962C8B-B14F-4D97-AF65-F5344CB8AC3E}">
        <p14:creationId xmlns:p14="http://schemas.microsoft.com/office/powerpoint/2010/main" val="12087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2"/>
            <a:ext cx="31089600" cy="9550400"/>
          </a:xfrm>
        </p:spPr>
        <p:txBody>
          <a:bodyPr anchor="b"/>
          <a:lstStyle>
            <a:lvl1pPr algn="ctr">
              <a:defRPr sz="24000"/>
            </a:lvl1pPr>
          </a:lstStyle>
          <a:p>
            <a:r>
              <a:rPr lang="en-US" smtClean="0"/>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C4B1FD-0083-4FC9-B513-E116DE99511E}" type="datetimeFigureOut">
              <a:rPr lang="en-US" smtClean="0"/>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129478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C4B1FD-0083-4FC9-B513-E116DE99511E}" type="datetimeFigureOut">
              <a:rPr lang="en-US" smtClean="0"/>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208734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460500"/>
            <a:ext cx="7886700" cy="2324735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14602" y="1460500"/>
            <a:ext cx="23202900" cy="232473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C4B1FD-0083-4FC9-B513-E116DE99511E}" type="datetimeFigureOut">
              <a:rPr lang="en-US" smtClean="0"/>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408113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C4B1FD-0083-4FC9-B513-E116DE99511E}" type="datetimeFigureOut">
              <a:rPr lang="en-US" smtClean="0"/>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30444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8"/>
            <a:ext cx="31546800" cy="11410948"/>
          </a:xfrm>
        </p:spPr>
        <p:txBody>
          <a:bodyPr anchor="b"/>
          <a:lstStyle>
            <a:lvl1pPr>
              <a:defRPr sz="24000"/>
            </a:lvl1pPr>
          </a:lstStyle>
          <a:p>
            <a:r>
              <a:rPr lang="en-US" smtClean="0"/>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C4B1FD-0083-4FC9-B513-E116DE99511E}" type="datetimeFigureOut">
              <a:rPr lang="en-US" smtClean="0"/>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316794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C4B1FD-0083-4FC9-B513-E116DE99511E}" type="datetimeFigureOut">
              <a:rPr lang="en-US" smtClean="0"/>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427580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6"/>
            <a:ext cx="31546800" cy="530225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519368" y="6724652"/>
            <a:ext cx="15473360"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8516602" y="6724652"/>
            <a:ext cx="15549564"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16602" y="10020300"/>
            <a:ext cx="15549564" cy="14738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C4B1FD-0083-4FC9-B513-E116DE99511E}" type="datetimeFigureOut">
              <a:rPr lang="en-US" smtClean="0"/>
              <a:t>3/5/2014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78509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C4B1FD-0083-4FC9-B513-E116DE99511E}" type="datetimeFigureOut">
              <a:rPr lang="en-US" smtClean="0"/>
              <a:t>3/5/2014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152530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4B1FD-0083-4FC9-B513-E116DE99511E}" type="datetimeFigureOut">
              <a:rPr lang="en-US" smtClean="0"/>
              <a:t>3/5/2014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2266555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smtClean="0"/>
              <a:t>Click to edit Master title style</a:t>
            </a:r>
            <a:endParaRPr lang="en-US" dirty="0"/>
          </a:p>
        </p:txBody>
      </p:sp>
      <p:sp>
        <p:nvSpPr>
          <p:cNvPr id="3" name="Content Placeholder 2"/>
          <p:cNvSpPr>
            <a:spLocks noGrp="1"/>
          </p:cNvSpPr>
          <p:nvPr>
            <p:ph idx="1"/>
          </p:nvPr>
        </p:nvSpPr>
        <p:spPr>
          <a:xfrm>
            <a:off x="15549564" y="3949706"/>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4B1FD-0083-4FC9-B513-E116DE99511E}" type="datetimeFigureOut">
              <a:rPr lang="en-US" smtClean="0"/>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57247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549564" y="3949706"/>
            <a:ext cx="185166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smtClean="0"/>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4B1FD-0083-4FC9-B513-E116DE99511E}" type="datetimeFigureOut">
              <a:rPr lang="en-US" smtClean="0"/>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427A4-DAB0-4128-B9F7-1CC4FCDB8673}" type="slidenum">
              <a:rPr lang="en-US" smtClean="0"/>
              <a:t>‹#›</a:t>
            </a:fld>
            <a:endParaRPr lang="en-US"/>
          </a:p>
        </p:txBody>
      </p:sp>
    </p:spTree>
    <p:extLst>
      <p:ext uri="{BB962C8B-B14F-4D97-AF65-F5344CB8AC3E}">
        <p14:creationId xmlns:p14="http://schemas.microsoft.com/office/powerpoint/2010/main" val="73770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DBC4B1FD-0083-4FC9-B513-E116DE99511E}" type="datetimeFigureOut">
              <a:rPr lang="en-US" smtClean="0"/>
              <a:t>3/5/2014</a:t>
            </a:fld>
            <a:endParaRPr lang="en-US"/>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010427A4-DAB0-4128-B9F7-1CC4FCDB8673}" type="slidenum">
              <a:rPr lang="en-US" smtClean="0"/>
              <a:t>‹#›</a:t>
            </a:fld>
            <a:endParaRPr lang="en-US"/>
          </a:p>
        </p:txBody>
      </p:sp>
    </p:spTree>
    <p:extLst>
      <p:ext uri="{BB962C8B-B14F-4D97-AF65-F5344CB8AC3E}">
        <p14:creationId xmlns:p14="http://schemas.microsoft.com/office/powerpoint/2010/main" val="28636213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hyperlink" Target="http://www.forestwatch.sr.unh.ed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file:///C:\Users\martha\Documents\FORESTWATCH\FW-Website\WEBSITE-FEB-08\links\Lauten.html#gl-05" TargetMode="External"/><Relationship Id="rId2" Type="http://schemas.openxmlformats.org/officeDocument/2006/relationships/hyperlink" Target="file:///C:\Users\martha\Documents\FORESTWATCH\FW-Website\WEBSITE-FEB-08\links\Lauten.html#gl-06" TargetMode="External"/><Relationship Id="rId1" Type="http://schemas.openxmlformats.org/officeDocument/2006/relationships/slideLayout" Target="../slideLayouts/slideLayout1.xml"/><Relationship Id="rId6" Type="http://schemas.openxmlformats.org/officeDocument/2006/relationships/hyperlink" Target="file:///C:\Users\martha\Documents\FORESTWATCH\FW-Website\WEBSITE-FEB-08\links\Lauten.html#gl-02" TargetMode="External"/><Relationship Id="rId5" Type="http://schemas.openxmlformats.org/officeDocument/2006/relationships/hyperlink" Target="file:///C:\Users\martha\Documents\FORESTWATCH\FW-Website\WEBSITE-FEB-08\links\Lauten.html#gl-03" TargetMode="External"/><Relationship Id="rId4" Type="http://schemas.openxmlformats.org/officeDocument/2006/relationships/hyperlink" Target="file:///C:\Users\martha\Documents\FORESTWATCH\FW-Website\WEBSITE-FEB-08\links\Lauten.html#gl-0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3075" name="Group 4"/>
          <p:cNvGrpSpPr>
            <a:grpSpLocks/>
          </p:cNvGrpSpPr>
          <p:nvPr/>
        </p:nvGrpSpPr>
        <p:grpSpPr bwMode="auto">
          <a:xfrm>
            <a:off x="21351242" y="4617722"/>
            <a:ext cx="12775089" cy="11909991"/>
            <a:chOff x="1613" y="994"/>
            <a:chExt cx="3413" cy="2760"/>
          </a:xfrm>
          <a:solidFill>
            <a:schemeClr val="bg1"/>
          </a:solidFill>
        </p:grpSpPr>
        <p:pic>
          <p:nvPicPr>
            <p:cNvPr id="3164" name="Picture 5" descr="fwlogo"/>
            <p:cNvPicPr>
              <a:picLocks noChangeAspect="1" noChangeArrowheads="1"/>
            </p:cNvPicPr>
            <p:nvPr/>
          </p:nvPicPr>
          <p:blipFill>
            <a:blip r:embed="rId3" cstate="print"/>
            <a:srcRect/>
            <a:stretch>
              <a:fillRect/>
            </a:stretch>
          </p:blipFill>
          <p:spPr bwMode="auto">
            <a:xfrm>
              <a:off x="2103" y="1383"/>
              <a:ext cx="1875" cy="1875"/>
            </a:xfrm>
            <a:prstGeom prst="rect">
              <a:avLst/>
            </a:prstGeom>
            <a:solidFill>
              <a:schemeClr val="accent6">
                <a:lumMod val="20000"/>
                <a:lumOff val="80000"/>
              </a:schemeClr>
            </a:solidFill>
            <a:ln w="9525">
              <a:noFill/>
              <a:miter lim="800000"/>
              <a:headEnd/>
              <a:tailEnd/>
            </a:ln>
          </p:spPr>
        </p:pic>
        <p:sp>
          <p:nvSpPr>
            <p:cNvPr id="3165" name="WordArt 6"/>
            <p:cNvSpPr>
              <a:spLocks noChangeArrowheads="1" noChangeShapeType="1" noTextEdit="1"/>
            </p:cNvSpPr>
            <p:nvPr/>
          </p:nvSpPr>
          <p:spPr bwMode="auto">
            <a:xfrm rot="21581175">
              <a:off x="1613" y="994"/>
              <a:ext cx="3413" cy="2760"/>
            </a:xfrm>
            <a:prstGeom prst="rect">
              <a:avLst/>
            </a:prstGeom>
            <a:solidFill>
              <a:schemeClr val="accent6">
                <a:lumMod val="20000"/>
                <a:lumOff val="80000"/>
              </a:schemeClr>
            </a:solidFill>
          </p:spPr>
          <p:txBody>
            <a:bodyPr spcFirstLastPara="1" wrap="none" fromWordArt="1">
              <a:prstTxWarp prst="textButton">
                <a:avLst>
                  <a:gd name="adj" fmla="val 10800004"/>
                </a:avLst>
              </a:prstTxWarp>
            </a:bodyPr>
            <a:lstStyle/>
            <a:p>
              <a:pPr algn="ctr"/>
              <a:r>
                <a:rPr lang="en-US" sz="3600" dirty="0"/>
                <a:t>Students &amp; Scientists Working Together</a:t>
              </a:r>
            </a:p>
            <a:p>
              <a:pPr algn="ctr"/>
              <a:r>
                <a:rPr lang="en-US" sz="3600" dirty="0"/>
                <a:t> </a:t>
              </a:r>
            </a:p>
            <a:p>
              <a:pPr algn="ctr"/>
              <a:r>
                <a:rPr lang="en-US" sz="3600" dirty="0"/>
                <a:t>Determining the Health of New England Forests</a:t>
              </a:r>
            </a:p>
          </p:txBody>
        </p:sp>
      </p:grpSp>
      <p:sp>
        <p:nvSpPr>
          <p:cNvPr id="3074" name="Line 3"/>
          <p:cNvSpPr>
            <a:spLocks noChangeShapeType="1"/>
          </p:cNvSpPr>
          <p:nvPr/>
        </p:nvSpPr>
        <p:spPr bwMode="auto">
          <a:xfrm flipV="1">
            <a:off x="5405444" y="23545800"/>
            <a:ext cx="25955625" cy="0"/>
          </a:xfrm>
          <a:prstGeom prst="line">
            <a:avLst/>
          </a:prstGeom>
          <a:noFill/>
          <a:ln w="76200">
            <a:solidFill>
              <a:srgbClr val="FFFF00"/>
            </a:solidFill>
            <a:round/>
            <a:headEnd/>
            <a:tailEnd/>
          </a:ln>
        </p:spPr>
        <p:txBody>
          <a:bodyPr wrap="none" anchor="ctr"/>
          <a:lstStyle/>
          <a:p>
            <a:endParaRPr lang="en-US" sz="18144"/>
          </a:p>
        </p:txBody>
      </p:sp>
      <p:grpSp>
        <p:nvGrpSpPr>
          <p:cNvPr id="3077" name="Group 11"/>
          <p:cNvGrpSpPr>
            <a:grpSpLocks/>
          </p:cNvGrpSpPr>
          <p:nvPr/>
        </p:nvGrpSpPr>
        <p:grpSpPr bwMode="auto">
          <a:xfrm>
            <a:off x="18160410" y="17728244"/>
            <a:ext cx="10058400" cy="3105495"/>
            <a:chOff x="624" y="1488"/>
            <a:chExt cx="19344" cy="3518"/>
          </a:xfrm>
        </p:grpSpPr>
        <p:grpSp>
          <p:nvGrpSpPr>
            <p:cNvPr id="3111" name="Group 12"/>
            <p:cNvGrpSpPr>
              <a:grpSpLocks/>
            </p:cNvGrpSpPr>
            <p:nvPr/>
          </p:nvGrpSpPr>
          <p:grpSpPr bwMode="auto">
            <a:xfrm>
              <a:off x="3767" y="3504"/>
              <a:ext cx="16201" cy="981"/>
              <a:chOff x="1728" y="18432"/>
              <a:chExt cx="16201" cy="981"/>
            </a:xfrm>
          </p:grpSpPr>
          <p:sp>
            <p:nvSpPr>
              <p:cNvPr id="3140" name="Freeform 13"/>
              <p:cNvSpPr>
                <a:spLocks/>
              </p:cNvSpPr>
              <p:nvPr/>
            </p:nvSpPr>
            <p:spPr bwMode="auto">
              <a:xfrm>
                <a:off x="1728" y="18449"/>
                <a:ext cx="732" cy="745"/>
              </a:xfrm>
              <a:custGeom>
                <a:avLst/>
                <a:gdLst>
                  <a:gd name="T0" fmla="*/ 84 w 732"/>
                  <a:gd name="T1" fmla="*/ 202 h 745"/>
                  <a:gd name="T2" fmla="*/ 84 w 732"/>
                  <a:gd name="T3" fmla="*/ 112 h 745"/>
                  <a:gd name="T4" fmla="*/ 84 w 732"/>
                  <a:gd name="T5" fmla="*/ 67 h 745"/>
                  <a:gd name="T6" fmla="*/ 79 w 732"/>
                  <a:gd name="T7" fmla="*/ 39 h 745"/>
                  <a:gd name="T8" fmla="*/ 56 w 732"/>
                  <a:gd name="T9" fmla="*/ 22 h 745"/>
                  <a:gd name="T10" fmla="*/ 34 w 732"/>
                  <a:gd name="T11" fmla="*/ 11 h 745"/>
                  <a:gd name="T12" fmla="*/ 11 w 732"/>
                  <a:gd name="T13" fmla="*/ 11 h 745"/>
                  <a:gd name="T14" fmla="*/ 0 w 732"/>
                  <a:gd name="T15" fmla="*/ 6 h 745"/>
                  <a:gd name="T16" fmla="*/ 6 w 732"/>
                  <a:gd name="T17" fmla="*/ 0 h 745"/>
                  <a:gd name="T18" fmla="*/ 62 w 732"/>
                  <a:gd name="T19" fmla="*/ 0 h 745"/>
                  <a:gd name="T20" fmla="*/ 130 w 732"/>
                  <a:gd name="T21" fmla="*/ 0 h 745"/>
                  <a:gd name="T22" fmla="*/ 186 w 732"/>
                  <a:gd name="T23" fmla="*/ 0 h 745"/>
                  <a:gd name="T24" fmla="*/ 231 w 732"/>
                  <a:gd name="T25" fmla="*/ 0 h 745"/>
                  <a:gd name="T26" fmla="*/ 242 w 732"/>
                  <a:gd name="T27" fmla="*/ 6 h 745"/>
                  <a:gd name="T28" fmla="*/ 231 w 732"/>
                  <a:gd name="T29" fmla="*/ 11 h 745"/>
                  <a:gd name="T30" fmla="*/ 208 w 732"/>
                  <a:gd name="T31" fmla="*/ 17 h 745"/>
                  <a:gd name="T32" fmla="*/ 186 w 732"/>
                  <a:gd name="T33" fmla="*/ 28 h 745"/>
                  <a:gd name="T34" fmla="*/ 175 w 732"/>
                  <a:gd name="T35" fmla="*/ 50 h 745"/>
                  <a:gd name="T36" fmla="*/ 169 w 732"/>
                  <a:gd name="T37" fmla="*/ 90 h 745"/>
                  <a:gd name="T38" fmla="*/ 169 w 732"/>
                  <a:gd name="T39" fmla="*/ 151 h 745"/>
                  <a:gd name="T40" fmla="*/ 169 w 732"/>
                  <a:gd name="T41" fmla="*/ 280 h 745"/>
                  <a:gd name="T42" fmla="*/ 175 w 732"/>
                  <a:gd name="T43" fmla="*/ 504 h 745"/>
                  <a:gd name="T44" fmla="*/ 214 w 732"/>
                  <a:gd name="T45" fmla="*/ 622 h 745"/>
                  <a:gd name="T46" fmla="*/ 287 w 732"/>
                  <a:gd name="T47" fmla="*/ 689 h 745"/>
                  <a:gd name="T48" fmla="*/ 389 w 732"/>
                  <a:gd name="T49" fmla="*/ 706 h 745"/>
                  <a:gd name="T50" fmla="*/ 501 w 732"/>
                  <a:gd name="T51" fmla="*/ 672 h 745"/>
                  <a:gd name="T52" fmla="*/ 580 w 732"/>
                  <a:gd name="T53" fmla="*/ 571 h 745"/>
                  <a:gd name="T54" fmla="*/ 597 w 732"/>
                  <a:gd name="T55" fmla="*/ 398 h 745"/>
                  <a:gd name="T56" fmla="*/ 597 w 732"/>
                  <a:gd name="T57" fmla="*/ 202 h 745"/>
                  <a:gd name="T58" fmla="*/ 597 w 732"/>
                  <a:gd name="T59" fmla="*/ 112 h 745"/>
                  <a:gd name="T60" fmla="*/ 597 w 732"/>
                  <a:gd name="T61" fmla="*/ 67 h 745"/>
                  <a:gd name="T62" fmla="*/ 591 w 732"/>
                  <a:gd name="T63" fmla="*/ 39 h 745"/>
                  <a:gd name="T64" fmla="*/ 574 w 732"/>
                  <a:gd name="T65" fmla="*/ 22 h 745"/>
                  <a:gd name="T66" fmla="*/ 546 w 732"/>
                  <a:gd name="T67" fmla="*/ 11 h 745"/>
                  <a:gd name="T68" fmla="*/ 524 w 732"/>
                  <a:gd name="T69" fmla="*/ 11 h 745"/>
                  <a:gd name="T70" fmla="*/ 512 w 732"/>
                  <a:gd name="T71" fmla="*/ 6 h 745"/>
                  <a:gd name="T72" fmla="*/ 524 w 732"/>
                  <a:gd name="T73" fmla="*/ 0 h 745"/>
                  <a:gd name="T74" fmla="*/ 574 w 732"/>
                  <a:gd name="T75" fmla="*/ 0 h 745"/>
                  <a:gd name="T76" fmla="*/ 631 w 732"/>
                  <a:gd name="T77" fmla="*/ 0 h 745"/>
                  <a:gd name="T78" fmla="*/ 659 w 732"/>
                  <a:gd name="T79" fmla="*/ 0 h 745"/>
                  <a:gd name="T80" fmla="*/ 698 w 732"/>
                  <a:gd name="T81" fmla="*/ 0 h 745"/>
                  <a:gd name="T82" fmla="*/ 726 w 732"/>
                  <a:gd name="T83" fmla="*/ 0 h 745"/>
                  <a:gd name="T84" fmla="*/ 726 w 732"/>
                  <a:gd name="T85" fmla="*/ 11 h 745"/>
                  <a:gd name="T86" fmla="*/ 715 w 732"/>
                  <a:gd name="T87" fmla="*/ 11 h 745"/>
                  <a:gd name="T88" fmla="*/ 698 w 732"/>
                  <a:gd name="T89" fmla="*/ 17 h 745"/>
                  <a:gd name="T90" fmla="*/ 676 w 732"/>
                  <a:gd name="T91" fmla="*/ 28 h 745"/>
                  <a:gd name="T92" fmla="*/ 665 w 732"/>
                  <a:gd name="T93" fmla="*/ 50 h 745"/>
                  <a:gd name="T94" fmla="*/ 659 w 732"/>
                  <a:gd name="T95" fmla="*/ 90 h 745"/>
                  <a:gd name="T96" fmla="*/ 659 w 732"/>
                  <a:gd name="T97" fmla="*/ 151 h 745"/>
                  <a:gd name="T98" fmla="*/ 659 w 732"/>
                  <a:gd name="T99" fmla="*/ 280 h 745"/>
                  <a:gd name="T100" fmla="*/ 659 w 732"/>
                  <a:gd name="T101" fmla="*/ 465 h 745"/>
                  <a:gd name="T102" fmla="*/ 619 w 732"/>
                  <a:gd name="T103" fmla="*/ 611 h 745"/>
                  <a:gd name="T104" fmla="*/ 501 w 732"/>
                  <a:gd name="T105" fmla="*/ 717 h 745"/>
                  <a:gd name="T106" fmla="*/ 372 w 732"/>
                  <a:gd name="T107" fmla="*/ 745 h 745"/>
                  <a:gd name="T108" fmla="*/ 282 w 732"/>
                  <a:gd name="T109" fmla="*/ 734 h 745"/>
                  <a:gd name="T110" fmla="*/ 169 w 732"/>
                  <a:gd name="T111" fmla="*/ 672 h 745"/>
                  <a:gd name="T112" fmla="*/ 113 w 732"/>
                  <a:gd name="T113" fmla="*/ 583 h 745"/>
                  <a:gd name="T114" fmla="*/ 84 w 732"/>
                  <a:gd name="T115" fmla="*/ 420 h 7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2"/>
                  <a:gd name="T175" fmla="*/ 0 h 745"/>
                  <a:gd name="T176" fmla="*/ 732 w 732"/>
                  <a:gd name="T177" fmla="*/ 745 h 7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2" h="745">
                    <a:moveTo>
                      <a:pt x="84" y="280"/>
                    </a:moveTo>
                    <a:lnTo>
                      <a:pt x="84" y="202"/>
                    </a:lnTo>
                    <a:lnTo>
                      <a:pt x="84" y="151"/>
                    </a:lnTo>
                    <a:lnTo>
                      <a:pt x="84" y="112"/>
                    </a:lnTo>
                    <a:lnTo>
                      <a:pt x="84" y="90"/>
                    </a:lnTo>
                    <a:lnTo>
                      <a:pt x="84" y="67"/>
                    </a:lnTo>
                    <a:lnTo>
                      <a:pt x="79" y="50"/>
                    </a:lnTo>
                    <a:lnTo>
                      <a:pt x="79" y="39"/>
                    </a:lnTo>
                    <a:lnTo>
                      <a:pt x="68" y="28"/>
                    </a:lnTo>
                    <a:lnTo>
                      <a:pt x="56" y="22"/>
                    </a:lnTo>
                    <a:lnTo>
                      <a:pt x="39" y="17"/>
                    </a:lnTo>
                    <a:lnTo>
                      <a:pt x="34" y="11"/>
                    </a:lnTo>
                    <a:lnTo>
                      <a:pt x="17" y="11"/>
                    </a:lnTo>
                    <a:lnTo>
                      <a:pt x="11" y="11"/>
                    </a:lnTo>
                    <a:lnTo>
                      <a:pt x="6" y="11"/>
                    </a:lnTo>
                    <a:lnTo>
                      <a:pt x="0" y="6"/>
                    </a:lnTo>
                    <a:lnTo>
                      <a:pt x="0" y="0"/>
                    </a:lnTo>
                    <a:lnTo>
                      <a:pt x="6" y="0"/>
                    </a:lnTo>
                    <a:lnTo>
                      <a:pt x="17" y="0"/>
                    </a:lnTo>
                    <a:lnTo>
                      <a:pt x="62" y="0"/>
                    </a:lnTo>
                    <a:lnTo>
                      <a:pt x="107" y="0"/>
                    </a:lnTo>
                    <a:lnTo>
                      <a:pt x="130" y="0"/>
                    </a:lnTo>
                    <a:lnTo>
                      <a:pt x="152" y="0"/>
                    </a:lnTo>
                    <a:lnTo>
                      <a:pt x="186" y="0"/>
                    </a:lnTo>
                    <a:lnTo>
                      <a:pt x="225" y="0"/>
                    </a:lnTo>
                    <a:lnTo>
                      <a:pt x="231" y="0"/>
                    </a:lnTo>
                    <a:lnTo>
                      <a:pt x="237" y="0"/>
                    </a:lnTo>
                    <a:lnTo>
                      <a:pt x="242" y="6"/>
                    </a:lnTo>
                    <a:lnTo>
                      <a:pt x="237" y="11"/>
                    </a:lnTo>
                    <a:lnTo>
                      <a:pt x="231" y="11"/>
                    </a:lnTo>
                    <a:lnTo>
                      <a:pt x="220" y="11"/>
                    </a:lnTo>
                    <a:lnTo>
                      <a:pt x="208" y="17"/>
                    </a:lnTo>
                    <a:lnTo>
                      <a:pt x="197" y="17"/>
                    </a:lnTo>
                    <a:lnTo>
                      <a:pt x="186" y="28"/>
                    </a:lnTo>
                    <a:lnTo>
                      <a:pt x="180" y="39"/>
                    </a:lnTo>
                    <a:lnTo>
                      <a:pt x="175" y="50"/>
                    </a:lnTo>
                    <a:lnTo>
                      <a:pt x="175" y="67"/>
                    </a:lnTo>
                    <a:lnTo>
                      <a:pt x="169" y="90"/>
                    </a:lnTo>
                    <a:lnTo>
                      <a:pt x="169" y="112"/>
                    </a:lnTo>
                    <a:lnTo>
                      <a:pt x="169" y="151"/>
                    </a:lnTo>
                    <a:lnTo>
                      <a:pt x="169" y="202"/>
                    </a:lnTo>
                    <a:lnTo>
                      <a:pt x="169" y="280"/>
                    </a:lnTo>
                    <a:lnTo>
                      <a:pt x="169" y="415"/>
                    </a:lnTo>
                    <a:lnTo>
                      <a:pt x="175" y="504"/>
                    </a:lnTo>
                    <a:lnTo>
                      <a:pt x="191" y="571"/>
                    </a:lnTo>
                    <a:lnTo>
                      <a:pt x="214" y="622"/>
                    </a:lnTo>
                    <a:lnTo>
                      <a:pt x="242" y="655"/>
                    </a:lnTo>
                    <a:lnTo>
                      <a:pt x="287" y="689"/>
                    </a:lnTo>
                    <a:lnTo>
                      <a:pt x="338" y="700"/>
                    </a:lnTo>
                    <a:lnTo>
                      <a:pt x="389" y="706"/>
                    </a:lnTo>
                    <a:lnTo>
                      <a:pt x="451" y="700"/>
                    </a:lnTo>
                    <a:lnTo>
                      <a:pt x="501" y="672"/>
                    </a:lnTo>
                    <a:lnTo>
                      <a:pt x="541" y="639"/>
                    </a:lnTo>
                    <a:lnTo>
                      <a:pt x="580" y="571"/>
                    </a:lnTo>
                    <a:lnTo>
                      <a:pt x="597" y="493"/>
                    </a:lnTo>
                    <a:lnTo>
                      <a:pt x="597" y="398"/>
                    </a:lnTo>
                    <a:lnTo>
                      <a:pt x="597" y="280"/>
                    </a:lnTo>
                    <a:lnTo>
                      <a:pt x="597" y="202"/>
                    </a:lnTo>
                    <a:lnTo>
                      <a:pt x="597" y="151"/>
                    </a:lnTo>
                    <a:lnTo>
                      <a:pt x="597" y="112"/>
                    </a:lnTo>
                    <a:lnTo>
                      <a:pt x="597" y="90"/>
                    </a:lnTo>
                    <a:lnTo>
                      <a:pt x="597" y="67"/>
                    </a:lnTo>
                    <a:lnTo>
                      <a:pt x="597" y="50"/>
                    </a:lnTo>
                    <a:lnTo>
                      <a:pt x="591" y="39"/>
                    </a:lnTo>
                    <a:lnTo>
                      <a:pt x="586" y="28"/>
                    </a:lnTo>
                    <a:lnTo>
                      <a:pt x="574" y="22"/>
                    </a:lnTo>
                    <a:lnTo>
                      <a:pt x="558" y="17"/>
                    </a:lnTo>
                    <a:lnTo>
                      <a:pt x="546" y="11"/>
                    </a:lnTo>
                    <a:lnTo>
                      <a:pt x="535" y="11"/>
                    </a:lnTo>
                    <a:lnTo>
                      <a:pt x="524" y="11"/>
                    </a:lnTo>
                    <a:lnTo>
                      <a:pt x="518" y="11"/>
                    </a:lnTo>
                    <a:lnTo>
                      <a:pt x="512" y="6"/>
                    </a:lnTo>
                    <a:lnTo>
                      <a:pt x="518" y="0"/>
                    </a:lnTo>
                    <a:lnTo>
                      <a:pt x="524" y="0"/>
                    </a:lnTo>
                    <a:lnTo>
                      <a:pt x="529" y="0"/>
                    </a:lnTo>
                    <a:lnTo>
                      <a:pt x="574" y="0"/>
                    </a:lnTo>
                    <a:lnTo>
                      <a:pt x="614" y="0"/>
                    </a:lnTo>
                    <a:lnTo>
                      <a:pt x="631" y="0"/>
                    </a:lnTo>
                    <a:lnTo>
                      <a:pt x="642" y="0"/>
                    </a:lnTo>
                    <a:lnTo>
                      <a:pt x="659" y="0"/>
                    </a:lnTo>
                    <a:lnTo>
                      <a:pt x="676" y="0"/>
                    </a:lnTo>
                    <a:lnTo>
                      <a:pt x="698" y="0"/>
                    </a:lnTo>
                    <a:lnTo>
                      <a:pt x="715" y="0"/>
                    </a:lnTo>
                    <a:lnTo>
                      <a:pt x="726" y="0"/>
                    </a:lnTo>
                    <a:lnTo>
                      <a:pt x="732" y="6"/>
                    </a:lnTo>
                    <a:lnTo>
                      <a:pt x="726" y="11"/>
                    </a:lnTo>
                    <a:lnTo>
                      <a:pt x="721" y="11"/>
                    </a:lnTo>
                    <a:lnTo>
                      <a:pt x="715" y="11"/>
                    </a:lnTo>
                    <a:lnTo>
                      <a:pt x="710" y="11"/>
                    </a:lnTo>
                    <a:lnTo>
                      <a:pt x="698" y="17"/>
                    </a:lnTo>
                    <a:lnTo>
                      <a:pt x="687" y="17"/>
                    </a:lnTo>
                    <a:lnTo>
                      <a:pt x="676" y="28"/>
                    </a:lnTo>
                    <a:lnTo>
                      <a:pt x="670" y="39"/>
                    </a:lnTo>
                    <a:lnTo>
                      <a:pt x="665" y="50"/>
                    </a:lnTo>
                    <a:lnTo>
                      <a:pt x="665" y="67"/>
                    </a:lnTo>
                    <a:lnTo>
                      <a:pt x="659" y="90"/>
                    </a:lnTo>
                    <a:lnTo>
                      <a:pt x="659" y="112"/>
                    </a:lnTo>
                    <a:lnTo>
                      <a:pt x="659" y="151"/>
                    </a:lnTo>
                    <a:lnTo>
                      <a:pt x="659" y="202"/>
                    </a:lnTo>
                    <a:lnTo>
                      <a:pt x="659" y="280"/>
                    </a:lnTo>
                    <a:lnTo>
                      <a:pt x="659" y="381"/>
                    </a:lnTo>
                    <a:lnTo>
                      <a:pt x="659" y="465"/>
                    </a:lnTo>
                    <a:lnTo>
                      <a:pt x="648" y="543"/>
                    </a:lnTo>
                    <a:lnTo>
                      <a:pt x="619" y="611"/>
                    </a:lnTo>
                    <a:lnTo>
                      <a:pt x="569" y="672"/>
                    </a:lnTo>
                    <a:lnTo>
                      <a:pt x="501" y="717"/>
                    </a:lnTo>
                    <a:lnTo>
                      <a:pt x="434" y="740"/>
                    </a:lnTo>
                    <a:lnTo>
                      <a:pt x="372" y="745"/>
                    </a:lnTo>
                    <a:lnTo>
                      <a:pt x="332" y="740"/>
                    </a:lnTo>
                    <a:lnTo>
                      <a:pt x="282" y="734"/>
                    </a:lnTo>
                    <a:lnTo>
                      <a:pt x="225" y="711"/>
                    </a:lnTo>
                    <a:lnTo>
                      <a:pt x="169" y="672"/>
                    </a:lnTo>
                    <a:lnTo>
                      <a:pt x="135" y="639"/>
                    </a:lnTo>
                    <a:lnTo>
                      <a:pt x="113" y="583"/>
                    </a:lnTo>
                    <a:lnTo>
                      <a:pt x="90" y="515"/>
                    </a:lnTo>
                    <a:lnTo>
                      <a:pt x="84" y="420"/>
                    </a:lnTo>
                    <a:lnTo>
                      <a:pt x="84" y="280"/>
                    </a:lnTo>
                    <a:close/>
                  </a:path>
                </a:pathLst>
              </a:custGeom>
              <a:solidFill>
                <a:schemeClr val="tx1"/>
              </a:solidFill>
              <a:ln w="9525">
                <a:noFill/>
                <a:round/>
                <a:headEnd/>
                <a:tailEnd/>
              </a:ln>
            </p:spPr>
            <p:txBody>
              <a:bodyPr/>
              <a:lstStyle/>
              <a:p>
                <a:endParaRPr lang="en-US" sz="18144"/>
              </a:p>
            </p:txBody>
          </p:sp>
          <p:sp>
            <p:nvSpPr>
              <p:cNvPr id="3141" name="Freeform 14"/>
              <p:cNvSpPr>
                <a:spLocks/>
              </p:cNvSpPr>
              <p:nvPr/>
            </p:nvSpPr>
            <p:spPr bwMode="auto">
              <a:xfrm>
                <a:off x="2612" y="18583"/>
                <a:ext cx="625" cy="600"/>
              </a:xfrm>
              <a:custGeom>
                <a:avLst/>
                <a:gdLst>
                  <a:gd name="T0" fmla="*/ 113 w 625"/>
                  <a:gd name="T1" fmla="*/ 538 h 600"/>
                  <a:gd name="T2" fmla="*/ 141 w 625"/>
                  <a:gd name="T3" fmla="*/ 577 h 600"/>
                  <a:gd name="T4" fmla="*/ 169 w 625"/>
                  <a:gd name="T5" fmla="*/ 583 h 600"/>
                  <a:gd name="T6" fmla="*/ 186 w 625"/>
                  <a:gd name="T7" fmla="*/ 589 h 600"/>
                  <a:gd name="T8" fmla="*/ 180 w 625"/>
                  <a:gd name="T9" fmla="*/ 594 h 600"/>
                  <a:gd name="T10" fmla="*/ 141 w 625"/>
                  <a:gd name="T11" fmla="*/ 594 h 600"/>
                  <a:gd name="T12" fmla="*/ 101 w 625"/>
                  <a:gd name="T13" fmla="*/ 594 h 600"/>
                  <a:gd name="T14" fmla="*/ 79 w 625"/>
                  <a:gd name="T15" fmla="*/ 594 h 600"/>
                  <a:gd name="T16" fmla="*/ 40 w 625"/>
                  <a:gd name="T17" fmla="*/ 594 h 600"/>
                  <a:gd name="T18" fmla="*/ 6 w 625"/>
                  <a:gd name="T19" fmla="*/ 594 h 600"/>
                  <a:gd name="T20" fmla="*/ 6 w 625"/>
                  <a:gd name="T21" fmla="*/ 589 h 600"/>
                  <a:gd name="T22" fmla="*/ 17 w 625"/>
                  <a:gd name="T23" fmla="*/ 583 h 600"/>
                  <a:gd name="T24" fmla="*/ 40 w 625"/>
                  <a:gd name="T25" fmla="*/ 577 h 600"/>
                  <a:gd name="T26" fmla="*/ 62 w 625"/>
                  <a:gd name="T27" fmla="*/ 538 h 600"/>
                  <a:gd name="T28" fmla="*/ 62 w 625"/>
                  <a:gd name="T29" fmla="*/ 40 h 600"/>
                  <a:gd name="T30" fmla="*/ 68 w 625"/>
                  <a:gd name="T31" fmla="*/ 6 h 600"/>
                  <a:gd name="T32" fmla="*/ 73 w 625"/>
                  <a:gd name="T33" fmla="*/ 0 h 600"/>
                  <a:gd name="T34" fmla="*/ 85 w 625"/>
                  <a:gd name="T35" fmla="*/ 6 h 600"/>
                  <a:gd name="T36" fmla="*/ 101 w 625"/>
                  <a:gd name="T37" fmla="*/ 23 h 600"/>
                  <a:gd name="T38" fmla="*/ 141 w 625"/>
                  <a:gd name="T39" fmla="*/ 68 h 600"/>
                  <a:gd name="T40" fmla="*/ 231 w 625"/>
                  <a:gd name="T41" fmla="*/ 169 h 600"/>
                  <a:gd name="T42" fmla="*/ 349 w 625"/>
                  <a:gd name="T43" fmla="*/ 292 h 600"/>
                  <a:gd name="T44" fmla="*/ 439 w 625"/>
                  <a:gd name="T45" fmla="*/ 387 h 600"/>
                  <a:gd name="T46" fmla="*/ 513 w 625"/>
                  <a:gd name="T47" fmla="*/ 471 h 600"/>
                  <a:gd name="T48" fmla="*/ 524 w 625"/>
                  <a:gd name="T49" fmla="*/ 96 h 600"/>
                  <a:gd name="T50" fmla="*/ 524 w 625"/>
                  <a:gd name="T51" fmla="*/ 51 h 600"/>
                  <a:gd name="T52" fmla="*/ 507 w 625"/>
                  <a:gd name="T53" fmla="*/ 28 h 600"/>
                  <a:gd name="T54" fmla="*/ 479 w 625"/>
                  <a:gd name="T55" fmla="*/ 23 h 600"/>
                  <a:gd name="T56" fmla="*/ 456 w 625"/>
                  <a:gd name="T57" fmla="*/ 23 h 600"/>
                  <a:gd name="T58" fmla="*/ 451 w 625"/>
                  <a:gd name="T59" fmla="*/ 12 h 600"/>
                  <a:gd name="T60" fmla="*/ 468 w 625"/>
                  <a:gd name="T61" fmla="*/ 12 h 600"/>
                  <a:gd name="T62" fmla="*/ 507 w 625"/>
                  <a:gd name="T63" fmla="*/ 12 h 600"/>
                  <a:gd name="T64" fmla="*/ 541 w 625"/>
                  <a:gd name="T65" fmla="*/ 12 h 600"/>
                  <a:gd name="T66" fmla="*/ 558 w 625"/>
                  <a:gd name="T67" fmla="*/ 12 h 600"/>
                  <a:gd name="T68" fmla="*/ 591 w 625"/>
                  <a:gd name="T69" fmla="*/ 12 h 600"/>
                  <a:gd name="T70" fmla="*/ 620 w 625"/>
                  <a:gd name="T71" fmla="*/ 12 h 600"/>
                  <a:gd name="T72" fmla="*/ 625 w 625"/>
                  <a:gd name="T73" fmla="*/ 17 h 600"/>
                  <a:gd name="T74" fmla="*/ 614 w 625"/>
                  <a:gd name="T75" fmla="*/ 23 h 600"/>
                  <a:gd name="T76" fmla="*/ 586 w 625"/>
                  <a:gd name="T77" fmla="*/ 28 h 600"/>
                  <a:gd name="T78" fmla="*/ 575 w 625"/>
                  <a:gd name="T79" fmla="*/ 51 h 600"/>
                  <a:gd name="T80" fmla="*/ 575 w 625"/>
                  <a:gd name="T81" fmla="*/ 90 h 600"/>
                  <a:gd name="T82" fmla="*/ 569 w 625"/>
                  <a:gd name="T83" fmla="*/ 566 h 600"/>
                  <a:gd name="T84" fmla="*/ 569 w 625"/>
                  <a:gd name="T85" fmla="*/ 594 h 600"/>
                  <a:gd name="T86" fmla="*/ 563 w 625"/>
                  <a:gd name="T87" fmla="*/ 600 h 600"/>
                  <a:gd name="T88" fmla="*/ 546 w 625"/>
                  <a:gd name="T89" fmla="*/ 594 h 600"/>
                  <a:gd name="T90" fmla="*/ 524 w 625"/>
                  <a:gd name="T91" fmla="*/ 572 h 600"/>
                  <a:gd name="T92" fmla="*/ 496 w 625"/>
                  <a:gd name="T93" fmla="*/ 538 h 600"/>
                  <a:gd name="T94" fmla="*/ 434 w 625"/>
                  <a:gd name="T95" fmla="*/ 477 h 600"/>
                  <a:gd name="T96" fmla="*/ 344 w 625"/>
                  <a:gd name="T97" fmla="*/ 387 h 600"/>
                  <a:gd name="T98" fmla="*/ 248 w 625"/>
                  <a:gd name="T99" fmla="*/ 286 h 600"/>
                  <a:gd name="T100" fmla="*/ 158 w 625"/>
                  <a:gd name="T101" fmla="*/ 180 h 600"/>
                  <a:gd name="T102" fmla="*/ 101 w 625"/>
                  <a:gd name="T103" fmla="*/ 118 h 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5"/>
                  <a:gd name="T157" fmla="*/ 0 h 600"/>
                  <a:gd name="T158" fmla="*/ 625 w 625"/>
                  <a:gd name="T159" fmla="*/ 600 h 6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5" h="600">
                    <a:moveTo>
                      <a:pt x="113" y="488"/>
                    </a:moveTo>
                    <a:lnTo>
                      <a:pt x="113" y="538"/>
                    </a:lnTo>
                    <a:lnTo>
                      <a:pt x="124" y="566"/>
                    </a:lnTo>
                    <a:lnTo>
                      <a:pt x="141" y="577"/>
                    </a:lnTo>
                    <a:lnTo>
                      <a:pt x="158" y="583"/>
                    </a:lnTo>
                    <a:lnTo>
                      <a:pt x="169" y="583"/>
                    </a:lnTo>
                    <a:lnTo>
                      <a:pt x="180" y="583"/>
                    </a:lnTo>
                    <a:lnTo>
                      <a:pt x="186" y="589"/>
                    </a:lnTo>
                    <a:lnTo>
                      <a:pt x="186" y="594"/>
                    </a:lnTo>
                    <a:lnTo>
                      <a:pt x="180" y="594"/>
                    </a:lnTo>
                    <a:lnTo>
                      <a:pt x="169" y="594"/>
                    </a:lnTo>
                    <a:lnTo>
                      <a:pt x="141" y="594"/>
                    </a:lnTo>
                    <a:lnTo>
                      <a:pt x="118" y="594"/>
                    </a:lnTo>
                    <a:lnTo>
                      <a:pt x="101" y="594"/>
                    </a:lnTo>
                    <a:lnTo>
                      <a:pt x="90" y="594"/>
                    </a:lnTo>
                    <a:lnTo>
                      <a:pt x="79" y="594"/>
                    </a:lnTo>
                    <a:lnTo>
                      <a:pt x="62" y="594"/>
                    </a:lnTo>
                    <a:lnTo>
                      <a:pt x="40" y="594"/>
                    </a:lnTo>
                    <a:lnTo>
                      <a:pt x="17" y="594"/>
                    </a:lnTo>
                    <a:lnTo>
                      <a:pt x="6" y="594"/>
                    </a:lnTo>
                    <a:lnTo>
                      <a:pt x="0" y="589"/>
                    </a:lnTo>
                    <a:lnTo>
                      <a:pt x="6" y="589"/>
                    </a:lnTo>
                    <a:lnTo>
                      <a:pt x="6" y="583"/>
                    </a:lnTo>
                    <a:lnTo>
                      <a:pt x="17" y="583"/>
                    </a:lnTo>
                    <a:lnTo>
                      <a:pt x="28" y="583"/>
                    </a:lnTo>
                    <a:lnTo>
                      <a:pt x="40" y="577"/>
                    </a:lnTo>
                    <a:lnTo>
                      <a:pt x="56" y="566"/>
                    </a:lnTo>
                    <a:lnTo>
                      <a:pt x="62" y="538"/>
                    </a:lnTo>
                    <a:lnTo>
                      <a:pt x="62" y="482"/>
                    </a:lnTo>
                    <a:lnTo>
                      <a:pt x="62" y="40"/>
                    </a:lnTo>
                    <a:lnTo>
                      <a:pt x="62" y="17"/>
                    </a:lnTo>
                    <a:lnTo>
                      <a:pt x="68" y="6"/>
                    </a:lnTo>
                    <a:lnTo>
                      <a:pt x="68" y="0"/>
                    </a:lnTo>
                    <a:lnTo>
                      <a:pt x="73" y="0"/>
                    </a:lnTo>
                    <a:lnTo>
                      <a:pt x="79" y="0"/>
                    </a:lnTo>
                    <a:lnTo>
                      <a:pt x="85" y="6"/>
                    </a:lnTo>
                    <a:lnTo>
                      <a:pt x="96" y="17"/>
                    </a:lnTo>
                    <a:lnTo>
                      <a:pt x="101" y="23"/>
                    </a:lnTo>
                    <a:lnTo>
                      <a:pt x="113" y="40"/>
                    </a:lnTo>
                    <a:lnTo>
                      <a:pt x="141" y="68"/>
                    </a:lnTo>
                    <a:lnTo>
                      <a:pt x="186" y="113"/>
                    </a:lnTo>
                    <a:lnTo>
                      <a:pt x="231" y="169"/>
                    </a:lnTo>
                    <a:lnTo>
                      <a:pt x="287" y="225"/>
                    </a:lnTo>
                    <a:lnTo>
                      <a:pt x="349" y="292"/>
                    </a:lnTo>
                    <a:lnTo>
                      <a:pt x="394" y="342"/>
                    </a:lnTo>
                    <a:lnTo>
                      <a:pt x="439" y="387"/>
                    </a:lnTo>
                    <a:lnTo>
                      <a:pt x="479" y="432"/>
                    </a:lnTo>
                    <a:lnTo>
                      <a:pt x="513" y="471"/>
                    </a:lnTo>
                    <a:lnTo>
                      <a:pt x="535" y="493"/>
                    </a:lnTo>
                    <a:lnTo>
                      <a:pt x="524" y="96"/>
                    </a:lnTo>
                    <a:lnTo>
                      <a:pt x="524" y="73"/>
                    </a:lnTo>
                    <a:lnTo>
                      <a:pt x="524" y="51"/>
                    </a:lnTo>
                    <a:lnTo>
                      <a:pt x="518" y="40"/>
                    </a:lnTo>
                    <a:lnTo>
                      <a:pt x="507" y="28"/>
                    </a:lnTo>
                    <a:lnTo>
                      <a:pt x="496" y="23"/>
                    </a:lnTo>
                    <a:lnTo>
                      <a:pt x="479" y="23"/>
                    </a:lnTo>
                    <a:lnTo>
                      <a:pt x="468" y="23"/>
                    </a:lnTo>
                    <a:lnTo>
                      <a:pt x="456" y="23"/>
                    </a:lnTo>
                    <a:lnTo>
                      <a:pt x="451" y="17"/>
                    </a:lnTo>
                    <a:lnTo>
                      <a:pt x="451" y="12"/>
                    </a:lnTo>
                    <a:lnTo>
                      <a:pt x="456" y="12"/>
                    </a:lnTo>
                    <a:lnTo>
                      <a:pt x="468" y="12"/>
                    </a:lnTo>
                    <a:lnTo>
                      <a:pt x="490" y="12"/>
                    </a:lnTo>
                    <a:lnTo>
                      <a:pt x="507" y="12"/>
                    </a:lnTo>
                    <a:lnTo>
                      <a:pt x="524" y="12"/>
                    </a:lnTo>
                    <a:lnTo>
                      <a:pt x="541" y="12"/>
                    </a:lnTo>
                    <a:lnTo>
                      <a:pt x="546" y="12"/>
                    </a:lnTo>
                    <a:lnTo>
                      <a:pt x="558" y="12"/>
                    </a:lnTo>
                    <a:lnTo>
                      <a:pt x="575" y="12"/>
                    </a:lnTo>
                    <a:lnTo>
                      <a:pt x="591" y="12"/>
                    </a:lnTo>
                    <a:lnTo>
                      <a:pt x="614" y="12"/>
                    </a:lnTo>
                    <a:lnTo>
                      <a:pt x="620" y="12"/>
                    </a:lnTo>
                    <a:lnTo>
                      <a:pt x="625" y="12"/>
                    </a:lnTo>
                    <a:lnTo>
                      <a:pt x="625" y="17"/>
                    </a:lnTo>
                    <a:lnTo>
                      <a:pt x="620" y="23"/>
                    </a:lnTo>
                    <a:lnTo>
                      <a:pt x="614" y="23"/>
                    </a:lnTo>
                    <a:lnTo>
                      <a:pt x="603" y="23"/>
                    </a:lnTo>
                    <a:lnTo>
                      <a:pt x="586" y="28"/>
                    </a:lnTo>
                    <a:lnTo>
                      <a:pt x="580" y="34"/>
                    </a:lnTo>
                    <a:lnTo>
                      <a:pt x="575" y="51"/>
                    </a:lnTo>
                    <a:lnTo>
                      <a:pt x="575" y="68"/>
                    </a:lnTo>
                    <a:lnTo>
                      <a:pt x="575" y="90"/>
                    </a:lnTo>
                    <a:lnTo>
                      <a:pt x="569" y="544"/>
                    </a:lnTo>
                    <a:lnTo>
                      <a:pt x="569" y="566"/>
                    </a:lnTo>
                    <a:lnTo>
                      <a:pt x="569" y="583"/>
                    </a:lnTo>
                    <a:lnTo>
                      <a:pt x="569" y="594"/>
                    </a:lnTo>
                    <a:lnTo>
                      <a:pt x="569" y="600"/>
                    </a:lnTo>
                    <a:lnTo>
                      <a:pt x="563" y="600"/>
                    </a:lnTo>
                    <a:lnTo>
                      <a:pt x="558" y="600"/>
                    </a:lnTo>
                    <a:lnTo>
                      <a:pt x="546" y="594"/>
                    </a:lnTo>
                    <a:lnTo>
                      <a:pt x="541" y="583"/>
                    </a:lnTo>
                    <a:lnTo>
                      <a:pt x="524" y="572"/>
                    </a:lnTo>
                    <a:lnTo>
                      <a:pt x="507" y="549"/>
                    </a:lnTo>
                    <a:lnTo>
                      <a:pt x="496" y="538"/>
                    </a:lnTo>
                    <a:lnTo>
                      <a:pt x="468" y="516"/>
                    </a:lnTo>
                    <a:lnTo>
                      <a:pt x="434" y="477"/>
                    </a:lnTo>
                    <a:lnTo>
                      <a:pt x="389" y="432"/>
                    </a:lnTo>
                    <a:lnTo>
                      <a:pt x="344" y="387"/>
                    </a:lnTo>
                    <a:lnTo>
                      <a:pt x="304" y="342"/>
                    </a:lnTo>
                    <a:lnTo>
                      <a:pt x="248" y="286"/>
                    </a:lnTo>
                    <a:lnTo>
                      <a:pt x="197" y="230"/>
                    </a:lnTo>
                    <a:lnTo>
                      <a:pt x="158" y="180"/>
                    </a:lnTo>
                    <a:lnTo>
                      <a:pt x="124" y="146"/>
                    </a:lnTo>
                    <a:lnTo>
                      <a:pt x="101" y="118"/>
                    </a:lnTo>
                    <a:lnTo>
                      <a:pt x="113" y="488"/>
                    </a:lnTo>
                    <a:close/>
                  </a:path>
                </a:pathLst>
              </a:custGeom>
              <a:solidFill>
                <a:schemeClr val="tx1"/>
              </a:solidFill>
              <a:ln w="9525">
                <a:noFill/>
                <a:round/>
                <a:headEnd/>
                <a:tailEnd/>
              </a:ln>
            </p:spPr>
            <p:txBody>
              <a:bodyPr/>
              <a:lstStyle/>
              <a:p>
                <a:endParaRPr lang="en-US" sz="18144"/>
              </a:p>
            </p:txBody>
          </p:sp>
          <p:sp>
            <p:nvSpPr>
              <p:cNvPr id="3142" name="Freeform 15"/>
              <p:cNvSpPr>
                <a:spLocks/>
              </p:cNvSpPr>
              <p:nvPr/>
            </p:nvSpPr>
            <p:spPr bwMode="auto">
              <a:xfrm>
                <a:off x="3440" y="18595"/>
                <a:ext cx="197" cy="582"/>
              </a:xfrm>
              <a:custGeom>
                <a:avLst/>
                <a:gdLst>
                  <a:gd name="T0" fmla="*/ 124 w 197"/>
                  <a:gd name="T1" fmla="*/ 431 h 582"/>
                  <a:gd name="T2" fmla="*/ 129 w 197"/>
                  <a:gd name="T3" fmla="*/ 526 h 582"/>
                  <a:gd name="T4" fmla="*/ 129 w 197"/>
                  <a:gd name="T5" fmla="*/ 549 h 582"/>
                  <a:gd name="T6" fmla="*/ 146 w 197"/>
                  <a:gd name="T7" fmla="*/ 565 h 582"/>
                  <a:gd name="T8" fmla="*/ 169 w 197"/>
                  <a:gd name="T9" fmla="*/ 571 h 582"/>
                  <a:gd name="T10" fmla="*/ 191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6 w 197"/>
                  <a:gd name="T27" fmla="*/ 571 h 582"/>
                  <a:gd name="T28" fmla="*/ 34 w 197"/>
                  <a:gd name="T29" fmla="*/ 571 h 582"/>
                  <a:gd name="T30" fmla="*/ 45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0 w 197"/>
                  <a:gd name="T49" fmla="*/ 0 h 582"/>
                  <a:gd name="T50" fmla="*/ 28 w 197"/>
                  <a:gd name="T51" fmla="*/ 0 h 582"/>
                  <a:gd name="T52" fmla="*/ 62 w 197"/>
                  <a:gd name="T53" fmla="*/ 0 h 582"/>
                  <a:gd name="T54" fmla="*/ 84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5 h 582"/>
                  <a:gd name="T66" fmla="*/ 163 w 197"/>
                  <a:gd name="T67" fmla="*/ 11 h 582"/>
                  <a:gd name="T68" fmla="*/ 141 w 197"/>
                  <a:gd name="T69" fmla="*/ 16 h 582"/>
                  <a:gd name="T70" fmla="*/ 129 w 197"/>
                  <a:gd name="T71" fmla="*/ 39 h 582"/>
                  <a:gd name="T72" fmla="*/ 124 w 197"/>
                  <a:gd name="T73" fmla="*/ 72 h 582"/>
                  <a:gd name="T74" fmla="*/ 124 w 197"/>
                  <a:gd name="T75" fmla="*/ 151 h 582"/>
                  <a:gd name="T76" fmla="*/ 124 w 197"/>
                  <a:gd name="T77" fmla="*/ 358 h 5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7"/>
                  <a:gd name="T118" fmla="*/ 0 h 582"/>
                  <a:gd name="T119" fmla="*/ 197 w 197"/>
                  <a:gd name="T120" fmla="*/ 582 h 5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7" h="582">
                    <a:moveTo>
                      <a:pt x="124" y="358"/>
                    </a:moveTo>
                    <a:lnTo>
                      <a:pt x="124" y="431"/>
                    </a:lnTo>
                    <a:lnTo>
                      <a:pt x="124" y="487"/>
                    </a:lnTo>
                    <a:lnTo>
                      <a:pt x="129" y="526"/>
                    </a:lnTo>
                    <a:lnTo>
                      <a:pt x="129" y="537"/>
                    </a:lnTo>
                    <a:lnTo>
                      <a:pt x="129" y="549"/>
                    </a:lnTo>
                    <a:lnTo>
                      <a:pt x="135" y="560"/>
                    </a:lnTo>
                    <a:lnTo>
                      <a:pt x="146" y="565"/>
                    </a:lnTo>
                    <a:lnTo>
                      <a:pt x="158" y="571"/>
                    </a:lnTo>
                    <a:lnTo>
                      <a:pt x="169" y="571"/>
                    </a:lnTo>
                    <a:lnTo>
                      <a:pt x="180" y="571"/>
                    </a:lnTo>
                    <a:lnTo>
                      <a:pt x="191" y="571"/>
                    </a:lnTo>
                    <a:lnTo>
                      <a:pt x="197" y="577"/>
                    </a:lnTo>
                    <a:lnTo>
                      <a:pt x="197" y="582"/>
                    </a:lnTo>
                    <a:lnTo>
                      <a:pt x="186" y="582"/>
                    </a:lnTo>
                    <a:lnTo>
                      <a:pt x="141" y="582"/>
                    </a:lnTo>
                    <a:lnTo>
                      <a:pt x="107" y="582"/>
                    </a:lnTo>
                    <a:lnTo>
                      <a:pt x="90" y="582"/>
                    </a:lnTo>
                    <a:lnTo>
                      <a:pt x="84" y="582"/>
                    </a:lnTo>
                    <a:lnTo>
                      <a:pt x="73" y="582"/>
                    </a:lnTo>
                    <a:lnTo>
                      <a:pt x="62" y="582"/>
                    </a:lnTo>
                    <a:lnTo>
                      <a:pt x="45" y="582"/>
                    </a:lnTo>
                    <a:lnTo>
                      <a:pt x="28" y="582"/>
                    </a:lnTo>
                    <a:lnTo>
                      <a:pt x="17" y="582"/>
                    </a:lnTo>
                    <a:lnTo>
                      <a:pt x="6" y="582"/>
                    </a:lnTo>
                    <a:lnTo>
                      <a:pt x="0" y="577"/>
                    </a:lnTo>
                    <a:lnTo>
                      <a:pt x="6" y="577"/>
                    </a:lnTo>
                    <a:lnTo>
                      <a:pt x="6" y="571"/>
                    </a:lnTo>
                    <a:lnTo>
                      <a:pt x="17" y="571"/>
                    </a:lnTo>
                    <a:lnTo>
                      <a:pt x="34" y="571"/>
                    </a:lnTo>
                    <a:lnTo>
                      <a:pt x="39" y="565"/>
                    </a:lnTo>
                    <a:lnTo>
                      <a:pt x="45"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39" y="16"/>
                    </a:lnTo>
                    <a:lnTo>
                      <a:pt x="28" y="11"/>
                    </a:lnTo>
                    <a:lnTo>
                      <a:pt x="17" y="11"/>
                    </a:lnTo>
                    <a:lnTo>
                      <a:pt x="6" y="11"/>
                    </a:lnTo>
                    <a:lnTo>
                      <a:pt x="0" y="5"/>
                    </a:lnTo>
                    <a:lnTo>
                      <a:pt x="0" y="0"/>
                    </a:lnTo>
                    <a:lnTo>
                      <a:pt x="11" y="0"/>
                    </a:lnTo>
                    <a:lnTo>
                      <a:pt x="28" y="0"/>
                    </a:lnTo>
                    <a:lnTo>
                      <a:pt x="45" y="0"/>
                    </a:lnTo>
                    <a:lnTo>
                      <a:pt x="62" y="0"/>
                    </a:lnTo>
                    <a:lnTo>
                      <a:pt x="73" y="0"/>
                    </a:lnTo>
                    <a:lnTo>
                      <a:pt x="84" y="0"/>
                    </a:lnTo>
                    <a:lnTo>
                      <a:pt x="90" y="0"/>
                    </a:lnTo>
                    <a:lnTo>
                      <a:pt x="96" y="0"/>
                    </a:lnTo>
                    <a:lnTo>
                      <a:pt x="107" y="0"/>
                    </a:lnTo>
                    <a:lnTo>
                      <a:pt x="124" y="0"/>
                    </a:lnTo>
                    <a:lnTo>
                      <a:pt x="135" y="0"/>
                    </a:lnTo>
                    <a:lnTo>
                      <a:pt x="152" y="0"/>
                    </a:lnTo>
                    <a:lnTo>
                      <a:pt x="169" y="0"/>
                    </a:lnTo>
                    <a:lnTo>
                      <a:pt x="175" y="0"/>
                    </a:lnTo>
                    <a:lnTo>
                      <a:pt x="180" y="5"/>
                    </a:lnTo>
                    <a:lnTo>
                      <a:pt x="175" y="5"/>
                    </a:lnTo>
                    <a:lnTo>
                      <a:pt x="175" y="11"/>
                    </a:lnTo>
                    <a:lnTo>
                      <a:pt x="163" y="11"/>
                    </a:lnTo>
                    <a:lnTo>
                      <a:pt x="152" y="11"/>
                    </a:lnTo>
                    <a:lnTo>
                      <a:pt x="141" y="16"/>
                    </a:lnTo>
                    <a:lnTo>
                      <a:pt x="129" y="22"/>
                    </a:lnTo>
                    <a:lnTo>
                      <a:pt x="129"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sz="18144"/>
              </a:p>
            </p:txBody>
          </p:sp>
          <p:sp>
            <p:nvSpPr>
              <p:cNvPr id="3143" name="Freeform 16"/>
              <p:cNvSpPr>
                <a:spLocks/>
              </p:cNvSpPr>
              <p:nvPr/>
            </p:nvSpPr>
            <p:spPr bwMode="auto">
              <a:xfrm>
                <a:off x="3738" y="18595"/>
                <a:ext cx="625" cy="594"/>
              </a:xfrm>
              <a:custGeom>
                <a:avLst/>
                <a:gdLst>
                  <a:gd name="T0" fmla="*/ 355 w 625"/>
                  <a:gd name="T1" fmla="*/ 437 h 594"/>
                  <a:gd name="T2" fmla="*/ 411 w 625"/>
                  <a:gd name="T3" fmla="*/ 297 h 594"/>
                  <a:gd name="T4" fmla="*/ 462 w 625"/>
                  <a:gd name="T5" fmla="*/ 151 h 594"/>
                  <a:gd name="T6" fmla="*/ 496 w 625"/>
                  <a:gd name="T7" fmla="*/ 61 h 594"/>
                  <a:gd name="T8" fmla="*/ 502 w 625"/>
                  <a:gd name="T9" fmla="*/ 28 h 594"/>
                  <a:gd name="T10" fmla="*/ 502 w 625"/>
                  <a:gd name="T11" fmla="*/ 16 h 594"/>
                  <a:gd name="T12" fmla="*/ 479 w 625"/>
                  <a:gd name="T13" fmla="*/ 11 h 594"/>
                  <a:gd name="T14" fmla="*/ 457 w 625"/>
                  <a:gd name="T15" fmla="*/ 11 h 594"/>
                  <a:gd name="T16" fmla="*/ 457 w 625"/>
                  <a:gd name="T17" fmla="*/ 0 h 594"/>
                  <a:gd name="T18" fmla="*/ 473 w 625"/>
                  <a:gd name="T19" fmla="*/ 0 h 594"/>
                  <a:gd name="T20" fmla="*/ 518 w 625"/>
                  <a:gd name="T21" fmla="*/ 0 h 594"/>
                  <a:gd name="T22" fmla="*/ 547 w 625"/>
                  <a:gd name="T23" fmla="*/ 0 h 594"/>
                  <a:gd name="T24" fmla="*/ 564 w 625"/>
                  <a:gd name="T25" fmla="*/ 0 h 594"/>
                  <a:gd name="T26" fmla="*/ 597 w 625"/>
                  <a:gd name="T27" fmla="*/ 0 h 594"/>
                  <a:gd name="T28" fmla="*/ 620 w 625"/>
                  <a:gd name="T29" fmla="*/ 0 h 594"/>
                  <a:gd name="T30" fmla="*/ 620 w 625"/>
                  <a:gd name="T31" fmla="*/ 5 h 594"/>
                  <a:gd name="T32" fmla="*/ 603 w 625"/>
                  <a:gd name="T33" fmla="*/ 11 h 594"/>
                  <a:gd name="T34" fmla="*/ 575 w 625"/>
                  <a:gd name="T35" fmla="*/ 16 h 594"/>
                  <a:gd name="T36" fmla="*/ 564 w 625"/>
                  <a:gd name="T37" fmla="*/ 28 h 594"/>
                  <a:gd name="T38" fmla="*/ 552 w 625"/>
                  <a:gd name="T39" fmla="*/ 50 h 594"/>
                  <a:gd name="T40" fmla="*/ 535 w 625"/>
                  <a:gd name="T41" fmla="*/ 89 h 594"/>
                  <a:gd name="T42" fmla="*/ 502 w 625"/>
                  <a:gd name="T43" fmla="*/ 168 h 594"/>
                  <a:gd name="T44" fmla="*/ 445 w 625"/>
                  <a:gd name="T45" fmla="*/ 302 h 594"/>
                  <a:gd name="T46" fmla="*/ 366 w 625"/>
                  <a:gd name="T47" fmla="*/ 481 h 594"/>
                  <a:gd name="T48" fmla="*/ 338 w 625"/>
                  <a:gd name="T49" fmla="*/ 554 h 594"/>
                  <a:gd name="T50" fmla="*/ 321 w 625"/>
                  <a:gd name="T51" fmla="*/ 582 h 594"/>
                  <a:gd name="T52" fmla="*/ 316 w 625"/>
                  <a:gd name="T53" fmla="*/ 594 h 594"/>
                  <a:gd name="T54" fmla="*/ 304 w 625"/>
                  <a:gd name="T55" fmla="*/ 588 h 594"/>
                  <a:gd name="T56" fmla="*/ 293 w 625"/>
                  <a:gd name="T57" fmla="*/ 565 h 594"/>
                  <a:gd name="T58" fmla="*/ 96 w 625"/>
                  <a:gd name="T59" fmla="*/ 72 h 594"/>
                  <a:gd name="T60" fmla="*/ 74 w 625"/>
                  <a:gd name="T61" fmla="*/ 33 h 594"/>
                  <a:gd name="T62" fmla="*/ 51 w 625"/>
                  <a:gd name="T63" fmla="*/ 16 h 594"/>
                  <a:gd name="T64" fmla="*/ 29 w 625"/>
                  <a:gd name="T65" fmla="*/ 11 h 594"/>
                  <a:gd name="T66" fmla="*/ 6 w 625"/>
                  <a:gd name="T67" fmla="*/ 11 h 594"/>
                  <a:gd name="T68" fmla="*/ 0 w 625"/>
                  <a:gd name="T69" fmla="*/ 5 h 594"/>
                  <a:gd name="T70" fmla="*/ 12 w 625"/>
                  <a:gd name="T71" fmla="*/ 0 h 594"/>
                  <a:gd name="T72" fmla="*/ 62 w 625"/>
                  <a:gd name="T73" fmla="*/ 0 h 594"/>
                  <a:gd name="T74" fmla="*/ 113 w 625"/>
                  <a:gd name="T75" fmla="*/ 0 h 594"/>
                  <a:gd name="T76" fmla="*/ 141 w 625"/>
                  <a:gd name="T77" fmla="*/ 0 h 594"/>
                  <a:gd name="T78" fmla="*/ 186 w 625"/>
                  <a:gd name="T79" fmla="*/ 0 h 594"/>
                  <a:gd name="T80" fmla="*/ 203 w 625"/>
                  <a:gd name="T81" fmla="*/ 0 h 594"/>
                  <a:gd name="T82" fmla="*/ 203 w 625"/>
                  <a:gd name="T83" fmla="*/ 5 h 594"/>
                  <a:gd name="T84" fmla="*/ 192 w 625"/>
                  <a:gd name="T85" fmla="*/ 11 h 594"/>
                  <a:gd name="T86" fmla="*/ 169 w 625"/>
                  <a:gd name="T87" fmla="*/ 11 h 594"/>
                  <a:gd name="T88" fmla="*/ 158 w 625"/>
                  <a:gd name="T89" fmla="*/ 22 h 594"/>
                  <a:gd name="T90" fmla="*/ 164 w 625"/>
                  <a:gd name="T91" fmla="*/ 39 h 594"/>
                  <a:gd name="T92" fmla="*/ 175 w 625"/>
                  <a:gd name="T93" fmla="*/ 72 h 594"/>
                  <a:gd name="T94" fmla="*/ 333 w 625"/>
                  <a:gd name="T95" fmla="*/ 48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5"/>
                  <a:gd name="T145" fmla="*/ 0 h 594"/>
                  <a:gd name="T146" fmla="*/ 625 w 625"/>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5" h="594">
                    <a:moveTo>
                      <a:pt x="333" y="487"/>
                    </a:moveTo>
                    <a:lnTo>
                      <a:pt x="355" y="437"/>
                    </a:lnTo>
                    <a:lnTo>
                      <a:pt x="378" y="369"/>
                    </a:lnTo>
                    <a:lnTo>
                      <a:pt x="411" y="297"/>
                    </a:lnTo>
                    <a:lnTo>
                      <a:pt x="440" y="218"/>
                    </a:lnTo>
                    <a:lnTo>
                      <a:pt x="462" y="151"/>
                    </a:lnTo>
                    <a:lnTo>
                      <a:pt x="485" y="95"/>
                    </a:lnTo>
                    <a:lnTo>
                      <a:pt x="496" y="61"/>
                    </a:lnTo>
                    <a:lnTo>
                      <a:pt x="502" y="44"/>
                    </a:lnTo>
                    <a:lnTo>
                      <a:pt x="502" y="28"/>
                    </a:lnTo>
                    <a:lnTo>
                      <a:pt x="502" y="22"/>
                    </a:lnTo>
                    <a:lnTo>
                      <a:pt x="502" y="16"/>
                    </a:lnTo>
                    <a:lnTo>
                      <a:pt x="496" y="11"/>
                    </a:lnTo>
                    <a:lnTo>
                      <a:pt x="479" y="11"/>
                    </a:lnTo>
                    <a:lnTo>
                      <a:pt x="462" y="11"/>
                    </a:lnTo>
                    <a:lnTo>
                      <a:pt x="457" y="11"/>
                    </a:lnTo>
                    <a:lnTo>
                      <a:pt x="457" y="5"/>
                    </a:lnTo>
                    <a:lnTo>
                      <a:pt x="457" y="0"/>
                    </a:lnTo>
                    <a:lnTo>
                      <a:pt x="462" y="0"/>
                    </a:lnTo>
                    <a:lnTo>
                      <a:pt x="473" y="0"/>
                    </a:lnTo>
                    <a:lnTo>
                      <a:pt x="496" y="0"/>
                    </a:lnTo>
                    <a:lnTo>
                      <a:pt x="518" y="0"/>
                    </a:lnTo>
                    <a:lnTo>
                      <a:pt x="535" y="0"/>
                    </a:lnTo>
                    <a:lnTo>
                      <a:pt x="547" y="0"/>
                    </a:lnTo>
                    <a:lnTo>
                      <a:pt x="552" y="0"/>
                    </a:lnTo>
                    <a:lnTo>
                      <a:pt x="564" y="0"/>
                    </a:lnTo>
                    <a:lnTo>
                      <a:pt x="580" y="0"/>
                    </a:lnTo>
                    <a:lnTo>
                      <a:pt x="597" y="0"/>
                    </a:lnTo>
                    <a:lnTo>
                      <a:pt x="609" y="0"/>
                    </a:lnTo>
                    <a:lnTo>
                      <a:pt x="620" y="0"/>
                    </a:lnTo>
                    <a:lnTo>
                      <a:pt x="625" y="5"/>
                    </a:lnTo>
                    <a:lnTo>
                      <a:pt x="620" y="5"/>
                    </a:lnTo>
                    <a:lnTo>
                      <a:pt x="614" y="11"/>
                    </a:lnTo>
                    <a:lnTo>
                      <a:pt x="603" y="11"/>
                    </a:lnTo>
                    <a:lnTo>
                      <a:pt x="592" y="11"/>
                    </a:lnTo>
                    <a:lnTo>
                      <a:pt x="575" y="16"/>
                    </a:lnTo>
                    <a:lnTo>
                      <a:pt x="569" y="22"/>
                    </a:lnTo>
                    <a:lnTo>
                      <a:pt x="564" y="28"/>
                    </a:lnTo>
                    <a:lnTo>
                      <a:pt x="558" y="39"/>
                    </a:lnTo>
                    <a:lnTo>
                      <a:pt x="552" y="50"/>
                    </a:lnTo>
                    <a:lnTo>
                      <a:pt x="541" y="67"/>
                    </a:lnTo>
                    <a:lnTo>
                      <a:pt x="535" y="89"/>
                    </a:lnTo>
                    <a:lnTo>
                      <a:pt x="524" y="117"/>
                    </a:lnTo>
                    <a:lnTo>
                      <a:pt x="502" y="168"/>
                    </a:lnTo>
                    <a:lnTo>
                      <a:pt x="473" y="229"/>
                    </a:lnTo>
                    <a:lnTo>
                      <a:pt x="445" y="302"/>
                    </a:lnTo>
                    <a:lnTo>
                      <a:pt x="406" y="403"/>
                    </a:lnTo>
                    <a:lnTo>
                      <a:pt x="366" y="481"/>
                    </a:lnTo>
                    <a:lnTo>
                      <a:pt x="344" y="537"/>
                    </a:lnTo>
                    <a:lnTo>
                      <a:pt x="338" y="554"/>
                    </a:lnTo>
                    <a:lnTo>
                      <a:pt x="327" y="571"/>
                    </a:lnTo>
                    <a:lnTo>
                      <a:pt x="321" y="582"/>
                    </a:lnTo>
                    <a:lnTo>
                      <a:pt x="321" y="588"/>
                    </a:lnTo>
                    <a:lnTo>
                      <a:pt x="316" y="594"/>
                    </a:lnTo>
                    <a:lnTo>
                      <a:pt x="310" y="594"/>
                    </a:lnTo>
                    <a:lnTo>
                      <a:pt x="304" y="588"/>
                    </a:lnTo>
                    <a:lnTo>
                      <a:pt x="299" y="577"/>
                    </a:lnTo>
                    <a:lnTo>
                      <a:pt x="293" y="565"/>
                    </a:lnTo>
                    <a:lnTo>
                      <a:pt x="288" y="549"/>
                    </a:lnTo>
                    <a:lnTo>
                      <a:pt x="96" y="72"/>
                    </a:lnTo>
                    <a:lnTo>
                      <a:pt x="85" y="50"/>
                    </a:lnTo>
                    <a:lnTo>
                      <a:pt x="74" y="33"/>
                    </a:lnTo>
                    <a:lnTo>
                      <a:pt x="62" y="22"/>
                    </a:lnTo>
                    <a:lnTo>
                      <a:pt x="51" y="16"/>
                    </a:lnTo>
                    <a:lnTo>
                      <a:pt x="40" y="11"/>
                    </a:lnTo>
                    <a:lnTo>
                      <a:pt x="29" y="11"/>
                    </a:lnTo>
                    <a:lnTo>
                      <a:pt x="17" y="11"/>
                    </a:lnTo>
                    <a:lnTo>
                      <a:pt x="6" y="11"/>
                    </a:lnTo>
                    <a:lnTo>
                      <a:pt x="6" y="5"/>
                    </a:lnTo>
                    <a:lnTo>
                      <a:pt x="0" y="5"/>
                    </a:lnTo>
                    <a:lnTo>
                      <a:pt x="6" y="0"/>
                    </a:lnTo>
                    <a:lnTo>
                      <a:pt x="12" y="0"/>
                    </a:lnTo>
                    <a:lnTo>
                      <a:pt x="23" y="0"/>
                    </a:lnTo>
                    <a:lnTo>
                      <a:pt x="62" y="0"/>
                    </a:lnTo>
                    <a:lnTo>
                      <a:pt x="96" y="0"/>
                    </a:lnTo>
                    <a:lnTo>
                      <a:pt x="113" y="0"/>
                    </a:lnTo>
                    <a:lnTo>
                      <a:pt x="124" y="0"/>
                    </a:lnTo>
                    <a:lnTo>
                      <a:pt x="141" y="0"/>
                    </a:lnTo>
                    <a:lnTo>
                      <a:pt x="164" y="0"/>
                    </a:lnTo>
                    <a:lnTo>
                      <a:pt x="186" y="0"/>
                    </a:lnTo>
                    <a:lnTo>
                      <a:pt x="198" y="0"/>
                    </a:lnTo>
                    <a:lnTo>
                      <a:pt x="203" y="0"/>
                    </a:lnTo>
                    <a:lnTo>
                      <a:pt x="209" y="5"/>
                    </a:lnTo>
                    <a:lnTo>
                      <a:pt x="203" y="5"/>
                    </a:lnTo>
                    <a:lnTo>
                      <a:pt x="198" y="11"/>
                    </a:lnTo>
                    <a:lnTo>
                      <a:pt x="192" y="11"/>
                    </a:lnTo>
                    <a:lnTo>
                      <a:pt x="181" y="11"/>
                    </a:lnTo>
                    <a:lnTo>
                      <a:pt x="169" y="11"/>
                    </a:lnTo>
                    <a:lnTo>
                      <a:pt x="164" y="16"/>
                    </a:lnTo>
                    <a:lnTo>
                      <a:pt x="158" y="22"/>
                    </a:lnTo>
                    <a:lnTo>
                      <a:pt x="158" y="28"/>
                    </a:lnTo>
                    <a:lnTo>
                      <a:pt x="164" y="39"/>
                    </a:lnTo>
                    <a:lnTo>
                      <a:pt x="164" y="56"/>
                    </a:lnTo>
                    <a:lnTo>
                      <a:pt x="175" y="72"/>
                    </a:lnTo>
                    <a:lnTo>
                      <a:pt x="181" y="95"/>
                    </a:lnTo>
                    <a:lnTo>
                      <a:pt x="333" y="487"/>
                    </a:lnTo>
                    <a:close/>
                  </a:path>
                </a:pathLst>
              </a:custGeom>
              <a:solidFill>
                <a:schemeClr val="tx1"/>
              </a:solidFill>
              <a:ln w="9525">
                <a:noFill/>
                <a:round/>
                <a:headEnd/>
                <a:tailEnd/>
              </a:ln>
            </p:spPr>
            <p:txBody>
              <a:bodyPr/>
              <a:lstStyle/>
              <a:p>
                <a:endParaRPr lang="en-US" sz="18144"/>
              </a:p>
            </p:txBody>
          </p:sp>
          <p:sp>
            <p:nvSpPr>
              <p:cNvPr id="3144" name="Freeform 17"/>
              <p:cNvSpPr>
                <a:spLocks/>
              </p:cNvSpPr>
              <p:nvPr/>
            </p:nvSpPr>
            <p:spPr bwMode="auto">
              <a:xfrm>
                <a:off x="4470" y="18589"/>
                <a:ext cx="344" cy="594"/>
              </a:xfrm>
              <a:custGeom>
                <a:avLst/>
                <a:gdLst>
                  <a:gd name="T0" fmla="*/ 68 w 344"/>
                  <a:gd name="T1" fmla="*/ 107 h 594"/>
                  <a:gd name="T2" fmla="*/ 62 w 344"/>
                  <a:gd name="T3" fmla="*/ 45 h 594"/>
                  <a:gd name="T4" fmla="*/ 29 w 344"/>
                  <a:gd name="T5" fmla="*/ 17 h 594"/>
                  <a:gd name="T6" fmla="*/ 6 w 344"/>
                  <a:gd name="T7" fmla="*/ 17 h 594"/>
                  <a:gd name="T8" fmla="*/ 12 w 344"/>
                  <a:gd name="T9" fmla="*/ 6 h 594"/>
                  <a:gd name="T10" fmla="*/ 68 w 344"/>
                  <a:gd name="T11" fmla="*/ 6 h 594"/>
                  <a:gd name="T12" fmla="*/ 96 w 344"/>
                  <a:gd name="T13" fmla="*/ 6 h 594"/>
                  <a:gd name="T14" fmla="*/ 209 w 344"/>
                  <a:gd name="T15" fmla="*/ 6 h 594"/>
                  <a:gd name="T16" fmla="*/ 299 w 344"/>
                  <a:gd name="T17" fmla="*/ 6 h 594"/>
                  <a:gd name="T18" fmla="*/ 321 w 344"/>
                  <a:gd name="T19" fmla="*/ 0 h 594"/>
                  <a:gd name="T20" fmla="*/ 321 w 344"/>
                  <a:gd name="T21" fmla="*/ 22 h 594"/>
                  <a:gd name="T22" fmla="*/ 316 w 344"/>
                  <a:gd name="T23" fmla="*/ 67 h 594"/>
                  <a:gd name="T24" fmla="*/ 310 w 344"/>
                  <a:gd name="T25" fmla="*/ 101 h 594"/>
                  <a:gd name="T26" fmla="*/ 305 w 344"/>
                  <a:gd name="T27" fmla="*/ 84 h 594"/>
                  <a:gd name="T28" fmla="*/ 293 w 344"/>
                  <a:gd name="T29" fmla="*/ 56 h 594"/>
                  <a:gd name="T30" fmla="*/ 265 w 344"/>
                  <a:gd name="T31" fmla="*/ 39 h 594"/>
                  <a:gd name="T32" fmla="*/ 186 w 344"/>
                  <a:gd name="T33" fmla="*/ 34 h 594"/>
                  <a:gd name="T34" fmla="*/ 130 w 344"/>
                  <a:gd name="T35" fmla="*/ 34 h 594"/>
                  <a:gd name="T36" fmla="*/ 130 w 344"/>
                  <a:gd name="T37" fmla="*/ 263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3 w 344"/>
                  <a:gd name="T51" fmla="*/ 353 h 594"/>
                  <a:gd name="T52" fmla="*/ 288 w 344"/>
                  <a:gd name="T53" fmla="*/ 325 h 594"/>
                  <a:gd name="T54" fmla="*/ 276 w 344"/>
                  <a:gd name="T55" fmla="*/ 303 h 594"/>
                  <a:gd name="T56" fmla="*/ 214 w 344"/>
                  <a:gd name="T57" fmla="*/ 291 h 594"/>
                  <a:gd name="T58" fmla="*/ 130 w 344"/>
                  <a:gd name="T59" fmla="*/ 291 h 594"/>
                  <a:gd name="T60" fmla="*/ 130 w 344"/>
                  <a:gd name="T61" fmla="*/ 392 h 594"/>
                  <a:gd name="T62" fmla="*/ 130 w 344"/>
                  <a:gd name="T63" fmla="*/ 499 h 594"/>
                  <a:gd name="T64" fmla="*/ 175 w 344"/>
                  <a:gd name="T65" fmla="*/ 560 h 594"/>
                  <a:gd name="T66" fmla="*/ 260 w 344"/>
                  <a:gd name="T67" fmla="*/ 560 h 594"/>
                  <a:gd name="T68" fmla="*/ 310 w 344"/>
                  <a:gd name="T69" fmla="*/ 543 h 594"/>
                  <a:gd name="T70" fmla="*/ 333 w 344"/>
                  <a:gd name="T71" fmla="*/ 499 h 594"/>
                  <a:gd name="T72" fmla="*/ 344 w 344"/>
                  <a:gd name="T73" fmla="*/ 487 h 594"/>
                  <a:gd name="T74" fmla="*/ 344 w 344"/>
                  <a:gd name="T75" fmla="*/ 504 h 594"/>
                  <a:gd name="T76" fmla="*/ 338 w 344"/>
                  <a:gd name="T77" fmla="*/ 549 h 594"/>
                  <a:gd name="T78" fmla="*/ 327 w 344"/>
                  <a:gd name="T79" fmla="*/ 583 h 594"/>
                  <a:gd name="T80" fmla="*/ 293 w 344"/>
                  <a:gd name="T81" fmla="*/ 594 h 594"/>
                  <a:gd name="T82" fmla="*/ 124 w 344"/>
                  <a:gd name="T83" fmla="*/ 588 h 594"/>
                  <a:gd name="T84" fmla="*/ 85 w 344"/>
                  <a:gd name="T85" fmla="*/ 588 h 594"/>
                  <a:gd name="T86" fmla="*/ 34 w 344"/>
                  <a:gd name="T87" fmla="*/ 588 h 594"/>
                  <a:gd name="T88" fmla="*/ 12 w 344"/>
                  <a:gd name="T89" fmla="*/ 583 h 594"/>
                  <a:gd name="T90" fmla="*/ 40 w 344"/>
                  <a:gd name="T91" fmla="*/ 577 h 594"/>
                  <a:gd name="T92" fmla="*/ 57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2" y="62"/>
                    </a:lnTo>
                    <a:lnTo>
                      <a:pt x="62" y="45"/>
                    </a:lnTo>
                    <a:lnTo>
                      <a:pt x="57" y="34"/>
                    </a:lnTo>
                    <a:lnTo>
                      <a:pt x="46" y="22"/>
                    </a:lnTo>
                    <a:lnTo>
                      <a:pt x="29" y="17"/>
                    </a:lnTo>
                    <a:lnTo>
                      <a:pt x="23" y="17"/>
                    </a:lnTo>
                    <a:lnTo>
                      <a:pt x="12" y="17"/>
                    </a:lnTo>
                    <a:lnTo>
                      <a:pt x="6" y="17"/>
                    </a:lnTo>
                    <a:lnTo>
                      <a:pt x="0" y="11"/>
                    </a:lnTo>
                    <a:lnTo>
                      <a:pt x="0" y="6"/>
                    </a:lnTo>
                    <a:lnTo>
                      <a:pt x="12" y="6"/>
                    </a:lnTo>
                    <a:lnTo>
                      <a:pt x="29" y="6"/>
                    </a:lnTo>
                    <a:lnTo>
                      <a:pt x="46" y="6"/>
                    </a:lnTo>
                    <a:lnTo>
                      <a:pt x="68" y="6"/>
                    </a:lnTo>
                    <a:lnTo>
                      <a:pt x="79" y="6"/>
                    </a:lnTo>
                    <a:lnTo>
                      <a:pt x="91" y="6"/>
                    </a:lnTo>
                    <a:lnTo>
                      <a:pt x="96" y="6"/>
                    </a:lnTo>
                    <a:lnTo>
                      <a:pt x="119" y="6"/>
                    </a:lnTo>
                    <a:lnTo>
                      <a:pt x="158" y="6"/>
                    </a:lnTo>
                    <a:lnTo>
                      <a:pt x="209" y="6"/>
                    </a:lnTo>
                    <a:lnTo>
                      <a:pt x="254" y="6"/>
                    </a:lnTo>
                    <a:lnTo>
                      <a:pt x="276" y="6"/>
                    </a:lnTo>
                    <a:lnTo>
                      <a:pt x="299" y="6"/>
                    </a:lnTo>
                    <a:lnTo>
                      <a:pt x="310" y="0"/>
                    </a:lnTo>
                    <a:lnTo>
                      <a:pt x="316" y="0"/>
                    </a:lnTo>
                    <a:lnTo>
                      <a:pt x="321" y="0"/>
                    </a:lnTo>
                    <a:lnTo>
                      <a:pt x="327" y="6"/>
                    </a:lnTo>
                    <a:lnTo>
                      <a:pt x="321" y="11"/>
                    </a:lnTo>
                    <a:lnTo>
                      <a:pt x="321" y="22"/>
                    </a:lnTo>
                    <a:lnTo>
                      <a:pt x="316" y="39"/>
                    </a:lnTo>
                    <a:lnTo>
                      <a:pt x="316" y="50"/>
                    </a:lnTo>
                    <a:lnTo>
                      <a:pt x="316" y="67"/>
                    </a:lnTo>
                    <a:lnTo>
                      <a:pt x="316" y="84"/>
                    </a:lnTo>
                    <a:lnTo>
                      <a:pt x="316" y="90"/>
                    </a:lnTo>
                    <a:lnTo>
                      <a:pt x="310" y="101"/>
                    </a:lnTo>
                    <a:lnTo>
                      <a:pt x="305" y="101"/>
                    </a:lnTo>
                    <a:lnTo>
                      <a:pt x="305" y="90"/>
                    </a:lnTo>
                    <a:lnTo>
                      <a:pt x="305" y="84"/>
                    </a:lnTo>
                    <a:lnTo>
                      <a:pt x="299" y="73"/>
                    </a:lnTo>
                    <a:lnTo>
                      <a:pt x="299" y="62"/>
                    </a:lnTo>
                    <a:lnTo>
                      <a:pt x="293" y="56"/>
                    </a:lnTo>
                    <a:lnTo>
                      <a:pt x="288" y="50"/>
                    </a:lnTo>
                    <a:lnTo>
                      <a:pt x="276" y="45"/>
                    </a:lnTo>
                    <a:lnTo>
                      <a:pt x="265" y="39"/>
                    </a:lnTo>
                    <a:lnTo>
                      <a:pt x="243" y="39"/>
                    </a:lnTo>
                    <a:lnTo>
                      <a:pt x="220" y="34"/>
                    </a:lnTo>
                    <a:lnTo>
                      <a:pt x="186" y="34"/>
                    </a:lnTo>
                    <a:lnTo>
                      <a:pt x="153" y="34"/>
                    </a:lnTo>
                    <a:lnTo>
                      <a:pt x="136" y="34"/>
                    </a:lnTo>
                    <a:lnTo>
                      <a:pt x="130" y="34"/>
                    </a:lnTo>
                    <a:lnTo>
                      <a:pt x="130" y="39"/>
                    </a:lnTo>
                    <a:lnTo>
                      <a:pt x="130" y="258"/>
                    </a:lnTo>
                    <a:lnTo>
                      <a:pt x="130" y="263"/>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0" y="247"/>
                    </a:lnTo>
                    <a:lnTo>
                      <a:pt x="310" y="252"/>
                    </a:lnTo>
                    <a:lnTo>
                      <a:pt x="310" y="269"/>
                    </a:lnTo>
                    <a:lnTo>
                      <a:pt x="305" y="291"/>
                    </a:lnTo>
                    <a:lnTo>
                      <a:pt x="305" y="303"/>
                    </a:lnTo>
                    <a:lnTo>
                      <a:pt x="305" y="319"/>
                    </a:lnTo>
                    <a:lnTo>
                      <a:pt x="305" y="331"/>
                    </a:lnTo>
                    <a:lnTo>
                      <a:pt x="305" y="342"/>
                    </a:lnTo>
                    <a:lnTo>
                      <a:pt x="305" y="347"/>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36" y="291"/>
                    </a:lnTo>
                    <a:lnTo>
                      <a:pt x="130" y="291"/>
                    </a:lnTo>
                    <a:lnTo>
                      <a:pt x="130" y="297"/>
                    </a:lnTo>
                    <a:lnTo>
                      <a:pt x="130" y="364"/>
                    </a:lnTo>
                    <a:lnTo>
                      <a:pt x="130" y="392"/>
                    </a:lnTo>
                    <a:lnTo>
                      <a:pt x="130" y="437"/>
                    </a:lnTo>
                    <a:lnTo>
                      <a:pt x="130" y="476"/>
                    </a:lnTo>
                    <a:lnTo>
                      <a:pt x="130" y="499"/>
                    </a:lnTo>
                    <a:lnTo>
                      <a:pt x="136" y="532"/>
                    </a:lnTo>
                    <a:lnTo>
                      <a:pt x="147" y="549"/>
                    </a:lnTo>
                    <a:lnTo>
                      <a:pt x="175" y="560"/>
                    </a:lnTo>
                    <a:lnTo>
                      <a:pt x="220" y="560"/>
                    </a:lnTo>
                    <a:lnTo>
                      <a:pt x="237" y="560"/>
                    </a:lnTo>
                    <a:lnTo>
                      <a:pt x="260" y="560"/>
                    </a:lnTo>
                    <a:lnTo>
                      <a:pt x="276" y="555"/>
                    </a:lnTo>
                    <a:lnTo>
                      <a:pt x="299" y="555"/>
                    </a:lnTo>
                    <a:lnTo>
                      <a:pt x="310" y="543"/>
                    </a:lnTo>
                    <a:lnTo>
                      <a:pt x="321" y="532"/>
                    </a:lnTo>
                    <a:lnTo>
                      <a:pt x="327" y="515"/>
                    </a:lnTo>
                    <a:lnTo>
                      <a:pt x="333" y="499"/>
                    </a:lnTo>
                    <a:lnTo>
                      <a:pt x="333" y="487"/>
                    </a:lnTo>
                    <a:lnTo>
                      <a:pt x="338" y="487"/>
                    </a:lnTo>
                    <a:lnTo>
                      <a:pt x="344" y="487"/>
                    </a:lnTo>
                    <a:lnTo>
                      <a:pt x="344" y="493"/>
                    </a:lnTo>
                    <a:lnTo>
                      <a:pt x="344" y="499"/>
                    </a:lnTo>
                    <a:lnTo>
                      <a:pt x="344" y="504"/>
                    </a:lnTo>
                    <a:lnTo>
                      <a:pt x="344" y="515"/>
                    </a:lnTo>
                    <a:lnTo>
                      <a:pt x="338" y="532"/>
                    </a:lnTo>
                    <a:lnTo>
                      <a:pt x="338" y="549"/>
                    </a:lnTo>
                    <a:lnTo>
                      <a:pt x="333" y="560"/>
                    </a:lnTo>
                    <a:lnTo>
                      <a:pt x="333" y="571"/>
                    </a:lnTo>
                    <a:lnTo>
                      <a:pt x="327" y="583"/>
                    </a:lnTo>
                    <a:lnTo>
                      <a:pt x="321" y="588"/>
                    </a:lnTo>
                    <a:lnTo>
                      <a:pt x="310" y="594"/>
                    </a:lnTo>
                    <a:lnTo>
                      <a:pt x="293" y="594"/>
                    </a:lnTo>
                    <a:lnTo>
                      <a:pt x="214" y="594"/>
                    </a:lnTo>
                    <a:lnTo>
                      <a:pt x="158" y="588"/>
                    </a:lnTo>
                    <a:lnTo>
                      <a:pt x="124" y="588"/>
                    </a:lnTo>
                    <a:lnTo>
                      <a:pt x="96" y="588"/>
                    </a:lnTo>
                    <a:lnTo>
                      <a:pt x="91" y="588"/>
                    </a:lnTo>
                    <a:lnTo>
                      <a:pt x="85" y="588"/>
                    </a:lnTo>
                    <a:lnTo>
                      <a:pt x="68" y="588"/>
                    </a:lnTo>
                    <a:lnTo>
                      <a:pt x="51" y="588"/>
                    </a:lnTo>
                    <a:lnTo>
                      <a:pt x="34" y="588"/>
                    </a:lnTo>
                    <a:lnTo>
                      <a:pt x="23" y="588"/>
                    </a:lnTo>
                    <a:lnTo>
                      <a:pt x="12" y="588"/>
                    </a:lnTo>
                    <a:lnTo>
                      <a:pt x="12" y="583"/>
                    </a:lnTo>
                    <a:lnTo>
                      <a:pt x="17" y="577"/>
                    </a:lnTo>
                    <a:lnTo>
                      <a:pt x="29" y="577"/>
                    </a:lnTo>
                    <a:lnTo>
                      <a:pt x="40" y="577"/>
                    </a:lnTo>
                    <a:lnTo>
                      <a:pt x="51" y="571"/>
                    </a:lnTo>
                    <a:lnTo>
                      <a:pt x="57" y="560"/>
                    </a:lnTo>
                    <a:lnTo>
                      <a:pt x="57" y="549"/>
                    </a:lnTo>
                    <a:lnTo>
                      <a:pt x="62" y="532"/>
                    </a:lnTo>
                    <a:lnTo>
                      <a:pt x="62" y="493"/>
                    </a:lnTo>
                    <a:lnTo>
                      <a:pt x="68" y="437"/>
                    </a:lnTo>
                    <a:lnTo>
                      <a:pt x="68" y="364"/>
                    </a:lnTo>
                    <a:lnTo>
                      <a:pt x="68" y="230"/>
                    </a:lnTo>
                    <a:close/>
                  </a:path>
                </a:pathLst>
              </a:custGeom>
              <a:solidFill>
                <a:schemeClr val="tx1"/>
              </a:solidFill>
              <a:ln w="9525">
                <a:noFill/>
                <a:round/>
                <a:headEnd/>
                <a:tailEnd/>
              </a:ln>
            </p:spPr>
            <p:txBody>
              <a:bodyPr/>
              <a:lstStyle/>
              <a:p>
                <a:endParaRPr lang="en-US" sz="18144"/>
              </a:p>
            </p:txBody>
          </p:sp>
          <p:sp>
            <p:nvSpPr>
              <p:cNvPr id="3145" name="Freeform 18"/>
              <p:cNvSpPr>
                <a:spLocks/>
              </p:cNvSpPr>
              <p:nvPr/>
            </p:nvSpPr>
            <p:spPr bwMode="auto">
              <a:xfrm>
                <a:off x="5000" y="18595"/>
                <a:ext cx="591" cy="582"/>
              </a:xfrm>
              <a:custGeom>
                <a:avLst/>
                <a:gdLst>
                  <a:gd name="T0" fmla="*/ 135 w 591"/>
                  <a:gd name="T1" fmla="*/ 33 h 582"/>
                  <a:gd name="T2" fmla="*/ 152 w 591"/>
                  <a:gd name="T3" fmla="*/ 28 h 582"/>
                  <a:gd name="T4" fmla="*/ 191 w 591"/>
                  <a:gd name="T5" fmla="*/ 22 h 582"/>
                  <a:gd name="T6" fmla="*/ 287 w 591"/>
                  <a:gd name="T7" fmla="*/ 61 h 582"/>
                  <a:gd name="T8" fmla="*/ 326 w 591"/>
                  <a:gd name="T9" fmla="*/ 179 h 582"/>
                  <a:gd name="T10" fmla="*/ 304 w 591"/>
                  <a:gd name="T11" fmla="*/ 269 h 582"/>
                  <a:gd name="T12" fmla="*/ 259 w 591"/>
                  <a:gd name="T13" fmla="*/ 308 h 582"/>
                  <a:gd name="T14" fmla="*/ 219 w 591"/>
                  <a:gd name="T15" fmla="*/ 313 h 582"/>
                  <a:gd name="T16" fmla="*/ 169 w 591"/>
                  <a:gd name="T17" fmla="*/ 308 h 582"/>
                  <a:gd name="T18" fmla="*/ 141 w 591"/>
                  <a:gd name="T19" fmla="*/ 297 h 582"/>
                  <a:gd name="T20" fmla="*/ 135 w 591"/>
                  <a:gd name="T21" fmla="*/ 291 h 582"/>
                  <a:gd name="T22" fmla="*/ 67 w 591"/>
                  <a:gd name="T23" fmla="*/ 358 h 582"/>
                  <a:gd name="T24" fmla="*/ 67 w 591"/>
                  <a:gd name="T25" fmla="*/ 487 h 582"/>
                  <a:gd name="T26" fmla="*/ 62 w 591"/>
                  <a:gd name="T27" fmla="*/ 543 h 582"/>
                  <a:gd name="T28" fmla="*/ 51 w 591"/>
                  <a:gd name="T29" fmla="*/ 565 h 582"/>
                  <a:gd name="T30" fmla="*/ 34 w 591"/>
                  <a:gd name="T31" fmla="*/ 571 h 582"/>
                  <a:gd name="T32" fmla="*/ 17 w 591"/>
                  <a:gd name="T33" fmla="*/ 577 h 582"/>
                  <a:gd name="T34" fmla="*/ 28 w 591"/>
                  <a:gd name="T35" fmla="*/ 582 h 582"/>
                  <a:gd name="T36" fmla="*/ 56 w 591"/>
                  <a:gd name="T37" fmla="*/ 582 h 582"/>
                  <a:gd name="T38" fmla="*/ 84 w 591"/>
                  <a:gd name="T39" fmla="*/ 582 h 582"/>
                  <a:gd name="T40" fmla="*/ 101 w 591"/>
                  <a:gd name="T41" fmla="*/ 582 h 582"/>
                  <a:gd name="T42" fmla="*/ 152 w 591"/>
                  <a:gd name="T43" fmla="*/ 582 h 582"/>
                  <a:gd name="T44" fmla="*/ 203 w 591"/>
                  <a:gd name="T45" fmla="*/ 582 h 582"/>
                  <a:gd name="T46" fmla="*/ 203 w 591"/>
                  <a:gd name="T47" fmla="*/ 571 h 582"/>
                  <a:gd name="T48" fmla="*/ 180 w 591"/>
                  <a:gd name="T49" fmla="*/ 571 h 582"/>
                  <a:gd name="T50" fmla="*/ 158 w 591"/>
                  <a:gd name="T51" fmla="*/ 565 h 582"/>
                  <a:gd name="T52" fmla="*/ 141 w 591"/>
                  <a:gd name="T53" fmla="*/ 549 h 582"/>
                  <a:gd name="T54" fmla="*/ 135 w 591"/>
                  <a:gd name="T55" fmla="*/ 526 h 582"/>
                  <a:gd name="T56" fmla="*/ 135 w 591"/>
                  <a:gd name="T57" fmla="*/ 431 h 582"/>
                  <a:gd name="T58" fmla="*/ 135 w 591"/>
                  <a:gd name="T59" fmla="*/ 341 h 582"/>
                  <a:gd name="T60" fmla="*/ 141 w 591"/>
                  <a:gd name="T61" fmla="*/ 336 h 582"/>
                  <a:gd name="T62" fmla="*/ 242 w 591"/>
                  <a:gd name="T63" fmla="*/ 336 h 582"/>
                  <a:gd name="T64" fmla="*/ 265 w 591"/>
                  <a:gd name="T65" fmla="*/ 369 h 582"/>
                  <a:gd name="T66" fmla="*/ 326 w 591"/>
                  <a:gd name="T67" fmla="*/ 453 h 582"/>
                  <a:gd name="T68" fmla="*/ 400 w 591"/>
                  <a:gd name="T69" fmla="*/ 543 h 582"/>
                  <a:gd name="T70" fmla="*/ 450 w 591"/>
                  <a:gd name="T71" fmla="*/ 577 h 582"/>
                  <a:gd name="T72" fmla="*/ 490 w 591"/>
                  <a:gd name="T73" fmla="*/ 582 h 582"/>
                  <a:gd name="T74" fmla="*/ 574 w 591"/>
                  <a:gd name="T75" fmla="*/ 582 h 582"/>
                  <a:gd name="T76" fmla="*/ 591 w 591"/>
                  <a:gd name="T77" fmla="*/ 582 h 582"/>
                  <a:gd name="T78" fmla="*/ 585 w 591"/>
                  <a:gd name="T79" fmla="*/ 571 h 582"/>
                  <a:gd name="T80" fmla="*/ 552 w 591"/>
                  <a:gd name="T81" fmla="*/ 571 h 582"/>
                  <a:gd name="T82" fmla="*/ 495 w 591"/>
                  <a:gd name="T83" fmla="*/ 549 h 582"/>
                  <a:gd name="T84" fmla="*/ 383 w 591"/>
                  <a:gd name="T85" fmla="*/ 425 h 582"/>
                  <a:gd name="T86" fmla="*/ 355 w 591"/>
                  <a:gd name="T87" fmla="*/ 252 h 582"/>
                  <a:gd name="T88" fmla="*/ 388 w 591"/>
                  <a:gd name="T89" fmla="*/ 140 h 582"/>
                  <a:gd name="T90" fmla="*/ 360 w 591"/>
                  <a:gd name="T91" fmla="*/ 56 h 582"/>
                  <a:gd name="T92" fmla="*/ 293 w 591"/>
                  <a:gd name="T93" fmla="*/ 11 h 582"/>
                  <a:gd name="T94" fmla="*/ 197 w 591"/>
                  <a:gd name="T95" fmla="*/ 0 h 582"/>
                  <a:gd name="T96" fmla="*/ 124 w 591"/>
                  <a:gd name="T97" fmla="*/ 0 h 582"/>
                  <a:gd name="T98" fmla="*/ 96 w 591"/>
                  <a:gd name="T99" fmla="*/ 0 h 582"/>
                  <a:gd name="T100" fmla="*/ 73 w 591"/>
                  <a:gd name="T101" fmla="*/ 0 h 582"/>
                  <a:gd name="T102" fmla="*/ 34 w 591"/>
                  <a:gd name="T103" fmla="*/ 0 h 582"/>
                  <a:gd name="T104" fmla="*/ 5 w 591"/>
                  <a:gd name="T105" fmla="*/ 0 h 582"/>
                  <a:gd name="T106" fmla="*/ 5 w 591"/>
                  <a:gd name="T107" fmla="*/ 5 h 582"/>
                  <a:gd name="T108" fmla="*/ 17 w 591"/>
                  <a:gd name="T109" fmla="*/ 11 h 582"/>
                  <a:gd name="T110" fmla="*/ 34 w 591"/>
                  <a:gd name="T111" fmla="*/ 11 h 582"/>
                  <a:gd name="T112" fmla="*/ 62 w 591"/>
                  <a:gd name="T113" fmla="*/ 28 h 582"/>
                  <a:gd name="T114" fmla="*/ 67 w 591"/>
                  <a:gd name="T115" fmla="*/ 56 h 582"/>
                  <a:gd name="T116" fmla="*/ 67 w 591"/>
                  <a:gd name="T117" fmla="*/ 101 h 582"/>
                  <a:gd name="T118" fmla="*/ 67 w 591"/>
                  <a:gd name="T119" fmla="*/ 224 h 582"/>
                  <a:gd name="T120" fmla="*/ 135 w 591"/>
                  <a:gd name="T121" fmla="*/ 39 h 5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1"/>
                  <a:gd name="T184" fmla="*/ 0 h 582"/>
                  <a:gd name="T185" fmla="*/ 591 w 591"/>
                  <a:gd name="T186" fmla="*/ 582 h 5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1" h="582">
                    <a:moveTo>
                      <a:pt x="135" y="39"/>
                    </a:moveTo>
                    <a:lnTo>
                      <a:pt x="135" y="33"/>
                    </a:lnTo>
                    <a:lnTo>
                      <a:pt x="141" y="28"/>
                    </a:lnTo>
                    <a:lnTo>
                      <a:pt x="152" y="28"/>
                    </a:lnTo>
                    <a:lnTo>
                      <a:pt x="169" y="22"/>
                    </a:lnTo>
                    <a:lnTo>
                      <a:pt x="191" y="22"/>
                    </a:lnTo>
                    <a:lnTo>
                      <a:pt x="248" y="33"/>
                    </a:lnTo>
                    <a:lnTo>
                      <a:pt x="287" y="61"/>
                    </a:lnTo>
                    <a:lnTo>
                      <a:pt x="315" y="112"/>
                    </a:lnTo>
                    <a:lnTo>
                      <a:pt x="326" y="179"/>
                    </a:lnTo>
                    <a:lnTo>
                      <a:pt x="321" y="229"/>
                    </a:lnTo>
                    <a:lnTo>
                      <a:pt x="304" y="269"/>
                    </a:lnTo>
                    <a:lnTo>
                      <a:pt x="276" y="297"/>
                    </a:lnTo>
                    <a:lnTo>
                      <a:pt x="259" y="308"/>
                    </a:lnTo>
                    <a:lnTo>
                      <a:pt x="236" y="313"/>
                    </a:lnTo>
                    <a:lnTo>
                      <a:pt x="219" y="313"/>
                    </a:lnTo>
                    <a:lnTo>
                      <a:pt x="191" y="313"/>
                    </a:lnTo>
                    <a:lnTo>
                      <a:pt x="169" y="308"/>
                    </a:lnTo>
                    <a:lnTo>
                      <a:pt x="152" y="302"/>
                    </a:lnTo>
                    <a:lnTo>
                      <a:pt x="141" y="297"/>
                    </a:lnTo>
                    <a:lnTo>
                      <a:pt x="135" y="297"/>
                    </a:lnTo>
                    <a:lnTo>
                      <a:pt x="135" y="291"/>
                    </a:lnTo>
                    <a:lnTo>
                      <a:pt x="135" y="39"/>
                    </a:lnTo>
                    <a:lnTo>
                      <a:pt x="67" y="358"/>
                    </a:lnTo>
                    <a:lnTo>
                      <a:pt x="67" y="431"/>
                    </a:lnTo>
                    <a:lnTo>
                      <a:pt x="67" y="487"/>
                    </a:lnTo>
                    <a:lnTo>
                      <a:pt x="67" y="526"/>
                    </a:lnTo>
                    <a:lnTo>
                      <a:pt x="62" y="543"/>
                    </a:lnTo>
                    <a:lnTo>
                      <a:pt x="62" y="554"/>
                    </a:lnTo>
                    <a:lnTo>
                      <a:pt x="51" y="565"/>
                    </a:lnTo>
                    <a:lnTo>
                      <a:pt x="45" y="571"/>
                    </a:lnTo>
                    <a:lnTo>
                      <a:pt x="34" y="571"/>
                    </a:lnTo>
                    <a:lnTo>
                      <a:pt x="22" y="571"/>
                    </a:lnTo>
                    <a:lnTo>
                      <a:pt x="17" y="577"/>
                    </a:lnTo>
                    <a:lnTo>
                      <a:pt x="17" y="582"/>
                    </a:lnTo>
                    <a:lnTo>
                      <a:pt x="28" y="582"/>
                    </a:lnTo>
                    <a:lnTo>
                      <a:pt x="39" y="582"/>
                    </a:lnTo>
                    <a:lnTo>
                      <a:pt x="56" y="582"/>
                    </a:lnTo>
                    <a:lnTo>
                      <a:pt x="73" y="582"/>
                    </a:lnTo>
                    <a:lnTo>
                      <a:pt x="84" y="582"/>
                    </a:lnTo>
                    <a:lnTo>
                      <a:pt x="96" y="582"/>
                    </a:lnTo>
                    <a:lnTo>
                      <a:pt x="101" y="582"/>
                    </a:lnTo>
                    <a:lnTo>
                      <a:pt x="118" y="582"/>
                    </a:lnTo>
                    <a:lnTo>
                      <a:pt x="152" y="582"/>
                    </a:lnTo>
                    <a:lnTo>
                      <a:pt x="197" y="582"/>
                    </a:lnTo>
                    <a:lnTo>
                      <a:pt x="203" y="582"/>
                    </a:lnTo>
                    <a:lnTo>
                      <a:pt x="208" y="577"/>
                    </a:lnTo>
                    <a:lnTo>
                      <a:pt x="203" y="571"/>
                    </a:lnTo>
                    <a:lnTo>
                      <a:pt x="191" y="571"/>
                    </a:lnTo>
                    <a:lnTo>
                      <a:pt x="180" y="571"/>
                    </a:lnTo>
                    <a:lnTo>
                      <a:pt x="169" y="571"/>
                    </a:lnTo>
                    <a:lnTo>
                      <a:pt x="158" y="565"/>
                    </a:lnTo>
                    <a:lnTo>
                      <a:pt x="146" y="560"/>
                    </a:lnTo>
                    <a:lnTo>
                      <a:pt x="141" y="549"/>
                    </a:lnTo>
                    <a:lnTo>
                      <a:pt x="141" y="537"/>
                    </a:lnTo>
                    <a:lnTo>
                      <a:pt x="135" y="526"/>
                    </a:lnTo>
                    <a:lnTo>
                      <a:pt x="135" y="487"/>
                    </a:lnTo>
                    <a:lnTo>
                      <a:pt x="135" y="431"/>
                    </a:lnTo>
                    <a:lnTo>
                      <a:pt x="135" y="358"/>
                    </a:lnTo>
                    <a:lnTo>
                      <a:pt x="135" y="341"/>
                    </a:lnTo>
                    <a:lnTo>
                      <a:pt x="135" y="336"/>
                    </a:lnTo>
                    <a:lnTo>
                      <a:pt x="141" y="336"/>
                    </a:lnTo>
                    <a:lnTo>
                      <a:pt x="236" y="336"/>
                    </a:lnTo>
                    <a:lnTo>
                      <a:pt x="242" y="336"/>
                    </a:lnTo>
                    <a:lnTo>
                      <a:pt x="242" y="341"/>
                    </a:lnTo>
                    <a:lnTo>
                      <a:pt x="265" y="369"/>
                    </a:lnTo>
                    <a:lnTo>
                      <a:pt x="298" y="409"/>
                    </a:lnTo>
                    <a:lnTo>
                      <a:pt x="326" y="453"/>
                    </a:lnTo>
                    <a:lnTo>
                      <a:pt x="366" y="504"/>
                    </a:lnTo>
                    <a:lnTo>
                      <a:pt x="400" y="543"/>
                    </a:lnTo>
                    <a:lnTo>
                      <a:pt x="433" y="571"/>
                    </a:lnTo>
                    <a:lnTo>
                      <a:pt x="450" y="577"/>
                    </a:lnTo>
                    <a:lnTo>
                      <a:pt x="467" y="582"/>
                    </a:lnTo>
                    <a:lnTo>
                      <a:pt x="490" y="582"/>
                    </a:lnTo>
                    <a:lnTo>
                      <a:pt x="518" y="582"/>
                    </a:lnTo>
                    <a:lnTo>
                      <a:pt x="574" y="582"/>
                    </a:lnTo>
                    <a:lnTo>
                      <a:pt x="585" y="582"/>
                    </a:lnTo>
                    <a:lnTo>
                      <a:pt x="591" y="582"/>
                    </a:lnTo>
                    <a:lnTo>
                      <a:pt x="591" y="577"/>
                    </a:lnTo>
                    <a:lnTo>
                      <a:pt x="585" y="571"/>
                    </a:lnTo>
                    <a:lnTo>
                      <a:pt x="574" y="571"/>
                    </a:lnTo>
                    <a:lnTo>
                      <a:pt x="552" y="571"/>
                    </a:lnTo>
                    <a:lnTo>
                      <a:pt x="529" y="565"/>
                    </a:lnTo>
                    <a:lnTo>
                      <a:pt x="495" y="549"/>
                    </a:lnTo>
                    <a:lnTo>
                      <a:pt x="456" y="515"/>
                    </a:lnTo>
                    <a:lnTo>
                      <a:pt x="383" y="425"/>
                    </a:lnTo>
                    <a:lnTo>
                      <a:pt x="298" y="319"/>
                    </a:lnTo>
                    <a:lnTo>
                      <a:pt x="355" y="252"/>
                    </a:lnTo>
                    <a:lnTo>
                      <a:pt x="383" y="196"/>
                    </a:lnTo>
                    <a:lnTo>
                      <a:pt x="388" y="140"/>
                    </a:lnTo>
                    <a:lnTo>
                      <a:pt x="383" y="89"/>
                    </a:lnTo>
                    <a:lnTo>
                      <a:pt x="360" y="56"/>
                    </a:lnTo>
                    <a:lnTo>
                      <a:pt x="338" y="33"/>
                    </a:lnTo>
                    <a:lnTo>
                      <a:pt x="293" y="11"/>
                    </a:lnTo>
                    <a:lnTo>
                      <a:pt x="242" y="0"/>
                    </a:lnTo>
                    <a:lnTo>
                      <a:pt x="197" y="0"/>
                    </a:lnTo>
                    <a:lnTo>
                      <a:pt x="163" y="0"/>
                    </a:lnTo>
                    <a:lnTo>
                      <a:pt x="124" y="0"/>
                    </a:lnTo>
                    <a:lnTo>
                      <a:pt x="101" y="0"/>
                    </a:lnTo>
                    <a:lnTo>
                      <a:pt x="96" y="0"/>
                    </a:lnTo>
                    <a:lnTo>
                      <a:pt x="84" y="0"/>
                    </a:lnTo>
                    <a:lnTo>
                      <a:pt x="73" y="0"/>
                    </a:lnTo>
                    <a:lnTo>
                      <a:pt x="51" y="0"/>
                    </a:lnTo>
                    <a:lnTo>
                      <a:pt x="34" y="0"/>
                    </a:lnTo>
                    <a:lnTo>
                      <a:pt x="17" y="0"/>
                    </a:lnTo>
                    <a:lnTo>
                      <a:pt x="5" y="0"/>
                    </a:lnTo>
                    <a:lnTo>
                      <a:pt x="0" y="5"/>
                    </a:lnTo>
                    <a:lnTo>
                      <a:pt x="5" y="5"/>
                    </a:lnTo>
                    <a:lnTo>
                      <a:pt x="11" y="11"/>
                    </a:lnTo>
                    <a:lnTo>
                      <a:pt x="17" y="11"/>
                    </a:lnTo>
                    <a:lnTo>
                      <a:pt x="28" y="11"/>
                    </a:lnTo>
                    <a:lnTo>
                      <a:pt x="34" y="11"/>
                    </a:lnTo>
                    <a:lnTo>
                      <a:pt x="51" y="16"/>
                    </a:lnTo>
                    <a:lnTo>
                      <a:pt x="62" y="28"/>
                    </a:lnTo>
                    <a:lnTo>
                      <a:pt x="67" y="39"/>
                    </a:lnTo>
                    <a:lnTo>
                      <a:pt x="67" y="56"/>
                    </a:lnTo>
                    <a:lnTo>
                      <a:pt x="67" y="72"/>
                    </a:lnTo>
                    <a:lnTo>
                      <a:pt x="67" y="101"/>
                    </a:lnTo>
                    <a:lnTo>
                      <a:pt x="67" y="151"/>
                    </a:lnTo>
                    <a:lnTo>
                      <a:pt x="67" y="224"/>
                    </a:lnTo>
                    <a:lnTo>
                      <a:pt x="67" y="358"/>
                    </a:lnTo>
                    <a:lnTo>
                      <a:pt x="135" y="39"/>
                    </a:lnTo>
                    <a:close/>
                  </a:path>
                </a:pathLst>
              </a:custGeom>
              <a:solidFill>
                <a:schemeClr val="tx1"/>
              </a:solidFill>
              <a:ln w="9525">
                <a:noFill/>
                <a:round/>
                <a:headEnd/>
                <a:tailEnd/>
              </a:ln>
            </p:spPr>
            <p:txBody>
              <a:bodyPr/>
              <a:lstStyle/>
              <a:p>
                <a:endParaRPr lang="en-US" sz="18144"/>
              </a:p>
            </p:txBody>
          </p:sp>
          <p:sp>
            <p:nvSpPr>
              <p:cNvPr id="3146" name="Freeform 19"/>
              <p:cNvSpPr>
                <a:spLocks/>
              </p:cNvSpPr>
              <p:nvPr/>
            </p:nvSpPr>
            <p:spPr bwMode="auto">
              <a:xfrm>
                <a:off x="5647"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2 w 299"/>
                  <a:gd name="T11" fmla="*/ 465 h 606"/>
                  <a:gd name="T12" fmla="*/ 17 w 299"/>
                  <a:gd name="T13" fmla="*/ 482 h 606"/>
                  <a:gd name="T14" fmla="*/ 34 w 299"/>
                  <a:gd name="T15" fmla="*/ 533 h 606"/>
                  <a:gd name="T16" fmla="*/ 96 w 299"/>
                  <a:gd name="T17" fmla="*/ 572 h 606"/>
                  <a:gd name="T18" fmla="*/ 181 w 299"/>
                  <a:gd name="T19" fmla="*/ 566 h 606"/>
                  <a:gd name="T20" fmla="*/ 237 w 299"/>
                  <a:gd name="T21" fmla="*/ 510 h 606"/>
                  <a:gd name="T22" fmla="*/ 237 w 299"/>
                  <a:gd name="T23" fmla="*/ 437 h 606"/>
                  <a:gd name="T24" fmla="*/ 198 w 299"/>
                  <a:gd name="T25" fmla="*/ 370 h 606"/>
                  <a:gd name="T26" fmla="*/ 119 w 299"/>
                  <a:gd name="T27" fmla="*/ 309 h 606"/>
                  <a:gd name="T28" fmla="*/ 40 w 299"/>
                  <a:gd name="T29" fmla="*/ 219 h 606"/>
                  <a:gd name="T30" fmla="*/ 17 w 299"/>
                  <a:gd name="T31" fmla="*/ 141 h 606"/>
                  <a:gd name="T32" fmla="*/ 62 w 299"/>
                  <a:gd name="T33" fmla="*/ 40 h 606"/>
                  <a:gd name="T34" fmla="*/ 181 w 299"/>
                  <a:gd name="T35" fmla="*/ 0 h 606"/>
                  <a:gd name="T36" fmla="*/ 231 w 299"/>
                  <a:gd name="T37" fmla="*/ 0 h 606"/>
                  <a:gd name="T38" fmla="*/ 265 w 299"/>
                  <a:gd name="T39" fmla="*/ 12 h 606"/>
                  <a:gd name="T40" fmla="*/ 276 w 299"/>
                  <a:gd name="T41" fmla="*/ 12 h 606"/>
                  <a:gd name="T42" fmla="*/ 288 w 299"/>
                  <a:gd name="T43" fmla="*/ 17 h 606"/>
                  <a:gd name="T44" fmla="*/ 288 w 299"/>
                  <a:gd name="T45" fmla="*/ 34 h 606"/>
                  <a:gd name="T46" fmla="*/ 282 w 299"/>
                  <a:gd name="T47" fmla="*/ 68 h 606"/>
                  <a:gd name="T48" fmla="*/ 282 w 299"/>
                  <a:gd name="T49" fmla="*/ 107 h 606"/>
                  <a:gd name="T50" fmla="*/ 276 w 299"/>
                  <a:gd name="T51" fmla="*/ 118 h 606"/>
                  <a:gd name="T52" fmla="*/ 271 w 299"/>
                  <a:gd name="T53" fmla="*/ 113 h 606"/>
                  <a:gd name="T54" fmla="*/ 271 w 299"/>
                  <a:gd name="T55" fmla="*/ 96 h 606"/>
                  <a:gd name="T56" fmla="*/ 259 w 299"/>
                  <a:gd name="T57" fmla="*/ 68 h 606"/>
                  <a:gd name="T58" fmla="*/ 237 w 299"/>
                  <a:gd name="T59" fmla="*/ 45 h 606"/>
                  <a:gd name="T60" fmla="*/ 164 w 299"/>
                  <a:gd name="T61" fmla="*/ 28 h 606"/>
                  <a:gd name="T62" fmla="*/ 79 w 299"/>
                  <a:gd name="T63" fmla="*/ 68 h 606"/>
                  <a:gd name="T64" fmla="*/ 74 w 299"/>
                  <a:gd name="T65" fmla="*/ 146 h 606"/>
                  <a:gd name="T66" fmla="*/ 119 w 299"/>
                  <a:gd name="T67" fmla="*/ 208 h 606"/>
                  <a:gd name="T68" fmla="*/ 186 w 299"/>
                  <a:gd name="T69" fmla="*/ 264 h 606"/>
                  <a:gd name="T70" fmla="*/ 276 w 299"/>
                  <a:gd name="T71" fmla="*/ 359 h 606"/>
                  <a:gd name="T72" fmla="*/ 299 w 299"/>
                  <a:gd name="T73" fmla="*/ 443 h 606"/>
                  <a:gd name="T74" fmla="*/ 276 w 299"/>
                  <a:gd name="T75" fmla="*/ 533 h 606"/>
                  <a:gd name="T76" fmla="*/ 175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2" y="583"/>
                    </a:moveTo>
                    <a:lnTo>
                      <a:pt x="6" y="583"/>
                    </a:lnTo>
                    <a:lnTo>
                      <a:pt x="0" y="577"/>
                    </a:lnTo>
                    <a:lnTo>
                      <a:pt x="0" y="566"/>
                    </a:lnTo>
                    <a:lnTo>
                      <a:pt x="0" y="555"/>
                    </a:lnTo>
                    <a:lnTo>
                      <a:pt x="0" y="527"/>
                    </a:lnTo>
                    <a:lnTo>
                      <a:pt x="0" y="505"/>
                    </a:lnTo>
                    <a:lnTo>
                      <a:pt x="0" y="488"/>
                    </a:lnTo>
                    <a:lnTo>
                      <a:pt x="6" y="477"/>
                    </a:lnTo>
                    <a:lnTo>
                      <a:pt x="6" y="465"/>
                    </a:lnTo>
                    <a:lnTo>
                      <a:pt x="12" y="460"/>
                    </a:lnTo>
                    <a:lnTo>
                      <a:pt x="12" y="465"/>
                    </a:lnTo>
                    <a:lnTo>
                      <a:pt x="17" y="471"/>
                    </a:lnTo>
                    <a:lnTo>
                      <a:pt x="17" y="482"/>
                    </a:lnTo>
                    <a:lnTo>
                      <a:pt x="17" y="499"/>
                    </a:lnTo>
                    <a:lnTo>
                      <a:pt x="34" y="533"/>
                    </a:lnTo>
                    <a:lnTo>
                      <a:pt x="62" y="561"/>
                    </a:lnTo>
                    <a:lnTo>
                      <a:pt x="96" y="572"/>
                    </a:lnTo>
                    <a:lnTo>
                      <a:pt x="130" y="577"/>
                    </a:lnTo>
                    <a:lnTo>
                      <a:pt x="181" y="566"/>
                    </a:lnTo>
                    <a:lnTo>
                      <a:pt x="214" y="544"/>
                    </a:lnTo>
                    <a:lnTo>
                      <a:pt x="237" y="510"/>
                    </a:lnTo>
                    <a:lnTo>
                      <a:pt x="243" y="477"/>
                    </a:lnTo>
                    <a:lnTo>
                      <a:pt x="237" y="437"/>
                    </a:lnTo>
                    <a:lnTo>
                      <a:pt x="226" y="404"/>
                    </a:lnTo>
                    <a:lnTo>
                      <a:pt x="198" y="370"/>
                    </a:lnTo>
                    <a:lnTo>
                      <a:pt x="152" y="337"/>
                    </a:lnTo>
                    <a:lnTo>
                      <a:pt x="119" y="309"/>
                    </a:lnTo>
                    <a:lnTo>
                      <a:pt x="68" y="258"/>
                    </a:lnTo>
                    <a:lnTo>
                      <a:pt x="40" y="219"/>
                    </a:lnTo>
                    <a:lnTo>
                      <a:pt x="23" y="180"/>
                    </a:lnTo>
                    <a:lnTo>
                      <a:pt x="17" y="141"/>
                    </a:lnTo>
                    <a:lnTo>
                      <a:pt x="29" y="84"/>
                    </a:lnTo>
                    <a:lnTo>
                      <a:pt x="62" y="40"/>
                    </a:lnTo>
                    <a:lnTo>
                      <a:pt x="113" y="12"/>
                    </a:lnTo>
                    <a:lnTo>
                      <a:pt x="181" y="0"/>
                    </a:lnTo>
                    <a:lnTo>
                      <a:pt x="209" y="0"/>
                    </a:lnTo>
                    <a:lnTo>
                      <a:pt x="231" y="0"/>
                    </a:lnTo>
                    <a:lnTo>
                      <a:pt x="254" y="6"/>
                    </a:lnTo>
                    <a:lnTo>
                      <a:pt x="265" y="12"/>
                    </a:lnTo>
                    <a:lnTo>
                      <a:pt x="271" y="12"/>
                    </a:lnTo>
                    <a:lnTo>
                      <a:pt x="276" y="12"/>
                    </a:lnTo>
                    <a:lnTo>
                      <a:pt x="288" y="12"/>
                    </a:lnTo>
                    <a:lnTo>
                      <a:pt x="288" y="17"/>
                    </a:lnTo>
                    <a:lnTo>
                      <a:pt x="288" y="23"/>
                    </a:lnTo>
                    <a:lnTo>
                      <a:pt x="288" y="34"/>
                    </a:lnTo>
                    <a:lnTo>
                      <a:pt x="288" y="45"/>
                    </a:lnTo>
                    <a:lnTo>
                      <a:pt x="282" y="68"/>
                    </a:lnTo>
                    <a:lnTo>
                      <a:pt x="282" y="96"/>
                    </a:lnTo>
                    <a:lnTo>
                      <a:pt x="282" y="107"/>
                    </a:lnTo>
                    <a:lnTo>
                      <a:pt x="282" y="113"/>
                    </a:lnTo>
                    <a:lnTo>
                      <a:pt x="276" y="118"/>
                    </a:lnTo>
                    <a:lnTo>
                      <a:pt x="276" y="113"/>
                    </a:lnTo>
                    <a:lnTo>
                      <a:pt x="271" y="113"/>
                    </a:lnTo>
                    <a:lnTo>
                      <a:pt x="271" y="107"/>
                    </a:lnTo>
                    <a:lnTo>
                      <a:pt x="271" y="96"/>
                    </a:lnTo>
                    <a:lnTo>
                      <a:pt x="265" y="79"/>
                    </a:lnTo>
                    <a:lnTo>
                      <a:pt x="259" y="68"/>
                    </a:lnTo>
                    <a:lnTo>
                      <a:pt x="254" y="56"/>
                    </a:lnTo>
                    <a:lnTo>
                      <a:pt x="237" y="45"/>
                    </a:lnTo>
                    <a:lnTo>
                      <a:pt x="209" y="34"/>
                    </a:lnTo>
                    <a:lnTo>
                      <a:pt x="164" y="28"/>
                    </a:lnTo>
                    <a:lnTo>
                      <a:pt x="119" y="40"/>
                    </a:lnTo>
                    <a:lnTo>
                      <a:pt x="79" y="68"/>
                    </a:lnTo>
                    <a:lnTo>
                      <a:pt x="68" y="118"/>
                    </a:lnTo>
                    <a:lnTo>
                      <a:pt x="74" y="146"/>
                    </a:lnTo>
                    <a:lnTo>
                      <a:pt x="91" y="174"/>
                    </a:lnTo>
                    <a:lnTo>
                      <a:pt x="119" y="208"/>
                    </a:lnTo>
                    <a:lnTo>
                      <a:pt x="164" y="247"/>
                    </a:lnTo>
                    <a:lnTo>
                      <a:pt x="186" y="264"/>
                    </a:lnTo>
                    <a:lnTo>
                      <a:pt x="243" y="314"/>
                    </a:lnTo>
                    <a:lnTo>
                      <a:pt x="276" y="359"/>
                    </a:lnTo>
                    <a:lnTo>
                      <a:pt x="293" y="398"/>
                    </a:lnTo>
                    <a:lnTo>
                      <a:pt x="299" y="443"/>
                    </a:lnTo>
                    <a:lnTo>
                      <a:pt x="293" y="482"/>
                    </a:lnTo>
                    <a:lnTo>
                      <a:pt x="276" y="533"/>
                    </a:lnTo>
                    <a:lnTo>
                      <a:pt x="231" y="572"/>
                    </a:lnTo>
                    <a:lnTo>
                      <a:pt x="175" y="600"/>
                    </a:lnTo>
                    <a:lnTo>
                      <a:pt x="113" y="606"/>
                    </a:lnTo>
                    <a:lnTo>
                      <a:pt x="62" y="600"/>
                    </a:lnTo>
                    <a:lnTo>
                      <a:pt x="12" y="583"/>
                    </a:lnTo>
                    <a:close/>
                  </a:path>
                </a:pathLst>
              </a:custGeom>
              <a:solidFill>
                <a:schemeClr val="tx1"/>
              </a:solidFill>
              <a:ln w="9525">
                <a:noFill/>
                <a:round/>
                <a:headEnd/>
                <a:tailEnd/>
              </a:ln>
            </p:spPr>
            <p:txBody>
              <a:bodyPr/>
              <a:lstStyle/>
              <a:p>
                <a:endParaRPr lang="en-US" sz="18144"/>
              </a:p>
            </p:txBody>
          </p:sp>
          <p:sp>
            <p:nvSpPr>
              <p:cNvPr id="3147" name="Freeform 20"/>
              <p:cNvSpPr>
                <a:spLocks/>
              </p:cNvSpPr>
              <p:nvPr/>
            </p:nvSpPr>
            <p:spPr bwMode="auto">
              <a:xfrm>
                <a:off x="6154" y="18595"/>
                <a:ext cx="197" cy="582"/>
              </a:xfrm>
              <a:custGeom>
                <a:avLst/>
                <a:gdLst>
                  <a:gd name="T0" fmla="*/ 124 w 197"/>
                  <a:gd name="T1" fmla="*/ 431 h 582"/>
                  <a:gd name="T2" fmla="*/ 124 w 197"/>
                  <a:gd name="T3" fmla="*/ 526 h 582"/>
                  <a:gd name="T4" fmla="*/ 130 w 197"/>
                  <a:gd name="T5" fmla="*/ 549 h 582"/>
                  <a:gd name="T6" fmla="*/ 147 w 197"/>
                  <a:gd name="T7" fmla="*/ 565 h 582"/>
                  <a:gd name="T8" fmla="*/ 169 w 197"/>
                  <a:gd name="T9" fmla="*/ 571 h 582"/>
                  <a:gd name="T10" fmla="*/ 192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2 w 197"/>
                  <a:gd name="T23" fmla="*/ 582 h 582"/>
                  <a:gd name="T24" fmla="*/ 0 w 197"/>
                  <a:gd name="T25" fmla="*/ 577 h 582"/>
                  <a:gd name="T26" fmla="*/ 17 w 197"/>
                  <a:gd name="T27" fmla="*/ 571 h 582"/>
                  <a:gd name="T28" fmla="*/ 40 w 197"/>
                  <a:gd name="T29" fmla="*/ 565 h 582"/>
                  <a:gd name="T30" fmla="*/ 51 w 197"/>
                  <a:gd name="T31" fmla="*/ 543 h 582"/>
                  <a:gd name="T32" fmla="*/ 57 w 197"/>
                  <a:gd name="T33" fmla="*/ 487 h 582"/>
                  <a:gd name="T34" fmla="*/ 57 w 197"/>
                  <a:gd name="T35" fmla="*/ 358 h 582"/>
                  <a:gd name="T36" fmla="*/ 57 w 197"/>
                  <a:gd name="T37" fmla="*/ 151 h 582"/>
                  <a:gd name="T38" fmla="*/ 57 w 197"/>
                  <a:gd name="T39" fmla="*/ 72 h 582"/>
                  <a:gd name="T40" fmla="*/ 51 w 197"/>
                  <a:gd name="T41" fmla="*/ 39 h 582"/>
                  <a:gd name="T42" fmla="*/ 40 w 197"/>
                  <a:gd name="T43" fmla="*/ 16 h 582"/>
                  <a:gd name="T44" fmla="*/ 17 w 197"/>
                  <a:gd name="T45" fmla="*/ 11 h 582"/>
                  <a:gd name="T46" fmla="*/ 0 w 197"/>
                  <a:gd name="T47" fmla="*/ 5 h 582"/>
                  <a:gd name="T48" fmla="*/ 12 w 197"/>
                  <a:gd name="T49" fmla="*/ 0 h 582"/>
                  <a:gd name="T50" fmla="*/ 40 w 197"/>
                  <a:gd name="T51" fmla="*/ 0 h 582"/>
                  <a:gd name="T52" fmla="*/ 73 w 197"/>
                  <a:gd name="T53" fmla="*/ 0 h 582"/>
                  <a:gd name="T54" fmla="*/ 90 w 197"/>
                  <a:gd name="T55" fmla="*/ 0 h 582"/>
                  <a:gd name="T56" fmla="*/ 107 w 197"/>
                  <a:gd name="T57" fmla="*/ 0 h 582"/>
                  <a:gd name="T58" fmla="*/ 135 w 197"/>
                  <a:gd name="T59" fmla="*/ 0 h 582"/>
                  <a:gd name="T60" fmla="*/ 164 w 197"/>
                  <a:gd name="T61" fmla="*/ 0 h 582"/>
                  <a:gd name="T62" fmla="*/ 180 w 197"/>
                  <a:gd name="T63" fmla="*/ 5 h 582"/>
                  <a:gd name="T64" fmla="*/ 175 w 197"/>
                  <a:gd name="T65" fmla="*/ 11 h 582"/>
                  <a:gd name="T66" fmla="*/ 152 w 197"/>
                  <a:gd name="T67" fmla="*/ 11 h 582"/>
                  <a:gd name="T68" fmla="*/ 130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24" y="526"/>
                    </a:lnTo>
                    <a:lnTo>
                      <a:pt x="130" y="537"/>
                    </a:lnTo>
                    <a:lnTo>
                      <a:pt x="130" y="549"/>
                    </a:lnTo>
                    <a:lnTo>
                      <a:pt x="135" y="560"/>
                    </a:lnTo>
                    <a:lnTo>
                      <a:pt x="147" y="565"/>
                    </a:lnTo>
                    <a:lnTo>
                      <a:pt x="158" y="571"/>
                    </a:lnTo>
                    <a:lnTo>
                      <a:pt x="169" y="571"/>
                    </a:lnTo>
                    <a:lnTo>
                      <a:pt x="180" y="571"/>
                    </a:lnTo>
                    <a:lnTo>
                      <a:pt x="192" y="571"/>
                    </a:lnTo>
                    <a:lnTo>
                      <a:pt x="197" y="577"/>
                    </a:lnTo>
                    <a:lnTo>
                      <a:pt x="197" y="582"/>
                    </a:lnTo>
                    <a:lnTo>
                      <a:pt x="186" y="582"/>
                    </a:lnTo>
                    <a:lnTo>
                      <a:pt x="141" y="582"/>
                    </a:lnTo>
                    <a:lnTo>
                      <a:pt x="107" y="582"/>
                    </a:lnTo>
                    <a:lnTo>
                      <a:pt x="90" y="582"/>
                    </a:lnTo>
                    <a:lnTo>
                      <a:pt x="85" y="582"/>
                    </a:lnTo>
                    <a:lnTo>
                      <a:pt x="73" y="582"/>
                    </a:lnTo>
                    <a:lnTo>
                      <a:pt x="57" y="582"/>
                    </a:lnTo>
                    <a:lnTo>
                      <a:pt x="45" y="582"/>
                    </a:lnTo>
                    <a:lnTo>
                      <a:pt x="28" y="582"/>
                    </a:lnTo>
                    <a:lnTo>
                      <a:pt x="12" y="582"/>
                    </a:lnTo>
                    <a:lnTo>
                      <a:pt x="6" y="582"/>
                    </a:lnTo>
                    <a:lnTo>
                      <a:pt x="0" y="577"/>
                    </a:lnTo>
                    <a:lnTo>
                      <a:pt x="6" y="571"/>
                    </a:lnTo>
                    <a:lnTo>
                      <a:pt x="17" y="571"/>
                    </a:lnTo>
                    <a:lnTo>
                      <a:pt x="28" y="571"/>
                    </a:lnTo>
                    <a:lnTo>
                      <a:pt x="40" y="565"/>
                    </a:lnTo>
                    <a:lnTo>
                      <a:pt x="45" y="554"/>
                    </a:lnTo>
                    <a:lnTo>
                      <a:pt x="51" y="543"/>
                    </a:lnTo>
                    <a:lnTo>
                      <a:pt x="51" y="526"/>
                    </a:lnTo>
                    <a:lnTo>
                      <a:pt x="57" y="487"/>
                    </a:lnTo>
                    <a:lnTo>
                      <a:pt x="57" y="431"/>
                    </a:lnTo>
                    <a:lnTo>
                      <a:pt x="57" y="358"/>
                    </a:lnTo>
                    <a:lnTo>
                      <a:pt x="57" y="224"/>
                    </a:lnTo>
                    <a:lnTo>
                      <a:pt x="57" y="151"/>
                    </a:lnTo>
                    <a:lnTo>
                      <a:pt x="57" y="101"/>
                    </a:lnTo>
                    <a:lnTo>
                      <a:pt x="57" y="72"/>
                    </a:lnTo>
                    <a:lnTo>
                      <a:pt x="57" y="56"/>
                    </a:lnTo>
                    <a:lnTo>
                      <a:pt x="51" y="39"/>
                    </a:lnTo>
                    <a:lnTo>
                      <a:pt x="45" y="28"/>
                    </a:lnTo>
                    <a:lnTo>
                      <a:pt x="40" y="16"/>
                    </a:lnTo>
                    <a:lnTo>
                      <a:pt x="28" y="11"/>
                    </a:lnTo>
                    <a:lnTo>
                      <a:pt x="17" y="11"/>
                    </a:lnTo>
                    <a:lnTo>
                      <a:pt x="6" y="11"/>
                    </a:lnTo>
                    <a:lnTo>
                      <a:pt x="0" y="5"/>
                    </a:lnTo>
                    <a:lnTo>
                      <a:pt x="0" y="0"/>
                    </a:lnTo>
                    <a:lnTo>
                      <a:pt x="12" y="0"/>
                    </a:lnTo>
                    <a:lnTo>
                      <a:pt x="23" y="0"/>
                    </a:lnTo>
                    <a:lnTo>
                      <a:pt x="40" y="0"/>
                    </a:lnTo>
                    <a:lnTo>
                      <a:pt x="57" y="0"/>
                    </a:lnTo>
                    <a:lnTo>
                      <a:pt x="73" y="0"/>
                    </a:lnTo>
                    <a:lnTo>
                      <a:pt x="85" y="0"/>
                    </a:lnTo>
                    <a:lnTo>
                      <a:pt x="90" y="0"/>
                    </a:lnTo>
                    <a:lnTo>
                      <a:pt x="96" y="0"/>
                    </a:lnTo>
                    <a:lnTo>
                      <a:pt x="107" y="0"/>
                    </a:lnTo>
                    <a:lnTo>
                      <a:pt x="119" y="0"/>
                    </a:lnTo>
                    <a:lnTo>
                      <a:pt x="135" y="0"/>
                    </a:lnTo>
                    <a:lnTo>
                      <a:pt x="152" y="0"/>
                    </a:lnTo>
                    <a:lnTo>
                      <a:pt x="164" y="0"/>
                    </a:lnTo>
                    <a:lnTo>
                      <a:pt x="175" y="0"/>
                    </a:lnTo>
                    <a:lnTo>
                      <a:pt x="180" y="5"/>
                    </a:lnTo>
                    <a:lnTo>
                      <a:pt x="175" y="5"/>
                    </a:lnTo>
                    <a:lnTo>
                      <a:pt x="175" y="11"/>
                    </a:lnTo>
                    <a:lnTo>
                      <a:pt x="164" y="11"/>
                    </a:lnTo>
                    <a:lnTo>
                      <a:pt x="152" y="11"/>
                    </a:lnTo>
                    <a:lnTo>
                      <a:pt x="141" y="16"/>
                    </a:lnTo>
                    <a:lnTo>
                      <a:pt x="130" y="22"/>
                    </a:lnTo>
                    <a:lnTo>
                      <a:pt x="124"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sz="18144"/>
              </a:p>
            </p:txBody>
          </p:sp>
          <p:sp>
            <p:nvSpPr>
              <p:cNvPr id="3148" name="Freeform 21"/>
              <p:cNvSpPr>
                <a:spLocks/>
              </p:cNvSpPr>
              <p:nvPr/>
            </p:nvSpPr>
            <p:spPr bwMode="auto">
              <a:xfrm>
                <a:off x="6492" y="18583"/>
                <a:ext cx="496" cy="594"/>
              </a:xfrm>
              <a:custGeom>
                <a:avLst/>
                <a:gdLst>
                  <a:gd name="T0" fmla="*/ 287 w 496"/>
                  <a:gd name="T1" fmla="*/ 443 h 594"/>
                  <a:gd name="T2" fmla="*/ 293 w 496"/>
                  <a:gd name="T3" fmla="*/ 538 h 594"/>
                  <a:gd name="T4" fmla="*/ 293 w 496"/>
                  <a:gd name="T5" fmla="*/ 561 h 594"/>
                  <a:gd name="T6" fmla="*/ 310 w 496"/>
                  <a:gd name="T7" fmla="*/ 577 h 594"/>
                  <a:gd name="T8" fmla="*/ 332 w 496"/>
                  <a:gd name="T9" fmla="*/ 583 h 594"/>
                  <a:gd name="T10" fmla="*/ 355 w 496"/>
                  <a:gd name="T11" fmla="*/ 583 h 594"/>
                  <a:gd name="T12" fmla="*/ 361 w 496"/>
                  <a:gd name="T13" fmla="*/ 594 h 594"/>
                  <a:gd name="T14" fmla="*/ 304 w 496"/>
                  <a:gd name="T15" fmla="*/ 594 h 594"/>
                  <a:gd name="T16" fmla="*/ 254 w 496"/>
                  <a:gd name="T17" fmla="*/ 594 h 594"/>
                  <a:gd name="T18" fmla="*/ 237 w 496"/>
                  <a:gd name="T19" fmla="*/ 594 h 594"/>
                  <a:gd name="T20" fmla="*/ 209 w 496"/>
                  <a:gd name="T21" fmla="*/ 594 h 594"/>
                  <a:gd name="T22" fmla="*/ 180 w 496"/>
                  <a:gd name="T23" fmla="*/ 594 h 594"/>
                  <a:gd name="T24" fmla="*/ 163 w 496"/>
                  <a:gd name="T25" fmla="*/ 589 h 594"/>
                  <a:gd name="T26" fmla="*/ 169 w 496"/>
                  <a:gd name="T27" fmla="*/ 583 h 594"/>
                  <a:gd name="T28" fmla="*/ 197 w 496"/>
                  <a:gd name="T29" fmla="*/ 583 h 594"/>
                  <a:gd name="T30" fmla="*/ 209 w 496"/>
                  <a:gd name="T31" fmla="*/ 566 h 594"/>
                  <a:gd name="T32" fmla="*/ 220 w 496"/>
                  <a:gd name="T33" fmla="*/ 538 h 594"/>
                  <a:gd name="T34" fmla="*/ 220 w 496"/>
                  <a:gd name="T35" fmla="*/ 443 h 594"/>
                  <a:gd name="T36" fmla="*/ 220 w 496"/>
                  <a:gd name="T37" fmla="*/ 45 h 594"/>
                  <a:gd name="T38" fmla="*/ 79 w 496"/>
                  <a:gd name="T39" fmla="*/ 45 h 594"/>
                  <a:gd name="T40" fmla="*/ 45 w 496"/>
                  <a:gd name="T41" fmla="*/ 51 h 594"/>
                  <a:gd name="T42" fmla="*/ 28 w 496"/>
                  <a:gd name="T43" fmla="*/ 68 h 594"/>
                  <a:gd name="T44" fmla="*/ 17 w 496"/>
                  <a:gd name="T45" fmla="*/ 90 h 594"/>
                  <a:gd name="T46" fmla="*/ 11 w 496"/>
                  <a:gd name="T47" fmla="*/ 101 h 594"/>
                  <a:gd name="T48" fmla="*/ 0 w 496"/>
                  <a:gd name="T49" fmla="*/ 101 h 594"/>
                  <a:gd name="T50" fmla="*/ 0 w 496"/>
                  <a:gd name="T51" fmla="*/ 90 h 594"/>
                  <a:gd name="T52" fmla="*/ 6 w 496"/>
                  <a:gd name="T53" fmla="*/ 62 h 594"/>
                  <a:gd name="T54" fmla="*/ 17 w 496"/>
                  <a:gd name="T55" fmla="*/ 34 h 594"/>
                  <a:gd name="T56" fmla="*/ 17 w 496"/>
                  <a:gd name="T57" fmla="*/ 12 h 594"/>
                  <a:gd name="T58" fmla="*/ 23 w 496"/>
                  <a:gd name="T59" fmla="*/ 0 h 594"/>
                  <a:gd name="T60" fmla="*/ 34 w 496"/>
                  <a:gd name="T61" fmla="*/ 0 h 594"/>
                  <a:gd name="T62" fmla="*/ 45 w 496"/>
                  <a:gd name="T63" fmla="*/ 6 h 594"/>
                  <a:gd name="T64" fmla="*/ 79 w 496"/>
                  <a:gd name="T65" fmla="*/ 12 h 594"/>
                  <a:gd name="T66" fmla="*/ 113 w 496"/>
                  <a:gd name="T67" fmla="*/ 12 h 594"/>
                  <a:gd name="T68" fmla="*/ 417 w 496"/>
                  <a:gd name="T69" fmla="*/ 12 h 594"/>
                  <a:gd name="T70" fmla="*/ 462 w 496"/>
                  <a:gd name="T71" fmla="*/ 12 h 594"/>
                  <a:gd name="T72" fmla="*/ 484 w 496"/>
                  <a:gd name="T73" fmla="*/ 6 h 594"/>
                  <a:gd name="T74" fmla="*/ 496 w 496"/>
                  <a:gd name="T75" fmla="*/ 6 h 594"/>
                  <a:gd name="T76" fmla="*/ 496 w 496"/>
                  <a:gd name="T77" fmla="*/ 28 h 594"/>
                  <a:gd name="T78" fmla="*/ 496 w 496"/>
                  <a:gd name="T79" fmla="*/ 62 h 594"/>
                  <a:gd name="T80" fmla="*/ 496 w 496"/>
                  <a:gd name="T81" fmla="*/ 90 h 594"/>
                  <a:gd name="T82" fmla="*/ 490 w 496"/>
                  <a:gd name="T83" fmla="*/ 107 h 594"/>
                  <a:gd name="T84" fmla="*/ 479 w 496"/>
                  <a:gd name="T85" fmla="*/ 96 h 594"/>
                  <a:gd name="T86" fmla="*/ 473 w 496"/>
                  <a:gd name="T87" fmla="*/ 73 h 594"/>
                  <a:gd name="T88" fmla="*/ 428 w 496"/>
                  <a:gd name="T89" fmla="*/ 51 h 594"/>
                  <a:gd name="T90" fmla="*/ 287 w 496"/>
                  <a:gd name="T91" fmla="*/ 45 h 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6"/>
                  <a:gd name="T139" fmla="*/ 0 h 594"/>
                  <a:gd name="T140" fmla="*/ 496 w 496"/>
                  <a:gd name="T141" fmla="*/ 594 h 5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6" h="594">
                    <a:moveTo>
                      <a:pt x="287" y="370"/>
                    </a:moveTo>
                    <a:lnTo>
                      <a:pt x="287" y="443"/>
                    </a:lnTo>
                    <a:lnTo>
                      <a:pt x="287" y="499"/>
                    </a:lnTo>
                    <a:lnTo>
                      <a:pt x="293" y="538"/>
                    </a:lnTo>
                    <a:lnTo>
                      <a:pt x="293" y="549"/>
                    </a:lnTo>
                    <a:lnTo>
                      <a:pt x="293" y="561"/>
                    </a:lnTo>
                    <a:lnTo>
                      <a:pt x="299" y="572"/>
                    </a:lnTo>
                    <a:lnTo>
                      <a:pt x="310" y="577"/>
                    </a:lnTo>
                    <a:lnTo>
                      <a:pt x="321" y="583"/>
                    </a:lnTo>
                    <a:lnTo>
                      <a:pt x="332" y="583"/>
                    </a:lnTo>
                    <a:lnTo>
                      <a:pt x="344" y="583"/>
                    </a:lnTo>
                    <a:lnTo>
                      <a:pt x="355" y="583"/>
                    </a:lnTo>
                    <a:lnTo>
                      <a:pt x="361" y="589"/>
                    </a:lnTo>
                    <a:lnTo>
                      <a:pt x="361" y="594"/>
                    </a:lnTo>
                    <a:lnTo>
                      <a:pt x="349" y="594"/>
                    </a:lnTo>
                    <a:lnTo>
                      <a:pt x="304" y="594"/>
                    </a:lnTo>
                    <a:lnTo>
                      <a:pt x="270" y="594"/>
                    </a:lnTo>
                    <a:lnTo>
                      <a:pt x="254" y="594"/>
                    </a:lnTo>
                    <a:lnTo>
                      <a:pt x="248" y="594"/>
                    </a:lnTo>
                    <a:lnTo>
                      <a:pt x="237" y="594"/>
                    </a:lnTo>
                    <a:lnTo>
                      <a:pt x="225" y="594"/>
                    </a:lnTo>
                    <a:lnTo>
                      <a:pt x="209" y="594"/>
                    </a:lnTo>
                    <a:lnTo>
                      <a:pt x="192" y="594"/>
                    </a:lnTo>
                    <a:lnTo>
                      <a:pt x="180" y="594"/>
                    </a:lnTo>
                    <a:lnTo>
                      <a:pt x="169" y="594"/>
                    </a:lnTo>
                    <a:lnTo>
                      <a:pt x="163" y="589"/>
                    </a:lnTo>
                    <a:lnTo>
                      <a:pt x="169" y="589"/>
                    </a:lnTo>
                    <a:lnTo>
                      <a:pt x="169" y="583"/>
                    </a:lnTo>
                    <a:lnTo>
                      <a:pt x="180" y="583"/>
                    </a:lnTo>
                    <a:lnTo>
                      <a:pt x="197" y="583"/>
                    </a:lnTo>
                    <a:lnTo>
                      <a:pt x="203" y="577"/>
                    </a:lnTo>
                    <a:lnTo>
                      <a:pt x="209" y="566"/>
                    </a:lnTo>
                    <a:lnTo>
                      <a:pt x="214" y="555"/>
                    </a:lnTo>
                    <a:lnTo>
                      <a:pt x="220" y="538"/>
                    </a:lnTo>
                    <a:lnTo>
                      <a:pt x="220" y="499"/>
                    </a:lnTo>
                    <a:lnTo>
                      <a:pt x="220" y="443"/>
                    </a:lnTo>
                    <a:lnTo>
                      <a:pt x="220" y="370"/>
                    </a:lnTo>
                    <a:lnTo>
                      <a:pt x="220" y="45"/>
                    </a:lnTo>
                    <a:lnTo>
                      <a:pt x="107" y="45"/>
                    </a:lnTo>
                    <a:lnTo>
                      <a:pt x="79" y="45"/>
                    </a:lnTo>
                    <a:lnTo>
                      <a:pt x="62" y="51"/>
                    </a:lnTo>
                    <a:lnTo>
                      <a:pt x="45" y="51"/>
                    </a:lnTo>
                    <a:lnTo>
                      <a:pt x="34" y="62"/>
                    </a:lnTo>
                    <a:lnTo>
                      <a:pt x="28" y="68"/>
                    </a:lnTo>
                    <a:lnTo>
                      <a:pt x="17" y="79"/>
                    </a:lnTo>
                    <a:lnTo>
                      <a:pt x="17" y="90"/>
                    </a:lnTo>
                    <a:lnTo>
                      <a:pt x="11" y="96"/>
                    </a:lnTo>
                    <a:lnTo>
                      <a:pt x="11" y="101"/>
                    </a:lnTo>
                    <a:lnTo>
                      <a:pt x="6" y="101"/>
                    </a:lnTo>
                    <a:lnTo>
                      <a:pt x="0" y="101"/>
                    </a:lnTo>
                    <a:lnTo>
                      <a:pt x="0" y="96"/>
                    </a:lnTo>
                    <a:lnTo>
                      <a:pt x="0" y="90"/>
                    </a:lnTo>
                    <a:lnTo>
                      <a:pt x="6" y="79"/>
                    </a:lnTo>
                    <a:lnTo>
                      <a:pt x="6" y="62"/>
                    </a:lnTo>
                    <a:lnTo>
                      <a:pt x="11" y="45"/>
                    </a:lnTo>
                    <a:lnTo>
                      <a:pt x="17" y="34"/>
                    </a:lnTo>
                    <a:lnTo>
                      <a:pt x="17" y="17"/>
                    </a:lnTo>
                    <a:lnTo>
                      <a:pt x="17" y="12"/>
                    </a:lnTo>
                    <a:lnTo>
                      <a:pt x="23" y="6"/>
                    </a:lnTo>
                    <a:lnTo>
                      <a:pt x="23" y="0"/>
                    </a:lnTo>
                    <a:lnTo>
                      <a:pt x="28" y="0"/>
                    </a:lnTo>
                    <a:lnTo>
                      <a:pt x="34" y="0"/>
                    </a:lnTo>
                    <a:lnTo>
                      <a:pt x="40" y="6"/>
                    </a:lnTo>
                    <a:lnTo>
                      <a:pt x="45" y="6"/>
                    </a:lnTo>
                    <a:lnTo>
                      <a:pt x="62" y="6"/>
                    </a:lnTo>
                    <a:lnTo>
                      <a:pt x="79" y="12"/>
                    </a:lnTo>
                    <a:lnTo>
                      <a:pt x="96" y="12"/>
                    </a:lnTo>
                    <a:lnTo>
                      <a:pt x="113" y="12"/>
                    </a:lnTo>
                    <a:lnTo>
                      <a:pt x="124" y="12"/>
                    </a:lnTo>
                    <a:lnTo>
                      <a:pt x="417" y="12"/>
                    </a:lnTo>
                    <a:lnTo>
                      <a:pt x="439" y="12"/>
                    </a:lnTo>
                    <a:lnTo>
                      <a:pt x="462" y="12"/>
                    </a:lnTo>
                    <a:lnTo>
                      <a:pt x="473" y="6"/>
                    </a:lnTo>
                    <a:lnTo>
                      <a:pt x="484" y="6"/>
                    </a:lnTo>
                    <a:lnTo>
                      <a:pt x="490" y="6"/>
                    </a:lnTo>
                    <a:lnTo>
                      <a:pt x="496" y="6"/>
                    </a:lnTo>
                    <a:lnTo>
                      <a:pt x="496" y="12"/>
                    </a:lnTo>
                    <a:lnTo>
                      <a:pt x="496" y="28"/>
                    </a:lnTo>
                    <a:lnTo>
                      <a:pt x="496" y="45"/>
                    </a:lnTo>
                    <a:lnTo>
                      <a:pt x="496" y="62"/>
                    </a:lnTo>
                    <a:lnTo>
                      <a:pt x="496" y="79"/>
                    </a:lnTo>
                    <a:lnTo>
                      <a:pt x="496" y="90"/>
                    </a:lnTo>
                    <a:lnTo>
                      <a:pt x="490" y="101"/>
                    </a:lnTo>
                    <a:lnTo>
                      <a:pt x="490" y="107"/>
                    </a:lnTo>
                    <a:lnTo>
                      <a:pt x="484" y="107"/>
                    </a:lnTo>
                    <a:lnTo>
                      <a:pt x="479" y="96"/>
                    </a:lnTo>
                    <a:lnTo>
                      <a:pt x="479" y="90"/>
                    </a:lnTo>
                    <a:lnTo>
                      <a:pt x="473" y="73"/>
                    </a:lnTo>
                    <a:lnTo>
                      <a:pt x="462" y="56"/>
                    </a:lnTo>
                    <a:lnTo>
                      <a:pt x="428" y="51"/>
                    </a:lnTo>
                    <a:lnTo>
                      <a:pt x="383" y="45"/>
                    </a:lnTo>
                    <a:lnTo>
                      <a:pt x="287" y="45"/>
                    </a:lnTo>
                    <a:lnTo>
                      <a:pt x="287" y="370"/>
                    </a:lnTo>
                    <a:close/>
                  </a:path>
                </a:pathLst>
              </a:custGeom>
              <a:solidFill>
                <a:schemeClr val="tx1"/>
              </a:solidFill>
              <a:ln w="9525">
                <a:noFill/>
                <a:round/>
                <a:headEnd/>
                <a:tailEnd/>
              </a:ln>
            </p:spPr>
            <p:txBody>
              <a:bodyPr/>
              <a:lstStyle/>
              <a:p>
                <a:endParaRPr lang="en-US" sz="18144"/>
              </a:p>
            </p:txBody>
          </p:sp>
          <p:sp>
            <p:nvSpPr>
              <p:cNvPr id="3149" name="Freeform 22"/>
              <p:cNvSpPr>
                <a:spLocks/>
              </p:cNvSpPr>
              <p:nvPr/>
            </p:nvSpPr>
            <p:spPr bwMode="auto">
              <a:xfrm>
                <a:off x="7067" y="18595"/>
                <a:ext cx="563" cy="582"/>
              </a:xfrm>
              <a:custGeom>
                <a:avLst/>
                <a:gdLst>
                  <a:gd name="T0" fmla="*/ 247 w 563"/>
                  <a:gd name="T1" fmla="*/ 341 h 582"/>
                  <a:gd name="T2" fmla="*/ 230 w 563"/>
                  <a:gd name="T3" fmla="*/ 302 h 582"/>
                  <a:gd name="T4" fmla="*/ 174 w 563"/>
                  <a:gd name="T5" fmla="*/ 201 h 582"/>
                  <a:gd name="T6" fmla="*/ 95 w 563"/>
                  <a:gd name="T7" fmla="*/ 78 h 582"/>
                  <a:gd name="T8" fmla="*/ 45 w 563"/>
                  <a:gd name="T9" fmla="*/ 22 h 582"/>
                  <a:gd name="T10" fmla="*/ 11 w 563"/>
                  <a:gd name="T11" fmla="*/ 11 h 582"/>
                  <a:gd name="T12" fmla="*/ 5 w 563"/>
                  <a:gd name="T13" fmla="*/ 0 h 582"/>
                  <a:gd name="T14" fmla="*/ 39 w 563"/>
                  <a:gd name="T15" fmla="*/ 0 h 582"/>
                  <a:gd name="T16" fmla="*/ 84 w 563"/>
                  <a:gd name="T17" fmla="*/ 0 h 582"/>
                  <a:gd name="T18" fmla="*/ 112 w 563"/>
                  <a:gd name="T19" fmla="*/ 0 h 582"/>
                  <a:gd name="T20" fmla="*/ 163 w 563"/>
                  <a:gd name="T21" fmla="*/ 0 h 582"/>
                  <a:gd name="T22" fmla="*/ 146 w 563"/>
                  <a:gd name="T23" fmla="*/ 16 h 582"/>
                  <a:gd name="T24" fmla="*/ 152 w 563"/>
                  <a:gd name="T25" fmla="*/ 56 h 582"/>
                  <a:gd name="T26" fmla="*/ 208 w 563"/>
                  <a:gd name="T27" fmla="*/ 151 h 582"/>
                  <a:gd name="T28" fmla="*/ 281 w 563"/>
                  <a:gd name="T29" fmla="*/ 280 h 582"/>
                  <a:gd name="T30" fmla="*/ 332 w 563"/>
                  <a:gd name="T31" fmla="*/ 229 h 582"/>
                  <a:gd name="T32" fmla="*/ 411 w 563"/>
                  <a:gd name="T33" fmla="*/ 95 h 582"/>
                  <a:gd name="T34" fmla="*/ 439 w 563"/>
                  <a:gd name="T35" fmla="*/ 44 h 582"/>
                  <a:gd name="T36" fmla="*/ 433 w 563"/>
                  <a:gd name="T37" fmla="*/ 16 h 582"/>
                  <a:gd name="T38" fmla="*/ 416 w 563"/>
                  <a:gd name="T39" fmla="*/ 0 h 582"/>
                  <a:gd name="T40" fmla="*/ 456 w 563"/>
                  <a:gd name="T41" fmla="*/ 0 h 582"/>
                  <a:gd name="T42" fmla="*/ 484 w 563"/>
                  <a:gd name="T43" fmla="*/ 0 h 582"/>
                  <a:gd name="T44" fmla="*/ 529 w 563"/>
                  <a:gd name="T45" fmla="*/ 0 h 582"/>
                  <a:gd name="T46" fmla="*/ 563 w 563"/>
                  <a:gd name="T47" fmla="*/ 0 h 582"/>
                  <a:gd name="T48" fmla="*/ 540 w 563"/>
                  <a:gd name="T49" fmla="*/ 11 h 582"/>
                  <a:gd name="T50" fmla="*/ 506 w 563"/>
                  <a:gd name="T51" fmla="*/ 28 h 582"/>
                  <a:gd name="T52" fmla="*/ 478 w 563"/>
                  <a:gd name="T53" fmla="*/ 61 h 582"/>
                  <a:gd name="T54" fmla="*/ 399 w 563"/>
                  <a:gd name="T55" fmla="*/ 179 h 582"/>
                  <a:gd name="T56" fmla="*/ 326 w 563"/>
                  <a:gd name="T57" fmla="*/ 308 h 582"/>
                  <a:gd name="T58" fmla="*/ 315 w 563"/>
                  <a:gd name="T59" fmla="*/ 381 h 582"/>
                  <a:gd name="T60" fmla="*/ 315 w 563"/>
                  <a:gd name="T61" fmla="*/ 481 h 582"/>
                  <a:gd name="T62" fmla="*/ 321 w 563"/>
                  <a:gd name="T63" fmla="*/ 537 h 582"/>
                  <a:gd name="T64" fmla="*/ 337 w 563"/>
                  <a:gd name="T65" fmla="*/ 565 h 582"/>
                  <a:gd name="T66" fmla="*/ 377 w 563"/>
                  <a:gd name="T67" fmla="*/ 571 h 582"/>
                  <a:gd name="T68" fmla="*/ 394 w 563"/>
                  <a:gd name="T69" fmla="*/ 577 h 582"/>
                  <a:gd name="T70" fmla="*/ 337 w 563"/>
                  <a:gd name="T71" fmla="*/ 582 h 582"/>
                  <a:gd name="T72" fmla="*/ 275 w 563"/>
                  <a:gd name="T73" fmla="*/ 582 h 582"/>
                  <a:gd name="T74" fmla="*/ 236 w 563"/>
                  <a:gd name="T75" fmla="*/ 582 h 582"/>
                  <a:gd name="T76" fmla="*/ 197 w 563"/>
                  <a:gd name="T77" fmla="*/ 582 h 582"/>
                  <a:gd name="T78" fmla="*/ 214 w 563"/>
                  <a:gd name="T79" fmla="*/ 571 h 582"/>
                  <a:gd name="T80" fmla="*/ 242 w 563"/>
                  <a:gd name="T81" fmla="*/ 554 h 582"/>
                  <a:gd name="T82" fmla="*/ 247 w 563"/>
                  <a:gd name="T83" fmla="*/ 504 h 582"/>
                  <a:gd name="T84" fmla="*/ 253 w 563"/>
                  <a:gd name="T85" fmla="*/ 448 h 5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3"/>
                  <a:gd name="T130" fmla="*/ 0 h 582"/>
                  <a:gd name="T131" fmla="*/ 563 w 563"/>
                  <a:gd name="T132" fmla="*/ 582 h 5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3" h="582">
                    <a:moveTo>
                      <a:pt x="253" y="381"/>
                    </a:moveTo>
                    <a:lnTo>
                      <a:pt x="247" y="358"/>
                    </a:lnTo>
                    <a:lnTo>
                      <a:pt x="247" y="341"/>
                    </a:lnTo>
                    <a:lnTo>
                      <a:pt x="242" y="330"/>
                    </a:lnTo>
                    <a:lnTo>
                      <a:pt x="236" y="313"/>
                    </a:lnTo>
                    <a:lnTo>
                      <a:pt x="230" y="302"/>
                    </a:lnTo>
                    <a:lnTo>
                      <a:pt x="225" y="285"/>
                    </a:lnTo>
                    <a:lnTo>
                      <a:pt x="202" y="246"/>
                    </a:lnTo>
                    <a:lnTo>
                      <a:pt x="174" y="201"/>
                    </a:lnTo>
                    <a:lnTo>
                      <a:pt x="140" y="151"/>
                    </a:lnTo>
                    <a:lnTo>
                      <a:pt x="112" y="106"/>
                    </a:lnTo>
                    <a:lnTo>
                      <a:pt x="95" y="78"/>
                    </a:lnTo>
                    <a:lnTo>
                      <a:pt x="78" y="56"/>
                    </a:lnTo>
                    <a:lnTo>
                      <a:pt x="56" y="33"/>
                    </a:lnTo>
                    <a:lnTo>
                      <a:pt x="45" y="22"/>
                    </a:lnTo>
                    <a:lnTo>
                      <a:pt x="28" y="16"/>
                    </a:lnTo>
                    <a:lnTo>
                      <a:pt x="16" y="11"/>
                    </a:lnTo>
                    <a:lnTo>
                      <a:pt x="11" y="11"/>
                    </a:lnTo>
                    <a:lnTo>
                      <a:pt x="5" y="5"/>
                    </a:lnTo>
                    <a:lnTo>
                      <a:pt x="0" y="5"/>
                    </a:lnTo>
                    <a:lnTo>
                      <a:pt x="5" y="0"/>
                    </a:lnTo>
                    <a:lnTo>
                      <a:pt x="11" y="0"/>
                    </a:lnTo>
                    <a:lnTo>
                      <a:pt x="22" y="0"/>
                    </a:lnTo>
                    <a:lnTo>
                      <a:pt x="39" y="0"/>
                    </a:lnTo>
                    <a:lnTo>
                      <a:pt x="56" y="0"/>
                    </a:lnTo>
                    <a:lnTo>
                      <a:pt x="73" y="0"/>
                    </a:lnTo>
                    <a:lnTo>
                      <a:pt x="84" y="0"/>
                    </a:lnTo>
                    <a:lnTo>
                      <a:pt x="90" y="0"/>
                    </a:lnTo>
                    <a:lnTo>
                      <a:pt x="95" y="0"/>
                    </a:lnTo>
                    <a:lnTo>
                      <a:pt x="112" y="0"/>
                    </a:lnTo>
                    <a:lnTo>
                      <a:pt x="129" y="0"/>
                    </a:lnTo>
                    <a:lnTo>
                      <a:pt x="152" y="0"/>
                    </a:lnTo>
                    <a:lnTo>
                      <a:pt x="163" y="0"/>
                    </a:lnTo>
                    <a:lnTo>
                      <a:pt x="163" y="5"/>
                    </a:lnTo>
                    <a:lnTo>
                      <a:pt x="152" y="11"/>
                    </a:lnTo>
                    <a:lnTo>
                      <a:pt x="146" y="16"/>
                    </a:lnTo>
                    <a:lnTo>
                      <a:pt x="140" y="22"/>
                    </a:lnTo>
                    <a:lnTo>
                      <a:pt x="146" y="39"/>
                    </a:lnTo>
                    <a:lnTo>
                      <a:pt x="152" y="56"/>
                    </a:lnTo>
                    <a:lnTo>
                      <a:pt x="163" y="72"/>
                    </a:lnTo>
                    <a:lnTo>
                      <a:pt x="185" y="112"/>
                    </a:lnTo>
                    <a:lnTo>
                      <a:pt x="208" y="151"/>
                    </a:lnTo>
                    <a:lnTo>
                      <a:pt x="236" y="201"/>
                    </a:lnTo>
                    <a:lnTo>
                      <a:pt x="264" y="246"/>
                    </a:lnTo>
                    <a:lnTo>
                      <a:pt x="281" y="280"/>
                    </a:lnTo>
                    <a:lnTo>
                      <a:pt x="298" y="297"/>
                    </a:lnTo>
                    <a:lnTo>
                      <a:pt x="309" y="274"/>
                    </a:lnTo>
                    <a:lnTo>
                      <a:pt x="332" y="229"/>
                    </a:lnTo>
                    <a:lnTo>
                      <a:pt x="360" y="185"/>
                    </a:lnTo>
                    <a:lnTo>
                      <a:pt x="388" y="134"/>
                    </a:lnTo>
                    <a:lnTo>
                      <a:pt x="411" y="95"/>
                    </a:lnTo>
                    <a:lnTo>
                      <a:pt x="428" y="72"/>
                    </a:lnTo>
                    <a:lnTo>
                      <a:pt x="433" y="56"/>
                    </a:lnTo>
                    <a:lnTo>
                      <a:pt x="439" y="44"/>
                    </a:lnTo>
                    <a:lnTo>
                      <a:pt x="439" y="33"/>
                    </a:lnTo>
                    <a:lnTo>
                      <a:pt x="439" y="22"/>
                    </a:lnTo>
                    <a:lnTo>
                      <a:pt x="433" y="16"/>
                    </a:lnTo>
                    <a:lnTo>
                      <a:pt x="428" y="11"/>
                    </a:lnTo>
                    <a:lnTo>
                      <a:pt x="416" y="5"/>
                    </a:lnTo>
                    <a:lnTo>
                      <a:pt x="416" y="0"/>
                    </a:lnTo>
                    <a:lnTo>
                      <a:pt x="428" y="0"/>
                    </a:lnTo>
                    <a:lnTo>
                      <a:pt x="444" y="0"/>
                    </a:lnTo>
                    <a:lnTo>
                      <a:pt x="456" y="0"/>
                    </a:lnTo>
                    <a:lnTo>
                      <a:pt x="473" y="0"/>
                    </a:lnTo>
                    <a:lnTo>
                      <a:pt x="478" y="0"/>
                    </a:lnTo>
                    <a:lnTo>
                      <a:pt x="484" y="0"/>
                    </a:lnTo>
                    <a:lnTo>
                      <a:pt x="495" y="0"/>
                    </a:lnTo>
                    <a:lnTo>
                      <a:pt x="512" y="0"/>
                    </a:lnTo>
                    <a:lnTo>
                      <a:pt x="529" y="0"/>
                    </a:lnTo>
                    <a:lnTo>
                      <a:pt x="540" y="0"/>
                    </a:lnTo>
                    <a:lnTo>
                      <a:pt x="551" y="0"/>
                    </a:lnTo>
                    <a:lnTo>
                      <a:pt x="563" y="0"/>
                    </a:lnTo>
                    <a:lnTo>
                      <a:pt x="563" y="5"/>
                    </a:lnTo>
                    <a:lnTo>
                      <a:pt x="551" y="11"/>
                    </a:lnTo>
                    <a:lnTo>
                      <a:pt x="540" y="11"/>
                    </a:lnTo>
                    <a:lnTo>
                      <a:pt x="529" y="11"/>
                    </a:lnTo>
                    <a:lnTo>
                      <a:pt x="518" y="22"/>
                    </a:lnTo>
                    <a:lnTo>
                      <a:pt x="506" y="28"/>
                    </a:lnTo>
                    <a:lnTo>
                      <a:pt x="495" y="33"/>
                    </a:lnTo>
                    <a:lnTo>
                      <a:pt x="489" y="44"/>
                    </a:lnTo>
                    <a:lnTo>
                      <a:pt x="478" y="61"/>
                    </a:lnTo>
                    <a:lnTo>
                      <a:pt x="456" y="84"/>
                    </a:lnTo>
                    <a:lnTo>
                      <a:pt x="428" y="129"/>
                    </a:lnTo>
                    <a:lnTo>
                      <a:pt x="399" y="179"/>
                    </a:lnTo>
                    <a:lnTo>
                      <a:pt x="366" y="235"/>
                    </a:lnTo>
                    <a:lnTo>
                      <a:pt x="343" y="280"/>
                    </a:lnTo>
                    <a:lnTo>
                      <a:pt x="326" y="308"/>
                    </a:lnTo>
                    <a:lnTo>
                      <a:pt x="321" y="330"/>
                    </a:lnTo>
                    <a:lnTo>
                      <a:pt x="315" y="358"/>
                    </a:lnTo>
                    <a:lnTo>
                      <a:pt x="315" y="381"/>
                    </a:lnTo>
                    <a:lnTo>
                      <a:pt x="315" y="448"/>
                    </a:lnTo>
                    <a:lnTo>
                      <a:pt x="315" y="465"/>
                    </a:lnTo>
                    <a:lnTo>
                      <a:pt x="315" y="481"/>
                    </a:lnTo>
                    <a:lnTo>
                      <a:pt x="315" y="504"/>
                    </a:lnTo>
                    <a:lnTo>
                      <a:pt x="321" y="526"/>
                    </a:lnTo>
                    <a:lnTo>
                      <a:pt x="321" y="537"/>
                    </a:lnTo>
                    <a:lnTo>
                      <a:pt x="321" y="549"/>
                    </a:lnTo>
                    <a:lnTo>
                      <a:pt x="332" y="560"/>
                    </a:lnTo>
                    <a:lnTo>
                      <a:pt x="337" y="565"/>
                    </a:lnTo>
                    <a:lnTo>
                      <a:pt x="349" y="571"/>
                    </a:lnTo>
                    <a:lnTo>
                      <a:pt x="360" y="571"/>
                    </a:lnTo>
                    <a:lnTo>
                      <a:pt x="377" y="571"/>
                    </a:lnTo>
                    <a:lnTo>
                      <a:pt x="382" y="571"/>
                    </a:lnTo>
                    <a:lnTo>
                      <a:pt x="388" y="577"/>
                    </a:lnTo>
                    <a:lnTo>
                      <a:pt x="394" y="577"/>
                    </a:lnTo>
                    <a:lnTo>
                      <a:pt x="388" y="582"/>
                    </a:lnTo>
                    <a:lnTo>
                      <a:pt x="377" y="582"/>
                    </a:lnTo>
                    <a:lnTo>
                      <a:pt x="337" y="582"/>
                    </a:lnTo>
                    <a:lnTo>
                      <a:pt x="298" y="582"/>
                    </a:lnTo>
                    <a:lnTo>
                      <a:pt x="281" y="582"/>
                    </a:lnTo>
                    <a:lnTo>
                      <a:pt x="275" y="582"/>
                    </a:lnTo>
                    <a:lnTo>
                      <a:pt x="264" y="582"/>
                    </a:lnTo>
                    <a:lnTo>
                      <a:pt x="253" y="582"/>
                    </a:lnTo>
                    <a:lnTo>
                      <a:pt x="236" y="582"/>
                    </a:lnTo>
                    <a:lnTo>
                      <a:pt x="219" y="582"/>
                    </a:lnTo>
                    <a:lnTo>
                      <a:pt x="208" y="582"/>
                    </a:lnTo>
                    <a:lnTo>
                      <a:pt x="197" y="582"/>
                    </a:lnTo>
                    <a:lnTo>
                      <a:pt x="197" y="577"/>
                    </a:lnTo>
                    <a:lnTo>
                      <a:pt x="202" y="571"/>
                    </a:lnTo>
                    <a:lnTo>
                      <a:pt x="214" y="571"/>
                    </a:lnTo>
                    <a:lnTo>
                      <a:pt x="225" y="571"/>
                    </a:lnTo>
                    <a:lnTo>
                      <a:pt x="236" y="565"/>
                    </a:lnTo>
                    <a:lnTo>
                      <a:pt x="242" y="554"/>
                    </a:lnTo>
                    <a:lnTo>
                      <a:pt x="247" y="543"/>
                    </a:lnTo>
                    <a:lnTo>
                      <a:pt x="247" y="526"/>
                    </a:lnTo>
                    <a:lnTo>
                      <a:pt x="247" y="504"/>
                    </a:lnTo>
                    <a:lnTo>
                      <a:pt x="253" y="481"/>
                    </a:lnTo>
                    <a:lnTo>
                      <a:pt x="253" y="465"/>
                    </a:lnTo>
                    <a:lnTo>
                      <a:pt x="253" y="448"/>
                    </a:lnTo>
                    <a:lnTo>
                      <a:pt x="253" y="381"/>
                    </a:lnTo>
                    <a:close/>
                  </a:path>
                </a:pathLst>
              </a:custGeom>
              <a:solidFill>
                <a:schemeClr val="tx1"/>
              </a:solidFill>
              <a:ln w="9525">
                <a:noFill/>
                <a:round/>
                <a:headEnd/>
                <a:tailEnd/>
              </a:ln>
            </p:spPr>
            <p:txBody>
              <a:bodyPr/>
              <a:lstStyle/>
              <a:p>
                <a:endParaRPr lang="en-US" sz="18144"/>
              </a:p>
            </p:txBody>
          </p:sp>
          <p:sp>
            <p:nvSpPr>
              <p:cNvPr id="3150" name="Freeform 23"/>
              <p:cNvSpPr>
                <a:spLocks/>
              </p:cNvSpPr>
              <p:nvPr/>
            </p:nvSpPr>
            <p:spPr bwMode="auto">
              <a:xfrm>
                <a:off x="8091" y="18746"/>
                <a:ext cx="378" cy="443"/>
              </a:xfrm>
              <a:custGeom>
                <a:avLst/>
                <a:gdLst>
                  <a:gd name="T0" fmla="*/ 68 w 378"/>
                  <a:gd name="T1" fmla="*/ 286 h 443"/>
                  <a:gd name="T2" fmla="*/ 68 w 378"/>
                  <a:gd name="T3" fmla="*/ 235 h 443"/>
                  <a:gd name="T4" fmla="*/ 79 w 378"/>
                  <a:gd name="T5" fmla="*/ 179 h 443"/>
                  <a:gd name="T6" fmla="*/ 91 w 378"/>
                  <a:gd name="T7" fmla="*/ 129 h 443"/>
                  <a:gd name="T8" fmla="*/ 119 w 378"/>
                  <a:gd name="T9" fmla="*/ 78 h 443"/>
                  <a:gd name="T10" fmla="*/ 158 w 378"/>
                  <a:gd name="T11" fmla="*/ 45 h 443"/>
                  <a:gd name="T12" fmla="*/ 209 w 378"/>
                  <a:gd name="T13" fmla="*/ 34 h 443"/>
                  <a:gd name="T14" fmla="*/ 237 w 378"/>
                  <a:gd name="T15" fmla="*/ 39 h 443"/>
                  <a:gd name="T16" fmla="*/ 260 w 378"/>
                  <a:gd name="T17" fmla="*/ 50 h 443"/>
                  <a:gd name="T18" fmla="*/ 288 w 378"/>
                  <a:gd name="T19" fmla="*/ 73 h 443"/>
                  <a:gd name="T20" fmla="*/ 305 w 378"/>
                  <a:gd name="T21" fmla="*/ 112 h 443"/>
                  <a:gd name="T22" fmla="*/ 310 w 378"/>
                  <a:gd name="T23" fmla="*/ 162 h 443"/>
                  <a:gd name="T24" fmla="*/ 310 w 378"/>
                  <a:gd name="T25" fmla="*/ 196 h 443"/>
                  <a:gd name="T26" fmla="*/ 305 w 378"/>
                  <a:gd name="T27" fmla="*/ 235 h 443"/>
                  <a:gd name="T28" fmla="*/ 293 w 378"/>
                  <a:gd name="T29" fmla="*/ 286 h 443"/>
                  <a:gd name="T30" fmla="*/ 271 w 378"/>
                  <a:gd name="T31" fmla="*/ 330 h 443"/>
                  <a:gd name="T32" fmla="*/ 248 w 378"/>
                  <a:gd name="T33" fmla="*/ 370 h 443"/>
                  <a:gd name="T34" fmla="*/ 209 w 378"/>
                  <a:gd name="T35" fmla="*/ 398 h 443"/>
                  <a:gd name="T36" fmla="*/ 164 w 378"/>
                  <a:gd name="T37" fmla="*/ 409 h 443"/>
                  <a:gd name="T38" fmla="*/ 124 w 378"/>
                  <a:gd name="T39" fmla="*/ 398 h 443"/>
                  <a:gd name="T40" fmla="*/ 91 w 378"/>
                  <a:gd name="T41" fmla="*/ 370 h 443"/>
                  <a:gd name="T42" fmla="*/ 74 w 378"/>
                  <a:gd name="T43" fmla="*/ 330 h 443"/>
                  <a:gd name="T44" fmla="*/ 68 w 378"/>
                  <a:gd name="T45" fmla="*/ 286 h 443"/>
                  <a:gd name="T46" fmla="*/ 0 w 378"/>
                  <a:gd name="T47" fmla="*/ 291 h 443"/>
                  <a:gd name="T48" fmla="*/ 6 w 378"/>
                  <a:gd name="T49" fmla="*/ 347 h 443"/>
                  <a:gd name="T50" fmla="*/ 23 w 378"/>
                  <a:gd name="T51" fmla="*/ 392 h 443"/>
                  <a:gd name="T52" fmla="*/ 51 w 378"/>
                  <a:gd name="T53" fmla="*/ 420 h 443"/>
                  <a:gd name="T54" fmla="*/ 91 w 378"/>
                  <a:gd name="T55" fmla="*/ 437 h 443"/>
                  <a:gd name="T56" fmla="*/ 130 w 378"/>
                  <a:gd name="T57" fmla="*/ 443 h 443"/>
                  <a:gd name="T58" fmla="*/ 186 w 378"/>
                  <a:gd name="T59" fmla="*/ 431 h 443"/>
                  <a:gd name="T60" fmla="*/ 243 w 378"/>
                  <a:gd name="T61" fmla="*/ 409 h 443"/>
                  <a:gd name="T62" fmla="*/ 293 w 378"/>
                  <a:gd name="T63" fmla="*/ 370 h 443"/>
                  <a:gd name="T64" fmla="*/ 327 w 378"/>
                  <a:gd name="T65" fmla="*/ 330 h 443"/>
                  <a:gd name="T66" fmla="*/ 350 w 378"/>
                  <a:gd name="T67" fmla="*/ 286 h 443"/>
                  <a:gd name="T68" fmla="*/ 372 w 378"/>
                  <a:gd name="T69" fmla="*/ 230 h 443"/>
                  <a:gd name="T70" fmla="*/ 378 w 378"/>
                  <a:gd name="T71" fmla="*/ 157 h 443"/>
                  <a:gd name="T72" fmla="*/ 372 w 378"/>
                  <a:gd name="T73" fmla="*/ 112 h 443"/>
                  <a:gd name="T74" fmla="*/ 361 w 378"/>
                  <a:gd name="T75" fmla="*/ 67 h 443"/>
                  <a:gd name="T76" fmla="*/ 338 w 378"/>
                  <a:gd name="T77" fmla="*/ 34 h 443"/>
                  <a:gd name="T78" fmla="*/ 299 w 378"/>
                  <a:gd name="T79" fmla="*/ 11 h 443"/>
                  <a:gd name="T80" fmla="*/ 248 w 378"/>
                  <a:gd name="T81" fmla="*/ 0 h 443"/>
                  <a:gd name="T82" fmla="*/ 203 w 378"/>
                  <a:gd name="T83" fmla="*/ 6 h 443"/>
                  <a:gd name="T84" fmla="*/ 153 w 378"/>
                  <a:gd name="T85" fmla="*/ 22 h 443"/>
                  <a:gd name="T86" fmla="*/ 96 w 378"/>
                  <a:gd name="T87" fmla="*/ 56 h 443"/>
                  <a:gd name="T88" fmla="*/ 57 w 378"/>
                  <a:gd name="T89" fmla="*/ 95 h 443"/>
                  <a:gd name="T90" fmla="*/ 29 w 378"/>
                  <a:gd name="T91" fmla="*/ 146 h 443"/>
                  <a:gd name="T92" fmla="*/ 6 w 378"/>
                  <a:gd name="T93" fmla="*/ 207 h 443"/>
                  <a:gd name="T94" fmla="*/ 0 w 378"/>
                  <a:gd name="T95" fmla="*/ 291 h 443"/>
                  <a:gd name="T96" fmla="*/ 68 w 378"/>
                  <a:gd name="T97" fmla="*/ 286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8"/>
                  <a:gd name="T148" fmla="*/ 0 h 443"/>
                  <a:gd name="T149" fmla="*/ 378 w 378"/>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8" h="443">
                    <a:moveTo>
                      <a:pt x="68" y="286"/>
                    </a:moveTo>
                    <a:lnTo>
                      <a:pt x="68" y="235"/>
                    </a:lnTo>
                    <a:lnTo>
                      <a:pt x="79" y="179"/>
                    </a:lnTo>
                    <a:lnTo>
                      <a:pt x="91" y="129"/>
                    </a:lnTo>
                    <a:lnTo>
                      <a:pt x="119" y="78"/>
                    </a:lnTo>
                    <a:lnTo>
                      <a:pt x="158" y="45"/>
                    </a:lnTo>
                    <a:lnTo>
                      <a:pt x="209" y="34"/>
                    </a:lnTo>
                    <a:lnTo>
                      <a:pt x="237" y="39"/>
                    </a:lnTo>
                    <a:lnTo>
                      <a:pt x="260" y="50"/>
                    </a:lnTo>
                    <a:lnTo>
                      <a:pt x="288" y="73"/>
                    </a:lnTo>
                    <a:lnTo>
                      <a:pt x="305" y="112"/>
                    </a:lnTo>
                    <a:lnTo>
                      <a:pt x="310" y="162"/>
                    </a:lnTo>
                    <a:lnTo>
                      <a:pt x="310" y="196"/>
                    </a:lnTo>
                    <a:lnTo>
                      <a:pt x="305" y="235"/>
                    </a:lnTo>
                    <a:lnTo>
                      <a:pt x="293" y="286"/>
                    </a:lnTo>
                    <a:lnTo>
                      <a:pt x="271" y="330"/>
                    </a:lnTo>
                    <a:lnTo>
                      <a:pt x="248" y="370"/>
                    </a:lnTo>
                    <a:lnTo>
                      <a:pt x="209" y="398"/>
                    </a:lnTo>
                    <a:lnTo>
                      <a:pt x="164" y="409"/>
                    </a:lnTo>
                    <a:lnTo>
                      <a:pt x="124" y="398"/>
                    </a:lnTo>
                    <a:lnTo>
                      <a:pt x="91" y="370"/>
                    </a:lnTo>
                    <a:lnTo>
                      <a:pt x="74" y="330"/>
                    </a:lnTo>
                    <a:lnTo>
                      <a:pt x="68" y="286"/>
                    </a:lnTo>
                    <a:lnTo>
                      <a:pt x="0" y="291"/>
                    </a:lnTo>
                    <a:lnTo>
                      <a:pt x="6" y="347"/>
                    </a:lnTo>
                    <a:lnTo>
                      <a:pt x="23" y="392"/>
                    </a:lnTo>
                    <a:lnTo>
                      <a:pt x="51" y="420"/>
                    </a:lnTo>
                    <a:lnTo>
                      <a:pt x="91" y="437"/>
                    </a:lnTo>
                    <a:lnTo>
                      <a:pt x="130" y="443"/>
                    </a:lnTo>
                    <a:lnTo>
                      <a:pt x="186" y="431"/>
                    </a:lnTo>
                    <a:lnTo>
                      <a:pt x="243" y="409"/>
                    </a:lnTo>
                    <a:lnTo>
                      <a:pt x="293" y="370"/>
                    </a:lnTo>
                    <a:lnTo>
                      <a:pt x="327" y="330"/>
                    </a:lnTo>
                    <a:lnTo>
                      <a:pt x="350" y="286"/>
                    </a:lnTo>
                    <a:lnTo>
                      <a:pt x="372" y="230"/>
                    </a:lnTo>
                    <a:lnTo>
                      <a:pt x="378" y="157"/>
                    </a:lnTo>
                    <a:lnTo>
                      <a:pt x="372" y="112"/>
                    </a:lnTo>
                    <a:lnTo>
                      <a:pt x="361" y="67"/>
                    </a:lnTo>
                    <a:lnTo>
                      <a:pt x="338" y="34"/>
                    </a:lnTo>
                    <a:lnTo>
                      <a:pt x="299" y="11"/>
                    </a:lnTo>
                    <a:lnTo>
                      <a:pt x="248" y="0"/>
                    </a:lnTo>
                    <a:lnTo>
                      <a:pt x="203" y="6"/>
                    </a:lnTo>
                    <a:lnTo>
                      <a:pt x="153" y="22"/>
                    </a:lnTo>
                    <a:lnTo>
                      <a:pt x="96" y="56"/>
                    </a:lnTo>
                    <a:lnTo>
                      <a:pt x="57" y="95"/>
                    </a:lnTo>
                    <a:lnTo>
                      <a:pt x="29" y="146"/>
                    </a:lnTo>
                    <a:lnTo>
                      <a:pt x="6" y="207"/>
                    </a:lnTo>
                    <a:lnTo>
                      <a:pt x="0" y="291"/>
                    </a:lnTo>
                    <a:lnTo>
                      <a:pt x="68" y="286"/>
                    </a:lnTo>
                    <a:close/>
                  </a:path>
                </a:pathLst>
              </a:custGeom>
              <a:solidFill>
                <a:schemeClr val="tx1"/>
              </a:solidFill>
              <a:ln w="9525">
                <a:noFill/>
                <a:round/>
                <a:headEnd/>
                <a:tailEnd/>
              </a:ln>
            </p:spPr>
            <p:txBody>
              <a:bodyPr/>
              <a:lstStyle/>
              <a:p>
                <a:endParaRPr lang="en-US" sz="18144"/>
              </a:p>
            </p:txBody>
          </p:sp>
          <p:sp>
            <p:nvSpPr>
              <p:cNvPr id="3151" name="Freeform 24"/>
              <p:cNvSpPr>
                <a:spLocks/>
              </p:cNvSpPr>
              <p:nvPr/>
            </p:nvSpPr>
            <p:spPr bwMode="auto">
              <a:xfrm>
                <a:off x="8486" y="18438"/>
                <a:ext cx="411" cy="975"/>
              </a:xfrm>
              <a:custGeom>
                <a:avLst/>
                <a:gdLst>
                  <a:gd name="T0" fmla="*/ 11 w 411"/>
                  <a:gd name="T1" fmla="*/ 902 h 975"/>
                  <a:gd name="T2" fmla="*/ 22 w 411"/>
                  <a:gd name="T3" fmla="*/ 902 h 975"/>
                  <a:gd name="T4" fmla="*/ 22 w 411"/>
                  <a:gd name="T5" fmla="*/ 907 h 975"/>
                  <a:gd name="T6" fmla="*/ 33 w 411"/>
                  <a:gd name="T7" fmla="*/ 913 h 975"/>
                  <a:gd name="T8" fmla="*/ 45 w 411"/>
                  <a:gd name="T9" fmla="*/ 919 h 975"/>
                  <a:gd name="T10" fmla="*/ 62 w 411"/>
                  <a:gd name="T11" fmla="*/ 924 h 975"/>
                  <a:gd name="T12" fmla="*/ 78 w 411"/>
                  <a:gd name="T13" fmla="*/ 919 h 975"/>
                  <a:gd name="T14" fmla="*/ 95 w 411"/>
                  <a:gd name="T15" fmla="*/ 902 h 975"/>
                  <a:gd name="T16" fmla="*/ 107 w 411"/>
                  <a:gd name="T17" fmla="*/ 874 h 975"/>
                  <a:gd name="T18" fmla="*/ 118 w 411"/>
                  <a:gd name="T19" fmla="*/ 823 h 975"/>
                  <a:gd name="T20" fmla="*/ 129 w 411"/>
                  <a:gd name="T21" fmla="*/ 756 h 975"/>
                  <a:gd name="T22" fmla="*/ 140 w 411"/>
                  <a:gd name="T23" fmla="*/ 666 h 975"/>
                  <a:gd name="T24" fmla="*/ 152 w 411"/>
                  <a:gd name="T25" fmla="*/ 571 h 975"/>
                  <a:gd name="T26" fmla="*/ 163 w 411"/>
                  <a:gd name="T27" fmla="*/ 476 h 975"/>
                  <a:gd name="T28" fmla="*/ 174 w 411"/>
                  <a:gd name="T29" fmla="*/ 392 h 975"/>
                  <a:gd name="T30" fmla="*/ 146 w 411"/>
                  <a:gd name="T31" fmla="*/ 392 h 975"/>
                  <a:gd name="T32" fmla="*/ 124 w 411"/>
                  <a:gd name="T33" fmla="*/ 392 h 975"/>
                  <a:gd name="T34" fmla="*/ 101 w 411"/>
                  <a:gd name="T35" fmla="*/ 392 h 975"/>
                  <a:gd name="T36" fmla="*/ 101 w 411"/>
                  <a:gd name="T37" fmla="*/ 375 h 975"/>
                  <a:gd name="T38" fmla="*/ 129 w 411"/>
                  <a:gd name="T39" fmla="*/ 370 h 975"/>
                  <a:gd name="T40" fmla="*/ 152 w 411"/>
                  <a:gd name="T41" fmla="*/ 358 h 975"/>
                  <a:gd name="T42" fmla="*/ 180 w 411"/>
                  <a:gd name="T43" fmla="*/ 347 h 975"/>
                  <a:gd name="T44" fmla="*/ 191 w 411"/>
                  <a:gd name="T45" fmla="*/ 241 h 975"/>
                  <a:gd name="T46" fmla="*/ 208 w 411"/>
                  <a:gd name="T47" fmla="*/ 168 h 975"/>
                  <a:gd name="T48" fmla="*/ 231 w 411"/>
                  <a:gd name="T49" fmla="*/ 123 h 975"/>
                  <a:gd name="T50" fmla="*/ 264 w 411"/>
                  <a:gd name="T51" fmla="*/ 78 h 975"/>
                  <a:gd name="T52" fmla="*/ 304 w 411"/>
                  <a:gd name="T53" fmla="*/ 45 h 975"/>
                  <a:gd name="T54" fmla="*/ 326 w 411"/>
                  <a:gd name="T55" fmla="*/ 22 h 975"/>
                  <a:gd name="T56" fmla="*/ 349 w 411"/>
                  <a:gd name="T57" fmla="*/ 5 h 975"/>
                  <a:gd name="T58" fmla="*/ 360 w 411"/>
                  <a:gd name="T59" fmla="*/ 0 h 975"/>
                  <a:gd name="T60" fmla="*/ 377 w 411"/>
                  <a:gd name="T61" fmla="*/ 0 h 975"/>
                  <a:gd name="T62" fmla="*/ 388 w 411"/>
                  <a:gd name="T63" fmla="*/ 0 h 975"/>
                  <a:gd name="T64" fmla="*/ 399 w 411"/>
                  <a:gd name="T65" fmla="*/ 5 h 975"/>
                  <a:gd name="T66" fmla="*/ 411 w 411"/>
                  <a:gd name="T67" fmla="*/ 11 h 975"/>
                  <a:gd name="T68" fmla="*/ 394 w 411"/>
                  <a:gd name="T69" fmla="*/ 95 h 975"/>
                  <a:gd name="T70" fmla="*/ 383 w 411"/>
                  <a:gd name="T71" fmla="*/ 95 h 975"/>
                  <a:gd name="T72" fmla="*/ 371 w 411"/>
                  <a:gd name="T73" fmla="*/ 78 h 975"/>
                  <a:gd name="T74" fmla="*/ 354 w 411"/>
                  <a:gd name="T75" fmla="*/ 73 h 975"/>
                  <a:gd name="T76" fmla="*/ 338 w 411"/>
                  <a:gd name="T77" fmla="*/ 73 h 975"/>
                  <a:gd name="T78" fmla="*/ 321 w 411"/>
                  <a:gd name="T79" fmla="*/ 73 h 975"/>
                  <a:gd name="T80" fmla="*/ 304 w 411"/>
                  <a:gd name="T81" fmla="*/ 89 h 975"/>
                  <a:gd name="T82" fmla="*/ 287 w 411"/>
                  <a:gd name="T83" fmla="*/ 117 h 975"/>
                  <a:gd name="T84" fmla="*/ 276 w 411"/>
                  <a:gd name="T85" fmla="*/ 168 h 975"/>
                  <a:gd name="T86" fmla="*/ 259 w 411"/>
                  <a:gd name="T87" fmla="*/ 246 h 975"/>
                  <a:gd name="T88" fmla="*/ 242 w 411"/>
                  <a:gd name="T89" fmla="*/ 353 h 975"/>
                  <a:gd name="T90" fmla="*/ 281 w 411"/>
                  <a:gd name="T91" fmla="*/ 353 h 975"/>
                  <a:gd name="T92" fmla="*/ 298 w 411"/>
                  <a:gd name="T93" fmla="*/ 353 h 975"/>
                  <a:gd name="T94" fmla="*/ 321 w 411"/>
                  <a:gd name="T95" fmla="*/ 347 h 975"/>
                  <a:gd name="T96" fmla="*/ 332 w 411"/>
                  <a:gd name="T97" fmla="*/ 347 h 975"/>
                  <a:gd name="T98" fmla="*/ 349 w 411"/>
                  <a:gd name="T99" fmla="*/ 347 h 975"/>
                  <a:gd name="T100" fmla="*/ 354 w 411"/>
                  <a:gd name="T101" fmla="*/ 342 h 975"/>
                  <a:gd name="T102" fmla="*/ 360 w 411"/>
                  <a:gd name="T103" fmla="*/ 347 h 975"/>
                  <a:gd name="T104" fmla="*/ 349 w 411"/>
                  <a:gd name="T105" fmla="*/ 392 h 975"/>
                  <a:gd name="T106" fmla="*/ 236 w 411"/>
                  <a:gd name="T107" fmla="*/ 392 h 975"/>
                  <a:gd name="T108" fmla="*/ 214 w 411"/>
                  <a:gd name="T109" fmla="*/ 543 h 975"/>
                  <a:gd name="T110" fmla="*/ 191 w 411"/>
                  <a:gd name="T111" fmla="*/ 678 h 975"/>
                  <a:gd name="T112" fmla="*/ 169 w 411"/>
                  <a:gd name="T113" fmla="*/ 784 h 975"/>
                  <a:gd name="T114" fmla="*/ 135 w 411"/>
                  <a:gd name="T115" fmla="*/ 874 h 975"/>
                  <a:gd name="T116" fmla="*/ 95 w 411"/>
                  <a:gd name="T117" fmla="*/ 935 h 975"/>
                  <a:gd name="T118" fmla="*/ 62 w 411"/>
                  <a:gd name="T119" fmla="*/ 958 h 975"/>
                  <a:gd name="T120" fmla="*/ 28 w 411"/>
                  <a:gd name="T121" fmla="*/ 969 h 975"/>
                  <a:gd name="T122" fmla="*/ 0 w 411"/>
                  <a:gd name="T123" fmla="*/ 975 h 975"/>
                  <a:gd name="T124" fmla="*/ 11 w 411"/>
                  <a:gd name="T125" fmla="*/ 902 h 9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1"/>
                  <a:gd name="T190" fmla="*/ 0 h 975"/>
                  <a:gd name="T191" fmla="*/ 411 w 411"/>
                  <a:gd name="T192" fmla="*/ 975 h 9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1" h="975">
                    <a:moveTo>
                      <a:pt x="11" y="902"/>
                    </a:moveTo>
                    <a:lnTo>
                      <a:pt x="22" y="902"/>
                    </a:lnTo>
                    <a:lnTo>
                      <a:pt x="22" y="907"/>
                    </a:lnTo>
                    <a:lnTo>
                      <a:pt x="33" y="913"/>
                    </a:lnTo>
                    <a:lnTo>
                      <a:pt x="45" y="919"/>
                    </a:lnTo>
                    <a:lnTo>
                      <a:pt x="62" y="924"/>
                    </a:lnTo>
                    <a:lnTo>
                      <a:pt x="78" y="919"/>
                    </a:lnTo>
                    <a:lnTo>
                      <a:pt x="95" y="902"/>
                    </a:lnTo>
                    <a:lnTo>
                      <a:pt x="107" y="874"/>
                    </a:lnTo>
                    <a:lnTo>
                      <a:pt x="118" y="823"/>
                    </a:lnTo>
                    <a:lnTo>
                      <a:pt x="129" y="756"/>
                    </a:lnTo>
                    <a:lnTo>
                      <a:pt x="140" y="666"/>
                    </a:lnTo>
                    <a:lnTo>
                      <a:pt x="152" y="571"/>
                    </a:lnTo>
                    <a:lnTo>
                      <a:pt x="163" y="476"/>
                    </a:lnTo>
                    <a:lnTo>
                      <a:pt x="174" y="392"/>
                    </a:lnTo>
                    <a:lnTo>
                      <a:pt x="146" y="392"/>
                    </a:lnTo>
                    <a:lnTo>
                      <a:pt x="124" y="392"/>
                    </a:lnTo>
                    <a:lnTo>
                      <a:pt x="101" y="392"/>
                    </a:lnTo>
                    <a:lnTo>
                      <a:pt x="101" y="375"/>
                    </a:lnTo>
                    <a:lnTo>
                      <a:pt x="129" y="370"/>
                    </a:lnTo>
                    <a:lnTo>
                      <a:pt x="152" y="358"/>
                    </a:lnTo>
                    <a:lnTo>
                      <a:pt x="180" y="347"/>
                    </a:lnTo>
                    <a:lnTo>
                      <a:pt x="191" y="241"/>
                    </a:lnTo>
                    <a:lnTo>
                      <a:pt x="208" y="168"/>
                    </a:lnTo>
                    <a:lnTo>
                      <a:pt x="231" y="123"/>
                    </a:lnTo>
                    <a:lnTo>
                      <a:pt x="264" y="78"/>
                    </a:lnTo>
                    <a:lnTo>
                      <a:pt x="304" y="45"/>
                    </a:lnTo>
                    <a:lnTo>
                      <a:pt x="326" y="22"/>
                    </a:lnTo>
                    <a:lnTo>
                      <a:pt x="349" y="5"/>
                    </a:lnTo>
                    <a:lnTo>
                      <a:pt x="360" y="0"/>
                    </a:lnTo>
                    <a:lnTo>
                      <a:pt x="377" y="0"/>
                    </a:lnTo>
                    <a:lnTo>
                      <a:pt x="388" y="0"/>
                    </a:lnTo>
                    <a:lnTo>
                      <a:pt x="399" y="5"/>
                    </a:lnTo>
                    <a:lnTo>
                      <a:pt x="411" y="11"/>
                    </a:lnTo>
                    <a:lnTo>
                      <a:pt x="394" y="95"/>
                    </a:lnTo>
                    <a:lnTo>
                      <a:pt x="383" y="95"/>
                    </a:lnTo>
                    <a:lnTo>
                      <a:pt x="371" y="78"/>
                    </a:lnTo>
                    <a:lnTo>
                      <a:pt x="354" y="73"/>
                    </a:lnTo>
                    <a:lnTo>
                      <a:pt x="338" y="73"/>
                    </a:lnTo>
                    <a:lnTo>
                      <a:pt x="321" y="73"/>
                    </a:lnTo>
                    <a:lnTo>
                      <a:pt x="304" y="89"/>
                    </a:lnTo>
                    <a:lnTo>
                      <a:pt x="287" y="117"/>
                    </a:lnTo>
                    <a:lnTo>
                      <a:pt x="276" y="168"/>
                    </a:lnTo>
                    <a:lnTo>
                      <a:pt x="259" y="246"/>
                    </a:lnTo>
                    <a:lnTo>
                      <a:pt x="242" y="353"/>
                    </a:lnTo>
                    <a:lnTo>
                      <a:pt x="281" y="353"/>
                    </a:lnTo>
                    <a:lnTo>
                      <a:pt x="298" y="353"/>
                    </a:lnTo>
                    <a:lnTo>
                      <a:pt x="321" y="347"/>
                    </a:lnTo>
                    <a:lnTo>
                      <a:pt x="332" y="347"/>
                    </a:lnTo>
                    <a:lnTo>
                      <a:pt x="349" y="347"/>
                    </a:lnTo>
                    <a:lnTo>
                      <a:pt x="354" y="342"/>
                    </a:lnTo>
                    <a:lnTo>
                      <a:pt x="360" y="347"/>
                    </a:lnTo>
                    <a:lnTo>
                      <a:pt x="349" y="392"/>
                    </a:lnTo>
                    <a:lnTo>
                      <a:pt x="236" y="392"/>
                    </a:lnTo>
                    <a:lnTo>
                      <a:pt x="214" y="543"/>
                    </a:lnTo>
                    <a:lnTo>
                      <a:pt x="191" y="678"/>
                    </a:lnTo>
                    <a:lnTo>
                      <a:pt x="169" y="784"/>
                    </a:lnTo>
                    <a:lnTo>
                      <a:pt x="135" y="874"/>
                    </a:lnTo>
                    <a:lnTo>
                      <a:pt x="95" y="935"/>
                    </a:lnTo>
                    <a:lnTo>
                      <a:pt x="62" y="958"/>
                    </a:lnTo>
                    <a:lnTo>
                      <a:pt x="28" y="969"/>
                    </a:lnTo>
                    <a:lnTo>
                      <a:pt x="0" y="975"/>
                    </a:lnTo>
                    <a:lnTo>
                      <a:pt x="11" y="902"/>
                    </a:lnTo>
                    <a:close/>
                  </a:path>
                </a:pathLst>
              </a:custGeom>
              <a:solidFill>
                <a:schemeClr val="tx1"/>
              </a:solidFill>
              <a:ln w="9525">
                <a:noFill/>
                <a:round/>
                <a:headEnd/>
                <a:tailEnd/>
              </a:ln>
            </p:spPr>
            <p:txBody>
              <a:bodyPr/>
              <a:lstStyle/>
              <a:p>
                <a:endParaRPr lang="en-US" sz="18144"/>
              </a:p>
            </p:txBody>
          </p:sp>
          <p:sp>
            <p:nvSpPr>
              <p:cNvPr id="3152" name="Freeform 25"/>
              <p:cNvSpPr>
                <a:spLocks/>
              </p:cNvSpPr>
              <p:nvPr/>
            </p:nvSpPr>
            <p:spPr bwMode="auto">
              <a:xfrm>
                <a:off x="9336" y="18432"/>
                <a:ext cx="777" cy="757"/>
              </a:xfrm>
              <a:custGeom>
                <a:avLst/>
                <a:gdLst>
                  <a:gd name="T0" fmla="*/ 135 w 777"/>
                  <a:gd name="T1" fmla="*/ 678 h 757"/>
                  <a:gd name="T2" fmla="*/ 169 w 777"/>
                  <a:gd name="T3" fmla="*/ 728 h 757"/>
                  <a:gd name="T4" fmla="*/ 208 w 777"/>
                  <a:gd name="T5" fmla="*/ 734 h 757"/>
                  <a:gd name="T6" fmla="*/ 225 w 777"/>
                  <a:gd name="T7" fmla="*/ 734 h 757"/>
                  <a:gd name="T8" fmla="*/ 225 w 777"/>
                  <a:gd name="T9" fmla="*/ 745 h 757"/>
                  <a:gd name="T10" fmla="*/ 208 w 777"/>
                  <a:gd name="T11" fmla="*/ 745 h 757"/>
                  <a:gd name="T12" fmla="*/ 124 w 777"/>
                  <a:gd name="T13" fmla="*/ 745 h 757"/>
                  <a:gd name="T14" fmla="*/ 90 w 777"/>
                  <a:gd name="T15" fmla="*/ 745 h 757"/>
                  <a:gd name="T16" fmla="*/ 11 w 777"/>
                  <a:gd name="T17" fmla="*/ 745 h 757"/>
                  <a:gd name="T18" fmla="*/ 0 w 777"/>
                  <a:gd name="T19" fmla="*/ 745 h 757"/>
                  <a:gd name="T20" fmla="*/ 0 w 777"/>
                  <a:gd name="T21" fmla="*/ 734 h 757"/>
                  <a:gd name="T22" fmla="*/ 17 w 777"/>
                  <a:gd name="T23" fmla="*/ 734 h 757"/>
                  <a:gd name="T24" fmla="*/ 45 w 777"/>
                  <a:gd name="T25" fmla="*/ 728 h 757"/>
                  <a:gd name="T26" fmla="*/ 73 w 777"/>
                  <a:gd name="T27" fmla="*/ 672 h 757"/>
                  <a:gd name="T28" fmla="*/ 73 w 777"/>
                  <a:gd name="T29" fmla="*/ 51 h 757"/>
                  <a:gd name="T30" fmla="*/ 79 w 777"/>
                  <a:gd name="T31" fmla="*/ 17 h 757"/>
                  <a:gd name="T32" fmla="*/ 84 w 777"/>
                  <a:gd name="T33" fmla="*/ 6 h 757"/>
                  <a:gd name="T34" fmla="*/ 90 w 777"/>
                  <a:gd name="T35" fmla="*/ 6 h 757"/>
                  <a:gd name="T36" fmla="*/ 107 w 777"/>
                  <a:gd name="T37" fmla="*/ 17 h 757"/>
                  <a:gd name="T38" fmla="*/ 118 w 777"/>
                  <a:gd name="T39" fmla="*/ 34 h 757"/>
                  <a:gd name="T40" fmla="*/ 163 w 777"/>
                  <a:gd name="T41" fmla="*/ 79 h 757"/>
                  <a:gd name="T42" fmla="*/ 248 w 777"/>
                  <a:gd name="T43" fmla="*/ 174 h 757"/>
                  <a:gd name="T44" fmla="*/ 366 w 777"/>
                  <a:gd name="T45" fmla="*/ 297 h 757"/>
                  <a:gd name="T46" fmla="*/ 490 w 777"/>
                  <a:gd name="T47" fmla="*/ 426 h 757"/>
                  <a:gd name="T48" fmla="*/ 597 w 777"/>
                  <a:gd name="T49" fmla="*/ 544 h 757"/>
                  <a:gd name="T50" fmla="*/ 664 w 777"/>
                  <a:gd name="T51" fmla="*/ 616 h 757"/>
                  <a:gd name="T52" fmla="*/ 648 w 777"/>
                  <a:gd name="T53" fmla="*/ 73 h 757"/>
                  <a:gd name="T54" fmla="*/ 614 w 777"/>
                  <a:gd name="T55" fmla="*/ 34 h 757"/>
                  <a:gd name="T56" fmla="*/ 580 w 777"/>
                  <a:gd name="T57" fmla="*/ 28 h 757"/>
                  <a:gd name="T58" fmla="*/ 563 w 777"/>
                  <a:gd name="T59" fmla="*/ 28 h 757"/>
                  <a:gd name="T60" fmla="*/ 557 w 777"/>
                  <a:gd name="T61" fmla="*/ 23 h 757"/>
                  <a:gd name="T62" fmla="*/ 569 w 777"/>
                  <a:gd name="T63" fmla="*/ 17 h 757"/>
                  <a:gd name="T64" fmla="*/ 619 w 777"/>
                  <a:gd name="T65" fmla="*/ 17 h 757"/>
                  <a:gd name="T66" fmla="*/ 681 w 777"/>
                  <a:gd name="T67" fmla="*/ 17 h 757"/>
                  <a:gd name="T68" fmla="*/ 710 w 777"/>
                  <a:gd name="T69" fmla="*/ 17 h 757"/>
                  <a:gd name="T70" fmla="*/ 760 w 777"/>
                  <a:gd name="T71" fmla="*/ 17 h 757"/>
                  <a:gd name="T72" fmla="*/ 777 w 777"/>
                  <a:gd name="T73" fmla="*/ 17 h 757"/>
                  <a:gd name="T74" fmla="*/ 777 w 777"/>
                  <a:gd name="T75" fmla="*/ 28 h 757"/>
                  <a:gd name="T76" fmla="*/ 766 w 777"/>
                  <a:gd name="T77" fmla="*/ 28 h 757"/>
                  <a:gd name="T78" fmla="*/ 743 w 777"/>
                  <a:gd name="T79" fmla="*/ 34 h 757"/>
                  <a:gd name="T80" fmla="*/ 721 w 777"/>
                  <a:gd name="T81" fmla="*/ 51 h 757"/>
                  <a:gd name="T82" fmla="*/ 710 w 777"/>
                  <a:gd name="T83" fmla="*/ 90 h 757"/>
                  <a:gd name="T84" fmla="*/ 710 w 777"/>
                  <a:gd name="T85" fmla="*/ 684 h 757"/>
                  <a:gd name="T86" fmla="*/ 710 w 777"/>
                  <a:gd name="T87" fmla="*/ 734 h 757"/>
                  <a:gd name="T88" fmla="*/ 704 w 777"/>
                  <a:gd name="T89" fmla="*/ 751 h 757"/>
                  <a:gd name="T90" fmla="*/ 693 w 777"/>
                  <a:gd name="T91" fmla="*/ 751 h 757"/>
                  <a:gd name="T92" fmla="*/ 676 w 777"/>
                  <a:gd name="T93" fmla="*/ 740 h 757"/>
                  <a:gd name="T94" fmla="*/ 648 w 777"/>
                  <a:gd name="T95" fmla="*/ 712 h 757"/>
                  <a:gd name="T96" fmla="*/ 614 w 777"/>
                  <a:gd name="T97" fmla="*/ 678 h 757"/>
                  <a:gd name="T98" fmla="*/ 535 w 777"/>
                  <a:gd name="T99" fmla="*/ 600 h 757"/>
                  <a:gd name="T100" fmla="*/ 428 w 777"/>
                  <a:gd name="T101" fmla="*/ 488 h 757"/>
                  <a:gd name="T102" fmla="*/ 310 w 777"/>
                  <a:gd name="T103" fmla="*/ 359 h 757"/>
                  <a:gd name="T104" fmla="*/ 191 w 777"/>
                  <a:gd name="T105" fmla="*/ 230 h 757"/>
                  <a:gd name="T106" fmla="*/ 118 w 777"/>
                  <a:gd name="T107" fmla="*/ 151 h 7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7"/>
                  <a:gd name="T163" fmla="*/ 0 h 757"/>
                  <a:gd name="T164" fmla="*/ 777 w 777"/>
                  <a:gd name="T165" fmla="*/ 757 h 7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7" h="757">
                    <a:moveTo>
                      <a:pt x="135" y="616"/>
                    </a:moveTo>
                    <a:lnTo>
                      <a:pt x="135" y="678"/>
                    </a:lnTo>
                    <a:lnTo>
                      <a:pt x="152" y="712"/>
                    </a:lnTo>
                    <a:lnTo>
                      <a:pt x="169" y="728"/>
                    </a:lnTo>
                    <a:lnTo>
                      <a:pt x="191" y="734"/>
                    </a:lnTo>
                    <a:lnTo>
                      <a:pt x="208" y="734"/>
                    </a:lnTo>
                    <a:lnTo>
                      <a:pt x="220" y="734"/>
                    </a:lnTo>
                    <a:lnTo>
                      <a:pt x="225" y="734"/>
                    </a:lnTo>
                    <a:lnTo>
                      <a:pt x="225" y="740"/>
                    </a:lnTo>
                    <a:lnTo>
                      <a:pt x="225" y="745"/>
                    </a:lnTo>
                    <a:lnTo>
                      <a:pt x="220" y="745"/>
                    </a:lnTo>
                    <a:lnTo>
                      <a:pt x="208" y="745"/>
                    </a:lnTo>
                    <a:lnTo>
                      <a:pt x="158" y="745"/>
                    </a:lnTo>
                    <a:lnTo>
                      <a:pt x="124" y="745"/>
                    </a:lnTo>
                    <a:lnTo>
                      <a:pt x="107" y="745"/>
                    </a:lnTo>
                    <a:lnTo>
                      <a:pt x="90" y="745"/>
                    </a:lnTo>
                    <a:lnTo>
                      <a:pt x="56" y="745"/>
                    </a:lnTo>
                    <a:lnTo>
                      <a:pt x="11" y="745"/>
                    </a:lnTo>
                    <a:lnTo>
                      <a:pt x="6" y="745"/>
                    </a:lnTo>
                    <a:lnTo>
                      <a:pt x="0" y="745"/>
                    </a:lnTo>
                    <a:lnTo>
                      <a:pt x="0" y="740"/>
                    </a:lnTo>
                    <a:lnTo>
                      <a:pt x="0" y="734"/>
                    </a:lnTo>
                    <a:lnTo>
                      <a:pt x="6" y="734"/>
                    </a:lnTo>
                    <a:lnTo>
                      <a:pt x="17" y="734"/>
                    </a:lnTo>
                    <a:lnTo>
                      <a:pt x="28" y="734"/>
                    </a:lnTo>
                    <a:lnTo>
                      <a:pt x="45" y="728"/>
                    </a:lnTo>
                    <a:lnTo>
                      <a:pt x="62" y="712"/>
                    </a:lnTo>
                    <a:lnTo>
                      <a:pt x="73" y="672"/>
                    </a:lnTo>
                    <a:lnTo>
                      <a:pt x="73" y="605"/>
                    </a:lnTo>
                    <a:lnTo>
                      <a:pt x="73" y="51"/>
                    </a:lnTo>
                    <a:lnTo>
                      <a:pt x="73" y="28"/>
                    </a:lnTo>
                    <a:lnTo>
                      <a:pt x="79" y="17"/>
                    </a:lnTo>
                    <a:lnTo>
                      <a:pt x="79" y="6"/>
                    </a:lnTo>
                    <a:lnTo>
                      <a:pt x="84" y="6"/>
                    </a:lnTo>
                    <a:lnTo>
                      <a:pt x="84" y="0"/>
                    </a:lnTo>
                    <a:lnTo>
                      <a:pt x="90" y="6"/>
                    </a:lnTo>
                    <a:lnTo>
                      <a:pt x="101" y="11"/>
                    </a:lnTo>
                    <a:lnTo>
                      <a:pt x="107" y="17"/>
                    </a:lnTo>
                    <a:lnTo>
                      <a:pt x="113" y="28"/>
                    </a:lnTo>
                    <a:lnTo>
                      <a:pt x="118" y="34"/>
                    </a:lnTo>
                    <a:lnTo>
                      <a:pt x="135" y="51"/>
                    </a:lnTo>
                    <a:lnTo>
                      <a:pt x="163" y="79"/>
                    </a:lnTo>
                    <a:lnTo>
                      <a:pt x="203" y="118"/>
                    </a:lnTo>
                    <a:lnTo>
                      <a:pt x="248" y="174"/>
                    </a:lnTo>
                    <a:lnTo>
                      <a:pt x="304" y="230"/>
                    </a:lnTo>
                    <a:lnTo>
                      <a:pt x="366" y="297"/>
                    </a:lnTo>
                    <a:lnTo>
                      <a:pt x="428" y="364"/>
                    </a:lnTo>
                    <a:lnTo>
                      <a:pt x="490" y="426"/>
                    </a:lnTo>
                    <a:lnTo>
                      <a:pt x="546" y="488"/>
                    </a:lnTo>
                    <a:lnTo>
                      <a:pt x="597" y="544"/>
                    </a:lnTo>
                    <a:lnTo>
                      <a:pt x="636" y="588"/>
                    </a:lnTo>
                    <a:lnTo>
                      <a:pt x="664" y="616"/>
                    </a:lnTo>
                    <a:lnTo>
                      <a:pt x="653" y="123"/>
                    </a:lnTo>
                    <a:lnTo>
                      <a:pt x="648" y="73"/>
                    </a:lnTo>
                    <a:lnTo>
                      <a:pt x="636" y="45"/>
                    </a:lnTo>
                    <a:lnTo>
                      <a:pt x="614" y="34"/>
                    </a:lnTo>
                    <a:lnTo>
                      <a:pt x="597" y="28"/>
                    </a:lnTo>
                    <a:lnTo>
                      <a:pt x="580" y="28"/>
                    </a:lnTo>
                    <a:lnTo>
                      <a:pt x="569" y="28"/>
                    </a:lnTo>
                    <a:lnTo>
                      <a:pt x="563" y="28"/>
                    </a:lnTo>
                    <a:lnTo>
                      <a:pt x="557" y="28"/>
                    </a:lnTo>
                    <a:lnTo>
                      <a:pt x="557" y="23"/>
                    </a:lnTo>
                    <a:lnTo>
                      <a:pt x="563" y="17"/>
                    </a:lnTo>
                    <a:lnTo>
                      <a:pt x="569" y="17"/>
                    </a:lnTo>
                    <a:lnTo>
                      <a:pt x="580" y="17"/>
                    </a:lnTo>
                    <a:lnTo>
                      <a:pt x="619" y="17"/>
                    </a:lnTo>
                    <a:lnTo>
                      <a:pt x="659" y="17"/>
                    </a:lnTo>
                    <a:lnTo>
                      <a:pt x="681" y="17"/>
                    </a:lnTo>
                    <a:lnTo>
                      <a:pt x="693" y="17"/>
                    </a:lnTo>
                    <a:lnTo>
                      <a:pt x="710" y="17"/>
                    </a:lnTo>
                    <a:lnTo>
                      <a:pt x="732" y="17"/>
                    </a:lnTo>
                    <a:lnTo>
                      <a:pt x="760" y="17"/>
                    </a:lnTo>
                    <a:lnTo>
                      <a:pt x="771" y="17"/>
                    </a:lnTo>
                    <a:lnTo>
                      <a:pt x="777" y="17"/>
                    </a:lnTo>
                    <a:lnTo>
                      <a:pt x="777" y="23"/>
                    </a:lnTo>
                    <a:lnTo>
                      <a:pt x="777" y="28"/>
                    </a:lnTo>
                    <a:lnTo>
                      <a:pt x="771" y="28"/>
                    </a:lnTo>
                    <a:lnTo>
                      <a:pt x="766" y="28"/>
                    </a:lnTo>
                    <a:lnTo>
                      <a:pt x="755" y="28"/>
                    </a:lnTo>
                    <a:lnTo>
                      <a:pt x="743" y="34"/>
                    </a:lnTo>
                    <a:lnTo>
                      <a:pt x="732" y="39"/>
                    </a:lnTo>
                    <a:lnTo>
                      <a:pt x="721" y="51"/>
                    </a:lnTo>
                    <a:lnTo>
                      <a:pt x="715" y="62"/>
                    </a:lnTo>
                    <a:lnTo>
                      <a:pt x="710" y="90"/>
                    </a:lnTo>
                    <a:lnTo>
                      <a:pt x="710" y="118"/>
                    </a:lnTo>
                    <a:lnTo>
                      <a:pt x="710" y="684"/>
                    </a:lnTo>
                    <a:lnTo>
                      <a:pt x="710" y="712"/>
                    </a:lnTo>
                    <a:lnTo>
                      <a:pt x="710" y="734"/>
                    </a:lnTo>
                    <a:lnTo>
                      <a:pt x="704" y="745"/>
                    </a:lnTo>
                    <a:lnTo>
                      <a:pt x="704" y="751"/>
                    </a:lnTo>
                    <a:lnTo>
                      <a:pt x="698" y="757"/>
                    </a:lnTo>
                    <a:lnTo>
                      <a:pt x="693" y="751"/>
                    </a:lnTo>
                    <a:lnTo>
                      <a:pt x="681" y="745"/>
                    </a:lnTo>
                    <a:lnTo>
                      <a:pt x="676" y="740"/>
                    </a:lnTo>
                    <a:lnTo>
                      <a:pt x="664" y="728"/>
                    </a:lnTo>
                    <a:lnTo>
                      <a:pt x="648" y="712"/>
                    </a:lnTo>
                    <a:lnTo>
                      <a:pt x="631" y="689"/>
                    </a:lnTo>
                    <a:lnTo>
                      <a:pt x="614" y="678"/>
                    </a:lnTo>
                    <a:lnTo>
                      <a:pt x="580" y="644"/>
                    </a:lnTo>
                    <a:lnTo>
                      <a:pt x="535" y="600"/>
                    </a:lnTo>
                    <a:lnTo>
                      <a:pt x="484" y="544"/>
                    </a:lnTo>
                    <a:lnTo>
                      <a:pt x="428" y="488"/>
                    </a:lnTo>
                    <a:lnTo>
                      <a:pt x="372" y="432"/>
                    </a:lnTo>
                    <a:lnTo>
                      <a:pt x="310" y="359"/>
                    </a:lnTo>
                    <a:lnTo>
                      <a:pt x="242" y="292"/>
                    </a:lnTo>
                    <a:lnTo>
                      <a:pt x="191" y="230"/>
                    </a:lnTo>
                    <a:lnTo>
                      <a:pt x="146" y="185"/>
                    </a:lnTo>
                    <a:lnTo>
                      <a:pt x="118" y="151"/>
                    </a:lnTo>
                    <a:lnTo>
                      <a:pt x="135" y="616"/>
                    </a:lnTo>
                    <a:close/>
                  </a:path>
                </a:pathLst>
              </a:custGeom>
              <a:solidFill>
                <a:schemeClr val="tx1"/>
              </a:solidFill>
              <a:ln w="9525">
                <a:noFill/>
                <a:round/>
                <a:headEnd/>
                <a:tailEnd/>
              </a:ln>
            </p:spPr>
            <p:txBody>
              <a:bodyPr/>
              <a:lstStyle/>
              <a:p>
                <a:endParaRPr lang="en-US" sz="18144"/>
              </a:p>
            </p:txBody>
          </p:sp>
          <p:sp>
            <p:nvSpPr>
              <p:cNvPr id="3153" name="Freeform 26"/>
              <p:cNvSpPr>
                <a:spLocks/>
              </p:cNvSpPr>
              <p:nvPr/>
            </p:nvSpPr>
            <p:spPr bwMode="auto">
              <a:xfrm>
                <a:off x="10321" y="18589"/>
                <a:ext cx="344" cy="594"/>
              </a:xfrm>
              <a:custGeom>
                <a:avLst/>
                <a:gdLst>
                  <a:gd name="T0" fmla="*/ 68 w 344"/>
                  <a:gd name="T1" fmla="*/ 107 h 594"/>
                  <a:gd name="T2" fmla="*/ 62 w 344"/>
                  <a:gd name="T3" fmla="*/ 45 h 594"/>
                  <a:gd name="T4" fmla="*/ 34 w 344"/>
                  <a:gd name="T5" fmla="*/ 17 h 594"/>
                  <a:gd name="T6" fmla="*/ 6 w 344"/>
                  <a:gd name="T7" fmla="*/ 17 h 594"/>
                  <a:gd name="T8" fmla="*/ 12 w 344"/>
                  <a:gd name="T9" fmla="*/ 6 h 594"/>
                  <a:gd name="T10" fmla="*/ 68 w 344"/>
                  <a:gd name="T11" fmla="*/ 6 h 594"/>
                  <a:gd name="T12" fmla="*/ 102 w 344"/>
                  <a:gd name="T13" fmla="*/ 6 h 594"/>
                  <a:gd name="T14" fmla="*/ 209 w 344"/>
                  <a:gd name="T15" fmla="*/ 6 h 594"/>
                  <a:gd name="T16" fmla="*/ 299 w 344"/>
                  <a:gd name="T17" fmla="*/ 6 h 594"/>
                  <a:gd name="T18" fmla="*/ 321 w 344"/>
                  <a:gd name="T19" fmla="*/ 0 h 594"/>
                  <a:gd name="T20" fmla="*/ 327 w 344"/>
                  <a:gd name="T21" fmla="*/ 11 h 594"/>
                  <a:gd name="T22" fmla="*/ 321 w 344"/>
                  <a:gd name="T23" fmla="*/ 50 h 594"/>
                  <a:gd name="T24" fmla="*/ 316 w 344"/>
                  <a:gd name="T25" fmla="*/ 90 h 594"/>
                  <a:gd name="T26" fmla="*/ 305 w 344"/>
                  <a:gd name="T27" fmla="*/ 101 h 594"/>
                  <a:gd name="T28" fmla="*/ 305 w 344"/>
                  <a:gd name="T29" fmla="*/ 73 h 594"/>
                  <a:gd name="T30" fmla="*/ 288 w 344"/>
                  <a:gd name="T31" fmla="*/ 50 h 594"/>
                  <a:gd name="T32" fmla="*/ 243 w 344"/>
                  <a:gd name="T33" fmla="*/ 39 h 594"/>
                  <a:gd name="T34" fmla="*/ 158 w 344"/>
                  <a:gd name="T35" fmla="*/ 34 h 594"/>
                  <a:gd name="T36" fmla="*/ 136 w 344"/>
                  <a:gd name="T37" fmla="*/ 258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9 w 344"/>
                  <a:gd name="T51" fmla="*/ 353 h 594"/>
                  <a:gd name="T52" fmla="*/ 293 w 344"/>
                  <a:gd name="T53" fmla="*/ 336 h 594"/>
                  <a:gd name="T54" fmla="*/ 282 w 344"/>
                  <a:gd name="T55" fmla="*/ 308 h 594"/>
                  <a:gd name="T56" fmla="*/ 248 w 344"/>
                  <a:gd name="T57" fmla="*/ 297 h 594"/>
                  <a:gd name="T58" fmla="*/ 141 w 344"/>
                  <a:gd name="T59" fmla="*/ 291 h 594"/>
                  <a:gd name="T60" fmla="*/ 136 w 344"/>
                  <a:gd name="T61" fmla="*/ 364 h 594"/>
                  <a:gd name="T62" fmla="*/ 136 w 344"/>
                  <a:gd name="T63" fmla="*/ 476 h 594"/>
                  <a:gd name="T64" fmla="*/ 153 w 344"/>
                  <a:gd name="T65" fmla="*/ 549 h 594"/>
                  <a:gd name="T66" fmla="*/ 243 w 344"/>
                  <a:gd name="T67" fmla="*/ 560 h 594"/>
                  <a:gd name="T68" fmla="*/ 299 w 344"/>
                  <a:gd name="T69" fmla="*/ 555 h 594"/>
                  <a:gd name="T70" fmla="*/ 327 w 344"/>
                  <a:gd name="T71" fmla="*/ 515 h 594"/>
                  <a:gd name="T72" fmla="*/ 344 w 344"/>
                  <a:gd name="T73" fmla="*/ 487 h 594"/>
                  <a:gd name="T74" fmla="*/ 344 w 344"/>
                  <a:gd name="T75" fmla="*/ 504 h 594"/>
                  <a:gd name="T76" fmla="*/ 338 w 344"/>
                  <a:gd name="T77" fmla="*/ 549 h 594"/>
                  <a:gd name="T78" fmla="*/ 333 w 344"/>
                  <a:gd name="T79" fmla="*/ 583 h 594"/>
                  <a:gd name="T80" fmla="*/ 293 w 344"/>
                  <a:gd name="T81" fmla="*/ 594 h 594"/>
                  <a:gd name="T82" fmla="*/ 124 w 344"/>
                  <a:gd name="T83" fmla="*/ 588 h 594"/>
                  <a:gd name="T84" fmla="*/ 85 w 344"/>
                  <a:gd name="T85" fmla="*/ 588 h 594"/>
                  <a:gd name="T86" fmla="*/ 40 w 344"/>
                  <a:gd name="T87" fmla="*/ 588 h 594"/>
                  <a:gd name="T88" fmla="*/ 12 w 344"/>
                  <a:gd name="T89" fmla="*/ 583 h 594"/>
                  <a:gd name="T90" fmla="*/ 40 w 344"/>
                  <a:gd name="T91" fmla="*/ 577 h 594"/>
                  <a:gd name="T92" fmla="*/ 62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8" y="62"/>
                    </a:lnTo>
                    <a:lnTo>
                      <a:pt x="62" y="45"/>
                    </a:lnTo>
                    <a:lnTo>
                      <a:pt x="57" y="34"/>
                    </a:lnTo>
                    <a:lnTo>
                      <a:pt x="51" y="22"/>
                    </a:lnTo>
                    <a:lnTo>
                      <a:pt x="34" y="17"/>
                    </a:lnTo>
                    <a:lnTo>
                      <a:pt x="23" y="17"/>
                    </a:lnTo>
                    <a:lnTo>
                      <a:pt x="17" y="17"/>
                    </a:lnTo>
                    <a:lnTo>
                      <a:pt x="6" y="17"/>
                    </a:lnTo>
                    <a:lnTo>
                      <a:pt x="0" y="11"/>
                    </a:lnTo>
                    <a:lnTo>
                      <a:pt x="0" y="6"/>
                    </a:lnTo>
                    <a:lnTo>
                      <a:pt x="12" y="6"/>
                    </a:lnTo>
                    <a:lnTo>
                      <a:pt x="29" y="6"/>
                    </a:lnTo>
                    <a:lnTo>
                      <a:pt x="51" y="6"/>
                    </a:lnTo>
                    <a:lnTo>
                      <a:pt x="68" y="6"/>
                    </a:lnTo>
                    <a:lnTo>
                      <a:pt x="85" y="6"/>
                    </a:lnTo>
                    <a:lnTo>
                      <a:pt x="96" y="6"/>
                    </a:lnTo>
                    <a:lnTo>
                      <a:pt x="102" y="6"/>
                    </a:lnTo>
                    <a:lnTo>
                      <a:pt x="119" y="6"/>
                    </a:lnTo>
                    <a:lnTo>
                      <a:pt x="158" y="6"/>
                    </a:lnTo>
                    <a:lnTo>
                      <a:pt x="209" y="6"/>
                    </a:lnTo>
                    <a:lnTo>
                      <a:pt x="254" y="6"/>
                    </a:lnTo>
                    <a:lnTo>
                      <a:pt x="276" y="6"/>
                    </a:lnTo>
                    <a:lnTo>
                      <a:pt x="299" y="6"/>
                    </a:lnTo>
                    <a:lnTo>
                      <a:pt x="310" y="0"/>
                    </a:lnTo>
                    <a:lnTo>
                      <a:pt x="316" y="0"/>
                    </a:lnTo>
                    <a:lnTo>
                      <a:pt x="321" y="0"/>
                    </a:lnTo>
                    <a:lnTo>
                      <a:pt x="327" y="0"/>
                    </a:lnTo>
                    <a:lnTo>
                      <a:pt x="327" y="6"/>
                    </a:lnTo>
                    <a:lnTo>
                      <a:pt x="327" y="11"/>
                    </a:lnTo>
                    <a:lnTo>
                      <a:pt x="321" y="22"/>
                    </a:lnTo>
                    <a:lnTo>
                      <a:pt x="321" y="39"/>
                    </a:lnTo>
                    <a:lnTo>
                      <a:pt x="321" y="50"/>
                    </a:lnTo>
                    <a:lnTo>
                      <a:pt x="316" y="67"/>
                    </a:lnTo>
                    <a:lnTo>
                      <a:pt x="316" y="84"/>
                    </a:lnTo>
                    <a:lnTo>
                      <a:pt x="316" y="90"/>
                    </a:lnTo>
                    <a:lnTo>
                      <a:pt x="316" y="101"/>
                    </a:lnTo>
                    <a:lnTo>
                      <a:pt x="310" y="101"/>
                    </a:lnTo>
                    <a:lnTo>
                      <a:pt x="305" y="101"/>
                    </a:lnTo>
                    <a:lnTo>
                      <a:pt x="305" y="90"/>
                    </a:lnTo>
                    <a:lnTo>
                      <a:pt x="305" y="84"/>
                    </a:lnTo>
                    <a:lnTo>
                      <a:pt x="305" y="73"/>
                    </a:lnTo>
                    <a:lnTo>
                      <a:pt x="299" y="62"/>
                    </a:lnTo>
                    <a:lnTo>
                      <a:pt x="293" y="56"/>
                    </a:lnTo>
                    <a:lnTo>
                      <a:pt x="288" y="50"/>
                    </a:lnTo>
                    <a:lnTo>
                      <a:pt x="282" y="45"/>
                    </a:lnTo>
                    <a:lnTo>
                      <a:pt x="265" y="39"/>
                    </a:lnTo>
                    <a:lnTo>
                      <a:pt x="243" y="39"/>
                    </a:lnTo>
                    <a:lnTo>
                      <a:pt x="226" y="34"/>
                    </a:lnTo>
                    <a:lnTo>
                      <a:pt x="192" y="34"/>
                    </a:lnTo>
                    <a:lnTo>
                      <a:pt x="158" y="34"/>
                    </a:lnTo>
                    <a:lnTo>
                      <a:pt x="136" y="34"/>
                    </a:lnTo>
                    <a:lnTo>
                      <a:pt x="136" y="39"/>
                    </a:lnTo>
                    <a:lnTo>
                      <a:pt x="136" y="258"/>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6" y="247"/>
                    </a:lnTo>
                    <a:lnTo>
                      <a:pt x="310" y="252"/>
                    </a:lnTo>
                    <a:lnTo>
                      <a:pt x="310" y="269"/>
                    </a:lnTo>
                    <a:lnTo>
                      <a:pt x="310" y="291"/>
                    </a:lnTo>
                    <a:lnTo>
                      <a:pt x="305" y="303"/>
                    </a:lnTo>
                    <a:lnTo>
                      <a:pt x="305" y="319"/>
                    </a:lnTo>
                    <a:lnTo>
                      <a:pt x="305" y="331"/>
                    </a:lnTo>
                    <a:lnTo>
                      <a:pt x="305" y="342"/>
                    </a:lnTo>
                    <a:lnTo>
                      <a:pt x="305" y="347"/>
                    </a:lnTo>
                    <a:lnTo>
                      <a:pt x="305" y="353"/>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41" y="291"/>
                    </a:lnTo>
                    <a:lnTo>
                      <a:pt x="136" y="291"/>
                    </a:lnTo>
                    <a:lnTo>
                      <a:pt x="136" y="297"/>
                    </a:lnTo>
                    <a:lnTo>
                      <a:pt x="136" y="364"/>
                    </a:lnTo>
                    <a:lnTo>
                      <a:pt x="136" y="392"/>
                    </a:lnTo>
                    <a:lnTo>
                      <a:pt x="136" y="437"/>
                    </a:lnTo>
                    <a:lnTo>
                      <a:pt x="136" y="476"/>
                    </a:lnTo>
                    <a:lnTo>
                      <a:pt x="136" y="499"/>
                    </a:lnTo>
                    <a:lnTo>
                      <a:pt x="136" y="532"/>
                    </a:lnTo>
                    <a:lnTo>
                      <a:pt x="153" y="549"/>
                    </a:lnTo>
                    <a:lnTo>
                      <a:pt x="175" y="560"/>
                    </a:lnTo>
                    <a:lnTo>
                      <a:pt x="226" y="560"/>
                    </a:lnTo>
                    <a:lnTo>
                      <a:pt x="243" y="560"/>
                    </a:lnTo>
                    <a:lnTo>
                      <a:pt x="260" y="560"/>
                    </a:lnTo>
                    <a:lnTo>
                      <a:pt x="282" y="555"/>
                    </a:lnTo>
                    <a:lnTo>
                      <a:pt x="299" y="555"/>
                    </a:lnTo>
                    <a:lnTo>
                      <a:pt x="310" y="543"/>
                    </a:lnTo>
                    <a:lnTo>
                      <a:pt x="321" y="532"/>
                    </a:lnTo>
                    <a:lnTo>
                      <a:pt x="327" y="515"/>
                    </a:lnTo>
                    <a:lnTo>
                      <a:pt x="333" y="499"/>
                    </a:lnTo>
                    <a:lnTo>
                      <a:pt x="338" y="487"/>
                    </a:lnTo>
                    <a:lnTo>
                      <a:pt x="344" y="487"/>
                    </a:lnTo>
                    <a:lnTo>
                      <a:pt x="344" y="493"/>
                    </a:lnTo>
                    <a:lnTo>
                      <a:pt x="344" y="499"/>
                    </a:lnTo>
                    <a:lnTo>
                      <a:pt x="344" y="504"/>
                    </a:lnTo>
                    <a:lnTo>
                      <a:pt x="344" y="515"/>
                    </a:lnTo>
                    <a:lnTo>
                      <a:pt x="344" y="532"/>
                    </a:lnTo>
                    <a:lnTo>
                      <a:pt x="338" y="549"/>
                    </a:lnTo>
                    <a:lnTo>
                      <a:pt x="338" y="560"/>
                    </a:lnTo>
                    <a:lnTo>
                      <a:pt x="333" y="571"/>
                    </a:lnTo>
                    <a:lnTo>
                      <a:pt x="333" y="583"/>
                    </a:lnTo>
                    <a:lnTo>
                      <a:pt x="321" y="588"/>
                    </a:lnTo>
                    <a:lnTo>
                      <a:pt x="310" y="594"/>
                    </a:lnTo>
                    <a:lnTo>
                      <a:pt x="293" y="594"/>
                    </a:lnTo>
                    <a:lnTo>
                      <a:pt x="214" y="594"/>
                    </a:lnTo>
                    <a:lnTo>
                      <a:pt x="164" y="588"/>
                    </a:lnTo>
                    <a:lnTo>
                      <a:pt x="124" y="588"/>
                    </a:lnTo>
                    <a:lnTo>
                      <a:pt x="102" y="588"/>
                    </a:lnTo>
                    <a:lnTo>
                      <a:pt x="96" y="588"/>
                    </a:lnTo>
                    <a:lnTo>
                      <a:pt x="85" y="588"/>
                    </a:lnTo>
                    <a:lnTo>
                      <a:pt x="68" y="588"/>
                    </a:lnTo>
                    <a:lnTo>
                      <a:pt x="51" y="588"/>
                    </a:lnTo>
                    <a:lnTo>
                      <a:pt x="40" y="588"/>
                    </a:lnTo>
                    <a:lnTo>
                      <a:pt x="23" y="588"/>
                    </a:lnTo>
                    <a:lnTo>
                      <a:pt x="17" y="588"/>
                    </a:lnTo>
                    <a:lnTo>
                      <a:pt x="12" y="583"/>
                    </a:lnTo>
                    <a:lnTo>
                      <a:pt x="17" y="577"/>
                    </a:lnTo>
                    <a:lnTo>
                      <a:pt x="29" y="577"/>
                    </a:lnTo>
                    <a:lnTo>
                      <a:pt x="40" y="577"/>
                    </a:lnTo>
                    <a:lnTo>
                      <a:pt x="51" y="571"/>
                    </a:lnTo>
                    <a:lnTo>
                      <a:pt x="57" y="560"/>
                    </a:lnTo>
                    <a:lnTo>
                      <a:pt x="62" y="549"/>
                    </a:lnTo>
                    <a:lnTo>
                      <a:pt x="62" y="532"/>
                    </a:lnTo>
                    <a:lnTo>
                      <a:pt x="68" y="493"/>
                    </a:lnTo>
                    <a:lnTo>
                      <a:pt x="68" y="437"/>
                    </a:lnTo>
                    <a:lnTo>
                      <a:pt x="68" y="364"/>
                    </a:lnTo>
                    <a:lnTo>
                      <a:pt x="68" y="230"/>
                    </a:lnTo>
                    <a:close/>
                  </a:path>
                </a:pathLst>
              </a:custGeom>
              <a:solidFill>
                <a:schemeClr val="tx1"/>
              </a:solidFill>
              <a:ln w="9525">
                <a:noFill/>
                <a:round/>
                <a:headEnd/>
                <a:tailEnd/>
              </a:ln>
            </p:spPr>
            <p:txBody>
              <a:bodyPr/>
              <a:lstStyle/>
              <a:p>
                <a:endParaRPr lang="en-US" sz="18144"/>
              </a:p>
            </p:txBody>
          </p:sp>
          <p:sp>
            <p:nvSpPr>
              <p:cNvPr id="3154" name="Freeform 27"/>
              <p:cNvSpPr>
                <a:spLocks/>
              </p:cNvSpPr>
              <p:nvPr/>
            </p:nvSpPr>
            <p:spPr bwMode="auto">
              <a:xfrm>
                <a:off x="10795" y="18595"/>
                <a:ext cx="878" cy="594"/>
              </a:xfrm>
              <a:custGeom>
                <a:avLst/>
                <a:gdLst>
                  <a:gd name="T0" fmla="*/ 647 w 878"/>
                  <a:gd name="T1" fmla="*/ 431 h 594"/>
                  <a:gd name="T2" fmla="*/ 715 w 878"/>
                  <a:gd name="T3" fmla="*/ 213 h 594"/>
                  <a:gd name="T4" fmla="*/ 760 w 878"/>
                  <a:gd name="T5" fmla="*/ 61 h 594"/>
                  <a:gd name="T6" fmla="*/ 765 w 878"/>
                  <a:gd name="T7" fmla="*/ 33 h 594"/>
                  <a:gd name="T8" fmla="*/ 748 w 878"/>
                  <a:gd name="T9" fmla="*/ 11 h 594"/>
                  <a:gd name="T10" fmla="*/ 715 w 878"/>
                  <a:gd name="T11" fmla="*/ 5 h 594"/>
                  <a:gd name="T12" fmla="*/ 726 w 878"/>
                  <a:gd name="T13" fmla="*/ 0 h 594"/>
                  <a:gd name="T14" fmla="*/ 794 w 878"/>
                  <a:gd name="T15" fmla="*/ 0 h 594"/>
                  <a:gd name="T16" fmla="*/ 822 w 878"/>
                  <a:gd name="T17" fmla="*/ 0 h 594"/>
                  <a:gd name="T18" fmla="*/ 867 w 878"/>
                  <a:gd name="T19" fmla="*/ 0 h 594"/>
                  <a:gd name="T20" fmla="*/ 872 w 878"/>
                  <a:gd name="T21" fmla="*/ 11 h 594"/>
                  <a:gd name="T22" fmla="*/ 844 w 878"/>
                  <a:gd name="T23" fmla="*/ 11 h 594"/>
                  <a:gd name="T24" fmla="*/ 810 w 878"/>
                  <a:gd name="T25" fmla="*/ 50 h 594"/>
                  <a:gd name="T26" fmla="*/ 771 w 878"/>
                  <a:gd name="T27" fmla="*/ 157 h 594"/>
                  <a:gd name="T28" fmla="*/ 692 w 878"/>
                  <a:gd name="T29" fmla="*/ 397 h 594"/>
                  <a:gd name="T30" fmla="*/ 641 w 878"/>
                  <a:gd name="T31" fmla="*/ 554 h 594"/>
                  <a:gd name="T32" fmla="*/ 625 w 878"/>
                  <a:gd name="T33" fmla="*/ 588 h 594"/>
                  <a:gd name="T34" fmla="*/ 613 w 878"/>
                  <a:gd name="T35" fmla="*/ 594 h 594"/>
                  <a:gd name="T36" fmla="*/ 596 w 878"/>
                  <a:gd name="T37" fmla="*/ 554 h 594"/>
                  <a:gd name="T38" fmla="*/ 422 w 878"/>
                  <a:gd name="T39" fmla="*/ 168 h 594"/>
                  <a:gd name="T40" fmla="*/ 343 w 878"/>
                  <a:gd name="T41" fmla="*/ 375 h 594"/>
                  <a:gd name="T42" fmla="*/ 275 w 878"/>
                  <a:gd name="T43" fmla="*/ 554 h 594"/>
                  <a:gd name="T44" fmla="*/ 264 w 878"/>
                  <a:gd name="T45" fmla="*/ 588 h 594"/>
                  <a:gd name="T46" fmla="*/ 247 w 878"/>
                  <a:gd name="T47" fmla="*/ 594 h 594"/>
                  <a:gd name="T48" fmla="*/ 236 w 878"/>
                  <a:gd name="T49" fmla="*/ 571 h 594"/>
                  <a:gd name="T50" fmla="*/ 84 w 878"/>
                  <a:gd name="T51" fmla="*/ 72 h 594"/>
                  <a:gd name="T52" fmla="*/ 61 w 878"/>
                  <a:gd name="T53" fmla="*/ 28 h 594"/>
                  <a:gd name="T54" fmla="*/ 33 w 878"/>
                  <a:gd name="T55" fmla="*/ 11 h 594"/>
                  <a:gd name="T56" fmla="*/ 5 w 878"/>
                  <a:gd name="T57" fmla="*/ 5 h 594"/>
                  <a:gd name="T58" fmla="*/ 16 w 878"/>
                  <a:gd name="T59" fmla="*/ 0 h 594"/>
                  <a:gd name="T60" fmla="*/ 107 w 878"/>
                  <a:gd name="T61" fmla="*/ 0 h 594"/>
                  <a:gd name="T62" fmla="*/ 157 w 878"/>
                  <a:gd name="T63" fmla="*/ 0 h 594"/>
                  <a:gd name="T64" fmla="*/ 202 w 878"/>
                  <a:gd name="T65" fmla="*/ 5 h 594"/>
                  <a:gd name="T66" fmla="*/ 191 w 878"/>
                  <a:gd name="T67" fmla="*/ 11 h 594"/>
                  <a:gd name="T68" fmla="*/ 163 w 878"/>
                  <a:gd name="T69" fmla="*/ 11 h 594"/>
                  <a:gd name="T70" fmla="*/ 152 w 878"/>
                  <a:gd name="T71" fmla="*/ 33 h 594"/>
                  <a:gd name="T72" fmla="*/ 163 w 878"/>
                  <a:gd name="T73" fmla="*/ 78 h 594"/>
                  <a:gd name="T74" fmla="*/ 191 w 878"/>
                  <a:gd name="T75" fmla="*/ 190 h 594"/>
                  <a:gd name="T76" fmla="*/ 247 w 878"/>
                  <a:gd name="T77" fmla="*/ 397 h 594"/>
                  <a:gd name="T78" fmla="*/ 439 w 878"/>
                  <a:gd name="T79" fmla="*/ 39 h 594"/>
                  <a:gd name="T80" fmla="*/ 450 w 878"/>
                  <a:gd name="T81" fmla="*/ 5 h 594"/>
                  <a:gd name="T82" fmla="*/ 467 w 878"/>
                  <a:gd name="T83" fmla="*/ 11 h 594"/>
                  <a:gd name="T84" fmla="*/ 630 w 878"/>
                  <a:gd name="T85" fmla="*/ 476 h 5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8"/>
                  <a:gd name="T130" fmla="*/ 0 h 594"/>
                  <a:gd name="T131" fmla="*/ 878 w 878"/>
                  <a:gd name="T132" fmla="*/ 594 h 5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8" h="594">
                    <a:moveTo>
                      <a:pt x="630" y="476"/>
                    </a:moveTo>
                    <a:lnTo>
                      <a:pt x="636" y="476"/>
                    </a:lnTo>
                    <a:lnTo>
                      <a:pt x="647" y="431"/>
                    </a:lnTo>
                    <a:lnTo>
                      <a:pt x="670" y="364"/>
                    </a:lnTo>
                    <a:lnTo>
                      <a:pt x="692" y="291"/>
                    </a:lnTo>
                    <a:lnTo>
                      <a:pt x="715" y="213"/>
                    </a:lnTo>
                    <a:lnTo>
                      <a:pt x="737" y="140"/>
                    </a:lnTo>
                    <a:lnTo>
                      <a:pt x="754" y="84"/>
                    </a:lnTo>
                    <a:lnTo>
                      <a:pt x="760" y="61"/>
                    </a:lnTo>
                    <a:lnTo>
                      <a:pt x="760" y="50"/>
                    </a:lnTo>
                    <a:lnTo>
                      <a:pt x="760" y="39"/>
                    </a:lnTo>
                    <a:lnTo>
                      <a:pt x="765" y="33"/>
                    </a:lnTo>
                    <a:lnTo>
                      <a:pt x="760" y="22"/>
                    </a:lnTo>
                    <a:lnTo>
                      <a:pt x="760" y="16"/>
                    </a:lnTo>
                    <a:lnTo>
                      <a:pt x="748" y="11"/>
                    </a:lnTo>
                    <a:lnTo>
                      <a:pt x="737" y="11"/>
                    </a:lnTo>
                    <a:lnTo>
                      <a:pt x="720" y="11"/>
                    </a:lnTo>
                    <a:lnTo>
                      <a:pt x="715" y="5"/>
                    </a:lnTo>
                    <a:lnTo>
                      <a:pt x="709" y="5"/>
                    </a:lnTo>
                    <a:lnTo>
                      <a:pt x="715" y="0"/>
                    </a:lnTo>
                    <a:lnTo>
                      <a:pt x="726" y="0"/>
                    </a:lnTo>
                    <a:lnTo>
                      <a:pt x="754" y="0"/>
                    </a:lnTo>
                    <a:lnTo>
                      <a:pt x="777" y="0"/>
                    </a:lnTo>
                    <a:lnTo>
                      <a:pt x="794" y="0"/>
                    </a:lnTo>
                    <a:lnTo>
                      <a:pt x="805" y="0"/>
                    </a:lnTo>
                    <a:lnTo>
                      <a:pt x="810" y="0"/>
                    </a:lnTo>
                    <a:lnTo>
                      <a:pt x="822" y="0"/>
                    </a:lnTo>
                    <a:lnTo>
                      <a:pt x="839" y="0"/>
                    </a:lnTo>
                    <a:lnTo>
                      <a:pt x="850" y="0"/>
                    </a:lnTo>
                    <a:lnTo>
                      <a:pt x="867" y="0"/>
                    </a:lnTo>
                    <a:lnTo>
                      <a:pt x="872" y="0"/>
                    </a:lnTo>
                    <a:lnTo>
                      <a:pt x="878" y="5"/>
                    </a:lnTo>
                    <a:lnTo>
                      <a:pt x="872" y="11"/>
                    </a:lnTo>
                    <a:lnTo>
                      <a:pt x="867" y="11"/>
                    </a:lnTo>
                    <a:lnTo>
                      <a:pt x="855" y="11"/>
                    </a:lnTo>
                    <a:lnTo>
                      <a:pt x="844" y="11"/>
                    </a:lnTo>
                    <a:lnTo>
                      <a:pt x="833" y="22"/>
                    </a:lnTo>
                    <a:lnTo>
                      <a:pt x="822" y="33"/>
                    </a:lnTo>
                    <a:lnTo>
                      <a:pt x="810" y="50"/>
                    </a:lnTo>
                    <a:lnTo>
                      <a:pt x="805" y="72"/>
                    </a:lnTo>
                    <a:lnTo>
                      <a:pt x="794" y="95"/>
                    </a:lnTo>
                    <a:lnTo>
                      <a:pt x="771" y="157"/>
                    </a:lnTo>
                    <a:lnTo>
                      <a:pt x="748" y="235"/>
                    </a:lnTo>
                    <a:lnTo>
                      <a:pt x="720" y="319"/>
                    </a:lnTo>
                    <a:lnTo>
                      <a:pt x="692" y="397"/>
                    </a:lnTo>
                    <a:lnTo>
                      <a:pt x="670" y="470"/>
                    </a:lnTo>
                    <a:lnTo>
                      <a:pt x="653" y="526"/>
                    </a:lnTo>
                    <a:lnTo>
                      <a:pt x="641" y="554"/>
                    </a:lnTo>
                    <a:lnTo>
                      <a:pt x="636" y="571"/>
                    </a:lnTo>
                    <a:lnTo>
                      <a:pt x="630" y="582"/>
                    </a:lnTo>
                    <a:lnTo>
                      <a:pt x="625" y="588"/>
                    </a:lnTo>
                    <a:lnTo>
                      <a:pt x="625" y="594"/>
                    </a:lnTo>
                    <a:lnTo>
                      <a:pt x="619" y="594"/>
                    </a:lnTo>
                    <a:lnTo>
                      <a:pt x="613" y="594"/>
                    </a:lnTo>
                    <a:lnTo>
                      <a:pt x="608" y="588"/>
                    </a:lnTo>
                    <a:lnTo>
                      <a:pt x="602" y="571"/>
                    </a:lnTo>
                    <a:lnTo>
                      <a:pt x="596" y="554"/>
                    </a:lnTo>
                    <a:lnTo>
                      <a:pt x="444" y="123"/>
                    </a:lnTo>
                    <a:lnTo>
                      <a:pt x="439" y="123"/>
                    </a:lnTo>
                    <a:lnTo>
                      <a:pt x="422" y="168"/>
                    </a:lnTo>
                    <a:lnTo>
                      <a:pt x="399" y="229"/>
                    </a:lnTo>
                    <a:lnTo>
                      <a:pt x="371" y="302"/>
                    </a:lnTo>
                    <a:lnTo>
                      <a:pt x="343" y="375"/>
                    </a:lnTo>
                    <a:lnTo>
                      <a:pt x="315" y="448"/>
                    </a:lnTo>
                    <a:lnTo>
                      <a:pt x="292" y="509"/>
                    </a:lnTo>
                    <a:lnTo>
                      <a:pt x="275" y="554"/>
                    </a:lnTo>
                    <a:lnTo>
                      <a:pt x="270" y="571"/>
                    </a:lnTo>
                    <a:lnTo>
                      <a:pt x="264" y="582"/>
                    </a:lnTo>
                    <a:lnTo>
                      <a:pt x="264" y="588"/>
                    </a:lnTo>
                    <a:lnTo>
                      <a:pt x="259" y="594"/>
                    </a:lnTo>
                    <a:lnTo>
                      <a:pt x="253" y="594"/>
                    </a:lnTo>
                    <a:lnTo>
                      <a:pt x="247" y="594"/>
                    </a:lnTo>
                    <a:lnTo>
                      <a:pt x="247" y="588"/>
                    </a:lnTo>
                    <a:lnTo>
                      <a:pt x="242" y="582"/>
                    </a:lnTo>
                    <a:lnTo>
                      <a:pt x="236" y="571"/>
                    </a:lnTo>
                    <a:lnTo>
                      <a:pt x="230" y="554"/>
                    </a:lnTo>
                    <a:lnTo>
                      <a:pt x="225" y="532"/>
                    </a:lnTo>
                    <a:lnTo>
                      <a:pt x="84" y="72"/>
                    </a:lnTo>
                    <a:lnTo>
                      <a:pt x="78" y="50"/>
                    </a:lnTo>
                    <a:lnTo>
                      <a:pt x="73" y="39"/>
                    </a:lnTo>
                    <a:lnTo>
                      <a:pt x="61" y="28"/>
                    </a:lnTo>
                    <a:lnTo>
                      <a:pt x="56" y="16"/>
                    </a:lnTo>
                    <a:lnTo>
                      <a:pt x="45" y="11"/>
                    </a:lnTo>
                    <a:lnTo>
                      <a:pt x="33" y="11"/>
                    </a:lnTo>
                    <a:lnTo>
                      <a:pt x="16" y="11"/>
                    </a:lnTo>
                    <a:lnTo>
                      <a:pt x="11" y="11"/>
                    </a:lnTo>
                    <a:lnTo>
                      <a:pt x="5" y="5"/>
                    </a:lnTo>
                    <a:lnTo>
                      <a:pt x="0" y="5"/>
                    </a:lnTo>
                    <a:lnTo>
                      <a:pt x="5" y="0"/>
                    </a:lnTo>
                    <a:lnTo>
                      <a:pt x="16" y="0"/>
                    </a:lnTo>
                    <a:lnTo>
                      <a:pt x="56" y="0"/>
                    </a:lnTo>
                    <a:lnTo>
                      <a:pt x="90" y="0"/>
                    </a:lnTo>
                    <a:lnTo>
                      <a:pt x="107" y="0"/>
                    </a:lnTo>
                    <a:lnTo>
                      <a:pt x="118" y="0"/>
                    </a:lnTo>
                    <a:lnTo>
                      <a:pt x="135" y="0"/>
                    </a:lnTo>
                    <a:lnTo>
                      <a:pt x="157" y="0"/>
                    </a:lnTo>
                    <a:lnTo>
                      <a:pt x="185" y="0"/>
                    </a:lnTo>
                    <a:lnTo>
                      <a:pt x="197" y="0"/>
                    </a:lnTo>
                    <a:lnTo>
                      <a:pt x="202" y="5"/>
                    </a:lnTo>
                    <a:lnTo>
                      <a:pt x="197" y="5"/>
                    </a:lnTo>
                    <a:lnTo>
                      <a:pt x="197" y="11"/>
                    </a:lnTo>
                    <a:lnTo>
                      <a:pt x="191" y="11"/>
                    </a:lnTo>
                    <a:lnTo>
                      <a:pt x="185" y="11"/>
                    </a:lnTo>
                    <a:lnTo>
                      <a:pt x="174" y="11"/>
                    </a:lnTo>
                    <a:lnTo>
                      <a:pt x="163" y="11"/>
                    </a:lnTo>
                    <a:lnTo>
                      <a:pt x="157" y="16"/>
                    </a:lnTo>
                    <a:lnTo>
                      <a:pt x="152" y="22"/>
                    </a:lnTo>
                    <a:lnTo>
                      <a:pt x="152" y="33"/>
                    </a:lnTo>
                    <a:lnTo>
                      <a:pt x="152" y="44"/>
                    </a:lnTo>
                    <a:lnTo>
                      <a:pt x="157" y="61"/>
                    </a:lnTo>
                    <a:lnTo>
                      <a:pt x="163" y="78"/>
                    </a:lnTo>
                    <a:lnTo>
                      <a:pt x="168" y="106"/>
                    </a:lnTo>
                    <a:lnTo>
                      <a:pt x="174" y="140"/>
                    </a:lnTo>
                    <a:lnTo>
                      <a:pt x="191" y="190"/>
                    </a:lnTo>
                    <a:lnTo>
                      <a:pt x="208" y="257"/>
                    </a:lnTo>
                    <a:lnTo>
                      <a:pt x="230" y="330"/>
                    </a:lnTo>
                    <a:lnTo>
                      <a:pt x="247" y="397"/>
                    </a:lnTo>
                    <a:lnTo>
                      <a:pt x="264" y="448"/>
                    </a:lnTo>
                    <a:lnTo>
                      <a:pt x="270" y="476"/>
                    </a:lnTo>
                    <a:lnTo>
                      <a:pt x="439" y="39"/>
                    </a:lnTo>
                    <a:lnTo>
                      <a:pt x="444" y="22"/>
                    </a:lnTo>
                    <a:lnTo>
                      <a:pt x="450" y="11"/>
                    </a:lnTo>
                    <a:lnTo>
                      <a:pt x="450" y="5"/>
                    </a:lnTo>
                    <a:lnTo>
                      <a:pt x="456" y="0"/>
                    </a:lnTo>
                    <a:lnTo>
                      <a:pt x="461" y="5"/>
                    </a:lnTo>
                    <a:lnTo>
                      <a:pt x="467" y="11"/>
                    </a:lnTo>
                    <a:lnTo>
                      <a:pt x="473" y="22"/>
                    </a:lnTo>
                    <a:lnTo>
                      <a:pt x="478" y="39"/>
                    </a:lnTo>
                    <a:lnTo>
                      <a:pt x="630" y="476"/>
                    </a:lnTo>
                    <a:close/>
                  </a:path>
                </a:pathLst>
              </a:custGeom>
              <a:solidFill>
                <a:schemeClr val="tx1"/>
              </a:solidFill>
              <a:ln w="9525">
                <a:noFill/>
                <a:round/>
                <a:headEnd/>
                <a:tailEnd/>
              </a:ln>
            </p:spPr>
            <p:txBody>
              <a:bodyPr/>
              <a:lstStyle/>
              <a:p>
                <a:endParaRPr lang="en-US" sz="18144"/>
              </a:p>
            </p:txBody>
          </p:sp>
          <p:sp>
            <p:nvSpPr>
              <p:cNvPr id="3155" name="Freeform 28"/>
              <p:cNvSpPr>
                <a:spLocks/>
              </p:cNvSpPr>
              <p:nvPr/>
            </p:nvSpPr>
            <p:spPr bwMode="auto">
              <a:xfrm>
                <a:off x="12185" y="18449"/>
                <a:ext cx="766" cy="728"/>
              </a:xfrm>
              <a:custGeom>
                <a:avLst/>
                <a:gdLst>
                  <a:gd name="T0" fmla="*/ 676 w 766"/>
                  <a:gd name="T1" fmla="*/ 605 h 728"/>
                  <a:gd name="T2" fmla="*/ 682 w 766"/>
                  <a:gd name="T3" fmla="*/ 689 h 728"/>
                  <a:gd name="T4" fmla="*/ 716 w 766"/>
                  <a:gd name="T5" fmla="*/ 711 h 728"/>
                  <a:gd name="T6" fmla="*/ 761 w 766"/>
                  <a:gd name="T7" fmla="*/ 717 h 728"/>
                  <a:gd name="T8" fmla="*/ 766 w 766"/>
                  <a:gd name="T9" fmla="*/ 728 h 728"/>
                  <a:gd name="T10" fmla="*/ 699 w 766"/>
                  <a:gd name="T11" fmla="*/ 728 h 728"/>
                  <a:gd name="T12" fmla="*/ 609 w 766"/>
                  <a:gd name="T13" fmla="*/ 728 h 728"/>
                  <a:gd name="T14" fmla="*/ 524 w 766"/>
                  <a:gd name="T15" fmla="*/ 728 h 728"/>
                  <a:gd name="T16" fmla="*/ 530 w 766"/>
                  <a:gd name="T17" fmla="*/ 717 h 728"/>
                  <a:gd name="T18" fmla="*/ 569 w 766"/>
                  <a:gd name="T19" fmla="*/ 706 h 728"/>
                  <a:gd name="T20" fmla="*/ 581 w 766"/>
                  <a:gd name="T21" fmla="*/ 678 h 728"/>
                  <a:gd name="T22" fmla="*/ 592 w 766"/>
                  <a:gd name="T23" fmla="*/ 538 h 728"/>
                  <a:gd name="T24" fmla="*/ 586 w 766"/>
                  <a:gd name="T25" fmla="*/ 342 h 728"/>
                  <a:gd name="T26" fmla="*/ 164 w 766"/>
                  <a:gd name="T27" fmla="*/ 448 h 728"/>
                  <a:gd name="T28" fmla="*/ 169 w 766"/>
                  <a:gd name="T29" fmla="*/ 661 h 728"/>
                  <a:gd name="T30" fmla="*/ 186 w 766"/>
                  <a:gd name="T31" fmla="*/ 700 h 728"/>
                  <a:gd name="T32" fmla="*/ 226 w 766"/>
                  <a:gd name="T33" fmla="*/ 717 h 728"/>
                  <a:gd name="T34" fmla="*/ 260 w 766"/>
                  <a:gd name="T35" fmla="*/ 717 h 728"/>
                  <a:gd name="T36" fmla="*/ 254 w 766"/>
                  <a:gd name="T37" fmla="*/ 728 h 728"/>
                  <a:gd name="T38" fmla="*/ 147 w 766"/>
                  <a:gd name="T39" fmla="*/ 728 h 728"/>
                  <a:gd name="T40" fmla="*/ 68 w 766"/>
                  <a:gd name="T41" fmla="*/ 728 h 728"/>
                  <a:gd name="T42" fmla="*/ 17 w 766"/>
                  <a:gd name="T43" fmla="*/ 728 h 728"/>
                  <a:gd name="T44" fmla="*/ 23 w 766"/>
                  <a:gd name="T45" fmla="*/ 717 h 728"/>
                  <a:gd name="T46" fmla="*/ 62 w 766"/>
                  <a:gd name="T47" fmla="*/ 706 h 728"/>
                  <a:gd name="T48" fmla="*/ 79 w 766"/>
                  <a:gd name="T49" fmla="*/ 678 h 728"/>
                  <a:gd name="T50" fmla="*/ 85 w 766"/>
                  <a:gd name="T51" fmla="*/ 538 h 728"/>
                  <a:gd name="T52" fmla="*/ 85 w 766"/>
                  <a:gd name="T53" fmla="*/ 202 h 728"/>
                  <a:gd name="T54" fmla="*/ 85 w 766"/>
                  <a:gd name="T55" fmla="*/ 90 h 728"/>
                  <a:gd name="T56" fmla="*/ 74 w 766"/>
                  <a:gd name="T57" fmla="*/ 39 h 728"/>
                  <a:gd name="T58" fmla="*/ 40 w 766"/>
                  <a:gd name="T59" fmla="*/ 17 h 728"/>
                  <a:gd name="T60" fmla="*/ 6 w 766"/>
                  <a:gd name="T61" fmla="*/ 11 h 728"/>
                  <a:gd name="T62" fmla="*/ 0 w 766"/>
                  <a:gd name="T63" fmla="*/ 0 h 728"/>
                  <a:gd name="T64" fmla="*/ 62 w 766"/>
                  <a:gd name="T65" fmla="*/ 0 h 728"/>
                  <a:gd name="T66" fmla="*/ 147 w 766"/>
                  <a:gd name="T67" fmla="*/ 0 h 728"/>
                  <a:gd name="T68" fmla="*/ 231 w 766"/>
                  <a:gd name="T69" fmla="*/ 0 h 728"/>
                  <a:gd name="T70" fmla="*/ 231 w 766"/>
                  <a:gd name="T71" fmla="*/ 11 h 728"/>
                  <a:gd name="T72" fmla="*/ 203 w 766"/>
                  <a:gd name="T73" fmla="*/ 17 h 728"/>
                  <a:gd name="T74" fmla="*/ 175 w 766"/>
                  <a:gd name="T75" fmla="*/ 39 h 728"/>
                  <a:gd name="T76" fmla="*/ 169 w 766"/>
                  <a:gd name="T77" fmla="*/ 90 h 728"/>
                  <a:gd name="T78" fmla="*/ 164 w 766"/>
                  <a:gd name="T79" fmla="*/ 202 h 728"/>
                  <a:gd name="T80" fmla="*/ 169 w 766"/>
                  <a:gd name="T81" fmla="*/ 303 h 728"/>
                  <a:gd name="T82" fmla="*/ 592 w 766"/>
                  <a:gd name="T83" fmla="*/ 280 h 728"/>
                  <a:gd name="T84" fmla="*/ 592 w 766"/>
                  <a:gd name="T85" fmla="*/ 112 h 728"/>
                  <a:gd name="T86" fmla="*/ 586 w 766"/>
                  <a:gd name="T87" fmla="*/ 50 h 728"/>
                  <a:gd name="T88" fmla="*/ 564 w 766"/>
                  <a:gd name="T89" fmla="*/ 22 h 728"/>
                  <a:gd name="T90" fmla="*/ 524 w 766"/>
                  <a:gd name="T91" fmla="*/ 11 h 728"/>
                  <a:gd name="T92" fmla="*/ 507 w 766"/>
                  <a:gd name="T93" fmla="*/ 6 h 728"/>
                  <a:gd name="T94" fmla="*/ 519 w 766"/>
                  <a:gd name="T95" fmla="*/ 0 h 728"/>
                  <a:gd name="T96" fmla="*/ 631 w 766"/>
                  <a:gd name="T97" fmla="*/ 0 h 728"/>
                  <a:gd name="T98" fmla="*/ 727 w 766"/>
                  <a:gd name="T99" fmla="*/ 0 h 728"/>
                  <a:gd name="T100" fmla="*/ 744 w 766"/>
                  <a:gd name="T101" fmla="*/ 6 h 728"/>
                  <a:gd name="T102" fmla="*/ 721 w 766"/>
                  <a:gd name="T103" fmla="*/ 11 h 728"/>
                  <a:gd name="T104" fmla="*/ 687 w 766"/>
                  <a:gd name="T105" fmla="*/ 28 h 728"/>
                  <a:gd name="T106" fmla="*/ 676 w 766"/>
                  <a:gd name="T107" fmla="*/ 67 h 728"/>
                  <a:gd name="T108" fmla="*/ 671 w 766"/>
                  <a:gd name="T109" fmla="*/ 151 h 728"/>
                  <a:gd name="T110" fmla="*/ 671 w 766"/>
                  <a:gd name="T111" fmla="*/ 448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6"/>
                  <a:gd name="T169" fmla="*/ 0 h 728"/>
                  <a:gd name="T170" fmla="*/ 766 w 766"/>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6" h="728">
                    <a:moveTo>
                      <a:pt x="671" y="448"/>
                    </a:moveTo>
                    <a:lnTo>
                      <a:pt x="671" y="538"/>
                    </a:lnTo>
                    <a:lnTo>
                      <a:pt x="676" y="605"/>
                    </a:lnTo>
                    <a:lnTo>
                      <a:pt x="676" y="661"/>
                    </a:lnTo>
                    <a:lnTo>
                      <a:pt x="682" y="678"/>
                    </a:lnTo>
                    <a:lnTo>
                      <a:pt x="682" y="689"/>
                    </a:lnTo>
                    <a:lnTo>
                      <a:pt x="687" y="700"/>
                    </a:lnTo>
                    <a:lnTo>
                      <a:pt x="699" y="706"/>
                    </a:lnTo>
                    <a:lnTo>
                      <a:pt x="716" y="711"/>
                    </a:lnTo>
                    <a:lnTo>
                      <a:pt x="733" y="717"/>
                    </a:lnTo>
                    <a:lnTo>
                      <a:pt x="744" y="717"/>
                    </a:lnTo>
                    <a:lnTo>
                      <a:pt x="761" y="717"/>
                    </a:lnTo>
                    <a:lnTo>
                      <a:pt x="766" y="717"/>
                    </a:lnTo>
                    <a:lnTo>
                      <a:pt x="766" y="723"/>
                    </a:lnTo>
                    <a:lnTo>
                      <a:pt x="766" y="728"/>
                    </a:lnTo>
                    <a:lnTo>
                      <a:pt x="761" y="728"/>
                    </a:lnTo>
                    <a:lnTo>
                      <a:pt x="749" y="728"/>
                    </a:lnTo>
                    <a:lnTo>
                      <a:pt x="699" y="728"/>
                    </a:lnTo>
                    <a:lnTo>
                      <a:pt x="654" y="728"/>
                    </a:lnTo>
                    <a:lnTo>
                      <a:pt x="631" y="728"/>
                    </a:lnTo>
                    <a:lnTo>
                      <a:pt x="609" y="728"/>
                    </a:lnTo>
                    <a:lnTo>
                      <a:pt x="575" y="728"/>
                    </a:lnTo>
                    <a:lnTo>
                      <a:pt x="535" y="728"/>
                    </a:lnTo>
                    <a:lnTo>
                      <a:pt x="524" y="728"/>
                    </a:lnTo>
                    <a:lnTo>
                      <a:pt x="519" y="723"/>
                    </a:lnTo>
                    <a:lnTo>
                      <a:pt x="524" y="717"/>
                    </a:lnTo>
                    <a:lnTo>
                      <a:pt x="530" y="717"/>
                    </a:lnTo>
                    <a:lnTo>
                      <a:pt x="541" y="717"/>
                    </a:lnTo>
                    <a:lnTo>
                      <a:pt x="558" y="711"/>
                    </a:lnTo>
                    <a:lnTo>
                      <a:pt x="569" y="706"/>
                    </a:lnTo>
                    <a:lnTo>
                      <a:pt x="575" y="700"/>
                    </a:lnTo>
                    <a:lnTo>
                      <a:pt x="581" y="689"/>
                    </a:lnTo>
                    <a:lnTo>
                      <a:pt x="581" y="678"/>
                    </a:lnTo>
                    <a:lnTo>
                      <a:pt x="586" y="661"/>
                    </a:lnTo>
                    <a:lnTo>
                      <a:pt x="586" y="605"/>
                    </a:lnTo>
                    <a:lnTo>
                      <a:pt x="592" y="538"/>
                    </a:lnTo>
                    <a:lnTo>
                      <a:pt x="592" y="448"/>
                    </a:lnTo>
                    <a:lnTo>
                      <a:pt x="592" y="347"/>
                    </a:lnTo>
                    <a:lnTo>
                      <a:pt x="586" y="342"/>
                    </a:lnTo>
                    <a:lnTo>
                      <a:pt x="169" y="342"/>
                    </a:lnTo>
                    <a:lnTo>
                      <a:pt x="164" y="347"/>
                    </a:lnTo>
                    <a:lnTo>
                      <a:pt x="164" y="448"/>
                    </a:lnTo>
                    <a:lnTo>
                      <a:pt x="164" y="538"/>
                    </a:lnTo>
                    <a:lnTo>
                      <a:pt x="169" y="605"/>
                    </a:lnTo>
                    <a:lnTo>
                      <a:pt x="169" y="661"/>
                    </a:lnTo>
                    <a:lnTo>
                      <a:pt x="175" y="678"/>
                    </a:lnTo>
                    <a:lnTo>
                      <a:pt x="175" y="689"/>
                    </a:lnTo>
                    <a:lnTo>
                      <a:pt x="186" y="700"/>
                    </a:lnTo>
                    <a:lnTo>
                      <a:pt x="192" y="706"/>
                    </a:lnTo>
                    <a:lnTo>
                      <a:pt x="209" y="711"/>
                    </a:lnTo>
                    <a:lnTo>
                      <a:pt x="226" y="717"/>
                    </a:lnTo>
                    <a:lnTo>
                      <a:pt x="243" y="717"/>
                    </a:lnTo>
                    <a:lnTo>
                      <a:pt x="254" y="717"/>
                    </a:lnTo>
                    <a:lnTo>
                      <a:pt x="260" y="717"/>
                    </a:lnTo>
                    <a:lnTo>
                      <a:pt x="260" y="723"/>
                    </a:lnTo>
                    <a:lnTo>
                      <a:pt x="260" y="728"/>
                    </a:lnTo>
                    <a:lnTo>
                      <a:pt x="254" y="728"/>
                    </a:lnTo>
                    <a:lnTo>
                      <a:pt x="243" y="728"/>
                    </a:lnTo>
                    <a:lnTo>
                      <a:pt x="192" y="728"/>
                    </a:lnTo>
                    <a:lnTo>
                      <a:pt x="147" y="728"/>
                    </a:lnTo>
                    <a:lnTo>
                      <a:pt x="124" y="728"/>
                    </a:lnTo>
                    <a:lnTo>
                      <a:pt x="107" y="728"/>
                    </a:lnTo>
                    <a:lnTo>
                      <a:pt x="68" y="728"/>
                    </a:lnTo>
                    <a:lnTo>
                      <a:pt x="29" y="728"/>
                    </a:lnTo>
                    <a:lnTo>
                      <a:pt x="23" y="728"/>
                    </a:lnTo>
                    <a:lnTo>
                      <a:pt x="17" y="728"/>
                    </a:lnTo>
                    <a:lnTo>
                      <a:pt x="12" y="723"/>
                    </a:lnTo>
                    <a:lnTo>
                      <a:pt x="17" y="717"/>
                    </a:lnTo>
                    <a:lnTo>
                      <a:pt x="23" y="717"/>
                    </a:lnTo>
                    <a:lnTo>
                      <a:pt x="34" y="717"/>
                    </a:lnTo>
                    <a:lnTo>
                      <a:pt x="51" y="711"/>
                    </a:lnTo>
                    <a:lnTo>
                      <a:pt x="62" y="706"/>
                    </a:lnTo>
                    <a:lnTo>
                      <a:pt x="68" y="700"/>
                    </a:lnTo>
                    <a:lnTo>
                      <a:pt x="74" y="689"/>
                    </a:lnTo>
                    <a:lnTo>
                      <a:pt x="79" y="678"/>
                    </a:lnTo>
                    <a:lnTo>
                      <a:pt x="79" y="661"/>
                    </a:lnTo>
                    <a:lnTo>
                      <a:pt x="85" y="605"/>
                    </a:lnTo>
                    <a:lnTo>
                      <a:pt x="85" y="538"/>
                    </a:lnTo>
                    <a:lnTo>
                      <a:pt x="85" y="448"/>
                    </a:lnTo>
                    <a:lnTo>
                      <a:pt x="85" y="280"/>
                    </a:lnTo>
                    <a:lnTo>
                      <a:pt x="85" y="202"/>
                    </a:lnTo>
                    <a:lnTo>
                      <a:pt x="85" y="151"/>
                    </a:lnTo>
                    <a:lnTo>
                      <a:pt x="85" y="112"/>
                    </a:lnTo>
                    <a:lnTo>
                      <a:pt x="85" y="90"/>
                    </a:lnTo>
                    <a:lnTo>
                      <a:pt x="85" y="67"/>
                    </a:lnTo>
                    <a:lnTo>
                      <a:pt x="79" y="50"/>
                    </a:lnTo>
                    <a:lnTo>
                      <a:pt x="74" y="39"/>
                    </a:lnTo>
                    <a:lnTo>
                      <a:pt x="68" y="28"/>
                    </a:lnTo>
                    <a:lnTo>
                      <a:pt x="57" y="22"/>
                    </a:lnTo>
                    <a:lnTo>
                      <a:pt x="40" y="17"/>
                    </a:lnTo>
                    <a:lnTo>
                      <a:pt x="29" y="11"/>
                    </a:lnTo>
                    <a:lnTo>
                      <a:pt x="17" y="11"/>
                    </a:lnTo>
                    <a:lnTo>
                      <a:pt x="6" y="11"/>
                    </a:lnTo>
                    <a:lnTo>
                      <a:pt x="0" y="11"/>
                    </a:lnTo>
                    <a:lnTo>
                      <a:pt x="0" y="6"/>
                    </a:lnTo>
                    <a:lnTo>
                      <a:pt x="0" y="0"/>
                    </a:lnTo>
                    <a:lnTo>
                      <a:pt x="6" y="0"/>
                    </a:lnTo>
                    <a:lnTo>
                      <a:pt x="17" y="0"/>
                    </a:lnTo>
                    <a:lnTo>
                      <a:pt x="62" y="0"/>
                    </a:lnTo>
                    <a:lnTo>
                      <a:pt x="102" y="0"/>
                    </a:lnTo>
                    <a:lnTo>
                      <a:pt x="124" y="0"/>
                    </a:lnTo>
                    <a:lnTo>
                      <a:pt x="147" y="0"/>
                    </a:lnTo>
                    <a:lnTo>
                      <a:pt x="186" y="0"/>
                    </a:lnTo>
                    <a:lnTo>
                      <a:pt x="220" y="0"/>
                    </a:lnTo>
                    <a:lnTo>
                      <a:pt x="231" y="0"/>
                    </a:lnTo>
                    <a:lnTo>
                      <a:pt x="237" y="0"/>
                    </a:lnTo>
                    <a:lnTo>
                      <a:pt x="237" y="6"/>
                    </a:lnTo>
                    <a:lnTo>
                      <a:pt x="231" y="11"/>
                    </a:lnTo>
                    <a:lnTo>
                      <a:pt x="226" y="11"/>
                    </a:lnTo>
                    <a:lnTo>
                      <a:pt x="220" y="11"/>
                    </a:lnTo>
                    <a:lnTo>
                      <a:pt x="203" y="17"/>
                    </a:lnTo>
                    <a:lnTo>
                      <a:pt x="192" y="17"/>
                    </a:lnTo>
                    <a:lnTo>
                      <a:pt x="181" y="28"/>
                    </a:lnTo>
                    <a:lnTo>
                      <a:pt x="175" y="39"/>
                    </a:lnTo>
                    <a:lnTo>
                      <a:pt x="169" y="50"/>
                    </a:lnTo>
                    <a:lnTo>
                      <a:pt x="169" y="67"/>
                    </a:lnTo>
                    <a:lnTo>
                      <a:pt x="169" y="90"/>
                    </a:lnTo>
                    <a:lnTo>
                      <a:pt x="164" y="112"/>
                    </a:lnTo>
                    <a:lnTo>
                      <a:pt x="164" y="151"/>
                    </a:lnTo>
                    <a:lnTo>
                      <a:pt x="164" y="202"/>
                    </a:lnTo>
                    <a:lnTo>
                      <a:pt x="164" y="280"/>
                    </a:lnTo>
                    <a:lnTo>
                      <a:pt x="164" y="297"/>
                    </a:lnTo>
                    <a:lnTo>
                      <a:pt x="169" y="303"/>
                    </a:lnTo>
                    <a:lnTo>
                      <a:pt x="586" y="303"/>
                    </a:lnTo>
                    <a:lnTo>
                      <a:pt x="592" y="297"/>
                    </a:lnTo>
                    <a:lnTo>
                      <a:pt x="592" y="280"/>
                    </a:lnTo>
                    <a:lnTo>
                      <a:pt x="592" y="202"/>
                    </a:lnTo>
                    <a:lnTo>
                      <a:pt x="592" y="151"/>
                    </a:lnTo>
                    <a:lnTo>
                      <a:pt x="592" y="112"/>
                    </a:lnTo>
                    <a:lnTo>
                      <a:pt x="592" y="90"/>
                    </a:lnTo>
                    <a:lnTo>
                      <a:pt x="586" y="67"/>
                    </a:lnTo>
                    <a:lnTo>
                      <a:pt x="586" y="50"/>
                    </a:lnTo>
                    <a:lnTo>
                      <a:pt x="581" y="39"/>
                    </a:lnTo>
                    <a:lnTo>
                      <a:pt x="575" y="28"/>
                    </a:lnTo>
                    <a:lnTo>
                      <a:pt x="564" y="22"/>
                    </a:lnTo>
                    <a:lnTo>
                      <a:pt x="547" y="17"/>
                    </a:lnTo>
                    <a:lnTo>
                      <a:pt x="535" y="11"/>
                    </a:lnTo>
                    <a:lnTo>
                      <a:pt x="524" y="11"/>
                    </a:lnTo>
                    <a:lnTo>
                      <a:pt x="513" y="11"/>
                    </a:lnTo>
                    <a:lnTo>
                      <a:pt x="507" y="11"/>
                    </a:lnTo>
                    <a:lnTo>
                      <a:pt x="507" y="6"/>
                    </a:lnTo>
                    <a:lnTo>
                      <a:pt x="507" y="0"/>
                    </a:lnTo>
                    <a:lnTo>
                      <a:pt x="513" y="0"/>
                    </a:lnTo>
                    <a:lnTo>
                      <a:pt x="519" y="0"/>
                    </a:lnTo>
                    <a:lnTo>
                      <a:pt x="569" y="0"/>
                    </a:lnTo>
                    <a:lnTo>
                      <a:pt x="609" y="0"/>
                    </a:lnTo>
                    <a:lnTo>
                      <a:pt x="631" y="0"/>
                    </a:lnTo>
                    <a:lnTo>
                      <a:pt x="654" y="0"/>
                    </a:lnTo>
                    <a:lnTo>
                      <a:pt x="687" y="0"/>
                    </a:lnTo>
                    <a:lnTo>
                      <a:pt x="727" y="0"/>
                    </a:lnTo>
                    <a:lnTo>
                      <a:pt x="733" y="0"/>
                    </a:lnTo>
                    <a:lnTo>
                      <a:pt x="738" y="0"/>
                    </a:lnTo>
                    <a:lnTo>
                      <a:pt x="744" y="6"/>
                    </a:lnTo>
                    <a:lnTo>
                      <a:pt x="738" y="11"/>
                    </a:lnTo>
                    <a:lnTo>
                      <a:pt x="733" y="11"/>
                    </a:lnTo>
                    <a:lnTo>
                      <a:pt x="721" y="11"/>
                    </a:lnTo>
                    <a:lnTo>
                      <a:pt x="710" y="17"/>
                    </a:lnTo>
                    <a:lnTo>
                      <a:pt x="699" y="17"/>
                    </a:lnTo>
                    <a:lnTo>
                      <a:pt x="687" y="28"/>
                    </a:lnTo>
                    <a:lnTo>
                      <a:pt x="682" y="39"/>
                    </a:lnTo>
                    <a:lnTo>
                      <a:pt x="676" y="50"/>
                    </a:lnTo>
                    <a:lnTo>
                      <a:pt x="676" y="67"/>
                    </a:lnTo>
                    <a:lnTo>
                      <a:pt x="671" y="90"/>
                    </a:lnTo>
                    <a:lnTo>
                      <a:pt x="671" y="112"/>
                    </a:lnTo>
                    <a:lnTo>
                      <a:pt x="671" y="151"/>
                    </a:lnTo>
                    <a:lnTo>
                      <a:pt x="671" y="202"/>
                    </a:lnTo>
                    <a:lnTo>
                      <a:pt x="671" y="280"/>
                    </a:lnTo>
                    <a:lnTo>
                      <a:pt x="671" y="448"/>
                    </a:lnTo>
                    <a:close/>
                  </a:path>
                </a:pathLst>
              </a:custGeom>
              <a:solidFill>
                <a:schemeClr val="tx1"/>
              </a:solidFill>
              <a:ln w="9525">
                <a:noFill/>
                <a:round/>
                <a:headEnd/>
                <a:tailEnd/>
              </a:ln>
            </p:spPr>
            <p:txBody>
              <a:bodyPr/>
              <a:lstStyle/>
              <a:p>
                <a:endParaRPr lang="en-US" sz="18144"/>
              </a:p>
            </p:txBody>
          </p:sp>
          <p:sp>
            <p:nvSpPr>
              <p:cNvPr id="3156" name="Freeform 29"/>
              <p:cNvSpPr>
                <a:spLocks/>
              </p:cNvSpPr>
              <p:nvPr/>
            </p:nvSpPr>
            <p:spPr bwMode="auto">
              <a:xfrm>
                <a:off x="13070" y="18583"/>
                <a:ext cx="597" cy="594"/>
              </a:xfrm>
              <a:custGeom>
                <a:avLst/>
                <a:gdLst>
                  <a:gd name="T0" fmla="*/ 270 w 597"/>
                  <a:gd name="T1" fmla="*/ 124 h 594"/>
                  <a:gd name="T2" fmla="*/ 281 w 597"/>
                  <a:gd name="T3" fmla="*/ 118 h 594"/>
                  <a:gd name="T4" fmla="*/ 354 w 597"/>
                  <a:gd name="T5" fmla="*/ 337 h 594"/>
                  <a:gd name="T6" fmla="*/ 95 w 597"/>
                  <a:gd name="T7" fmla="*/ 510 h 594"/>
                  <a:gd name="T8" fmla="*/ 78 w 597"/>
                  <a:gd name="T9" fmla="*/ 549 h 594"/>
                  <a:gd name="T10" fmla="*/ 50 w 597"/>
                  <a:gd name="T11" fmla="*/ 577 h 594"/>
                  <a:gd name="T12" fmla="*/ 16 w 597"/>
                  <a:gd name="T13" fmla="*/ 583 h 594"/>
                  <a:gd name="T14" fmla="*/ 5 w 597"/>
                  <a:gd name="T15" fmla="*/ 589 h 594"/>
                  <a:gd name="T16" fmla="*/ 0 w 597"/>
                  <a:gd name="T17" fmla="*/ 594 h 594"/>
                  <a:gd name="T18" fmla="*/ 16 w 597"/>
                  <a:gd name="T19" fmla="*/ 594 h 594"/>
                  <a:gd name="T20" fmla="*/ 62 w 597"/>
                  <a:gd name="T21" fmla="*/ 594 h 594"/>
                  <a:gd name="T22" fmla="*/ 95 w 597"/>
                  <a:gd name="T23" fmla="*/ 594 h 594"/>
                  <a:gd name="T24" fmla="*/ 112 w 597"/>
                  <a:gd name="T25" fmla="*/ 594 h 594"/>
                  <a:gd name="T26" fmla="*/ 146 w 597"/>
                  <a:gd name="T27" fmla="*/ 594 h 594"/>
                  <a:gd name="T28" fmla="*/ 169 w 597"/>
                  <a:gd name="T29" fmla="*/ 594 h 594"/>
                  <a:gd name="T30" fmla="*/ 174 w 597"/>
                  <a:gd name="T31" fmla="*/ 589 h 594"/>
                  <a:gd name="T32" fmla="*/ 163 w 597"/>
                  <a:gd name="T33" fmla="*/ 583 h 594"/>
                  <a:gd name="T34" fmla="*/ 140 w 597"/>
                  <a:gd name="T35" fmla="*/ 577 h 594"/>
                  <a:gd name="T36" fmla="*/ 129 w 597"/>
                  <a:gd name="T37" fmla="*/ 561 h 594"/>
                  <a:gd name="T38" fmla="*/ 135 w 597"/>
                  <a:gd name="T39" fmla="*/ 527 h 594"/>
                  <a:gd name="T40" fmla="*/ 191 w 597"/>
                  <a:gd name="T41" fmla="*/ 376 h 594"/>
                  <a:gd name="T42" fmla="*/ 197 w 597"/>
                  <a:gd name="T43" fmla="*/ 365 h 594"/>
                  <a:gd name="T44" fmla="*/ 366 w 597"/>
                  <a:gd name="T45" fmla="*/ 370 h 594"/>
                  <a:gd name="T46" fmla="*/ 444 w 597"/>
                  <a:gd name="T47" fmla="*/ 561 h 594"/>
                  <a:gd name="T48" fmla="*/ 444 w 597"/>
                  <a:gd name="T49" fmla="*/ 577 h 594"/>
                  <a:gd name="T50" fmla="*/ 433 w 597"/>
                  <a:gd name="T51" fmla="*/ 583 h 594"/>
                  <a:gd name="T52" fmla="*/ 433 w 597"/>
                  <a:gd name="T53" fmla="*/ 594 h 594"/>
                  <a:gd name="T54" fmla="*/ 456 w 597"/>
                  <a:gd name="T55" fmla="*/ 594 h 594"/>
                  <a:gd name="T56" fmla="*/ 551 w 597"/>
                  <a:gd name="T57" fmla="*/ 594 h 594"/>
                  <a:gd name="T58" fmla="*/ 585 w 597"/>
                  <a:gd name="T59" fmla="*/ 594 h 594"/>
                  <a:gd name="T60" fmla="*/ 597 w 597"/>
                  <a:gd name="T61" fmla="*/ 589 h 594"/>
                  <a:gd name="T62" fmla="*/ 585 w 597"/>
                  <a:gd name="T63" fmla="*/ 583 h 594"/>
                  <a:gd name="T64" fmla="*/ 557 w 597"/>
                  <a:gd name="T65" fmla="*/ 577 h 594"/>
                  <a:gd name="T66" fmla="*/ 535 w 597"/>
                  <a:gd name="T67" fmla="*/ 572 h 594"/>
                  <a:gd name="T68" fmla="*/ 512 w 597"/>
                  <a:gd name="T69" fmla="*/ 544 h 594"/>
                  <a:gd name="T70" fmla="*/ 490 w 597"/>
                  <a:gd name="T71" fmla="*/ 493 h 594"/>
                  <a:gd name="T72" fmla="*/ 439 w 597"/>
                  <a:gd name="T73" fmla="*/ 376 h 594"/>
                  <a:gd name="T74" fmla="*/ 383 w 597"/>
                  <a:gd name="T75" fmla="*/ 230 h 594"/>
                  <a:gd name="T76" fmla="*/ 332 w 597"/>
                  <a:gd name="T77" fmla="*/ 96 h 594"/>
                  <a:gd name="T78" fmla="*/ 309 w 597"/>
                  <a:gd name="T79" fmla="*/ 28 h 594"/>
                  <a:gd name="T80" fmla="*/ 298 w 597"/>
                  <a:gd name="T81" fmla="*/ 6 h 594"/>
                  <a:gd name="T82" fmla="*/ 287 w 597"/>
                  <a:gd name="T83" fmla="*/ 0 h 594"/>
                  <a:gd name="T84" fmla="*/ 276 w 597"/>
                  <a:gd name="T85" fmla="*/ 12 h 594"/>
                  <a:gd name="T86" fmla="*/ 95 w 597"/>
                  <a:gd name="T87" fmla="*/ 510 h 5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7"/>
                  <a:gd name="T133" fmla="*/ 0 h 594"/>
                  <a:gd name="T134" fmla="*/ 597 w 597"/>
                  <a:gd name="T135" fmla="*/ 594 h 5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7" h="594">
                    <a:moveTo>
                      <a:pt x="202" y="337"/>
                    </a:moveTo>
                    <a:lnTo>
                      <a:pt x="270" y="124"/>
                    </a:lnTo>
                    <a:lnTo>
                      <a:pt x="276" y="118"/>
                    </a:lnTo>
                    <a:lnTo>
                      <a:pt x="281" y="118"/>
                    </a:lnTo>
                    <a:lnTo>
                      <a:pt x="281" y="124"/>
                    </a:lnTo>
                    <a:lnTo>
                      <a:pt x="354" y="337"/>
                    </a:lnTo>
                    <a:lnTo>
                      <a:pt x="202" y="337"/>
                    </a:lnTo>
                    <a:lnTo>
                      <a:pt x="95" y="510"/>
                    </a:lnTo>
                    <a:lnTo>
                      <a:pt x="90" y="533"/>
                    </a:lnTo>
                    <a:lnTo>
                      <a:pt x="78" y="549"/>
                    </a:lnTo>
                    <a:lnTo>
                      <a:pt x="67" y="566"/>
                    </a:lnTo>
                    <a:lnTo>
                      <a:pt x="50" y="577"/>
                    </a:lnTo>
                    <a:lnTo>
                      <a:pt x="28" y="583"/>
                    </a:lnTo>
                    <a:lnTo>
                      <a:pt x="16" y="583"/>
                    </a:lnTo>
                    <a:lnTo>
                      <a:pt x="5" y="583"/>
                    </a:lnTo>
                    <a:lnTo>
                      <a:pt x="5" y="589"/>
                    </a:lnTo>
                    <a:lnTo>
                      <a:pt x="0" y="589"/>
                    </a:lnTo>
                    <a:lnTo>
                      <a:pt x="0" y="594"/>
                    </a:lnTo>
                    <a:lnTo>
                      <a:pt x="5" y="594"/>
                    </a:lnTo>
                    <a:lnTo>
                      <a:pt x="16" y="594"/>
                    </a:lnTo>
                    <a:lnTo>
                      <a:pt x="39" y="594"/>
                    </a:lnTo>
                    <a:lnTo>
                      <a:pt x="62" y="594"/>
                    </a:lnTo>
                    <a:lnTo>
                      <a:pt x="78" y="594"/>
                    </a:lnTo>
                    <a:lnTo>
                      <a:pt x="95" y="594"/>
                    </a:lnTo>
                    <a:lnTo>
                      <a:pt x="101" y="594"/>
                    </a:lnTo>
                    <a:lnTo>
                      <a:pt x="112" y="594"/>
                    </a:lnTo>
                    <a:lnTo>
                      <a:pt x="129" y="594"/>
                    </a:lnTo>
                    <a:lnTo>
                      <a:pt x="146" y="594"/>
                    </a:lnTo>
                    <a:lnTo>
                      <a:pt x="163" y="594"/>
                    </a:lnTo>
                    <a:lnTo>
                      <a:pt x="169" y="594"/>
                    </a:lnTo>
                    <a:lnTo>
                      <a:pt x="174" y="594"/>
                    </a:lnTo>
                    <a:lnTo>
                      <a:pt x="174" y="589"/>
                    </a:lnTo>
                    <a:lnTo>
                      <a:pt x="169" y="583"/>
                    </a:lnTo>
                    <a:lnTo>
                      <a:pt x="163" y="583"/>
                    </a:lnTo>
                    <a:lnTo>
                      <a:pt x="152" y="583"/>
                    </a:lnTo>
                    <a:lnTo>
                      <a:pt x="140" y="577"/>
                    </a:lnTo>
                    <a:lnTo>
                      <a:pt x="135" y="572"/>
                    </a:lnTo>
                    <a:lnTo>
                      <a:pt x="129" y="561"/>
                    </a:lnTo>
                    <a:lnTo>
                      <a:pt x="129" y="549"/>
                    </a:lnTo>
                    <a:lnTo>
                      <a:pt x="135" y="527"/>
                    </a:lnTo>
                    <a:lnTo>
                      <a:pt x="140" y="510"/>
                    </a:lnTo>
                    <a:lnTo>
                      <a:pt x="191" y="376"/>
                    </a:lnTo>
                    <a:lnTo>
                      <a:pt x="191" y="370"/>
                    </a:lnTo>
                    <a:lnTo>
                      <a:pt x="197" y="365"/>
                    </a:lnTo>
                    <a:lnTo>
                      <a:pt x="366" y="365"/>
                    </a:lnTo>
                    <a:lnTo>
                      <a:pt x="366" y="370"/>
                    </a:lnTo>
                    <a:lnTo>
                      <a:pt x="371" y="370"/>
                    </a:lnTo>
                    <a:lnTo>
                      <a:pt x="444" y="561"/>
                    </a:lnTo>
                    <a:lnTo>
                      <a:pt x="444" y="572"/>
                    </a:lnTo>
                    <a:lnTo>
                      <a:pt x="444" y="577"/>
                    </a:lnTo>
                    <a:lnTo>
                      <a:pt x="439" y="583"/>
                    </a:lnTo>
                    <a:lnTo>
                      <a:pt x="433" y="583"/>
                    </a:lnTo>
                    <a:lnTo>
                      <a:pt x="433" y="589"/>
                    </a:lnTo>
                    <a:lnTo>
                      <a:pt x="433" y="594"/>
                    </a:lnTo>
                    <a:lnTo>
                      <a:pt x="444" y="594"/>
                    </a:lnTo>
                    <a:lnTo>
                      <a:pt x="456" y="594"/>
                    </a:lnTo>
                    <a:lnTo>
                      <a:pt x="506" y="594"/>
                    </a:lnTo>
                    <a:lnTo>
                      <a:pt x="551" y="594"/>
                    </a:lnTo>
                    <a:lnTo>
                      <a:pt x="580" y="594"/>
                    </a:lnTo>
                    <a:lnTo>
                      <a:pt x="585" y="594"/>
                    </a:lnTo>
                    <a:lnTo>
                      <a:pt x="591" y="594"/>
                    </a:lnTo>
                    <a:lnTo>
                      <a:pt x="597" y="589"/>
                    </a:lnTo>
                    <a:lnTo>
                      <a:pt x="591" y="583"/>
                    </a:lnTo>
                    <a:lnTo>
                      <a:pt x="585" y="583"/>
                    </a:lnTo>
                    <a:lnTo>
                      <a:pt x="574" y="583"/>
                    </a:lnTo>
                    <a:lnTo>
                      <a:pt x="557" y="577"/>
                    </a:lnTo>
                    <a:lnTo>
                      <a:pt x="546" y="577"/>
                    </a:lnTo>
                    <a:lnTo>
                      <a:pt x="535" y="572"/>
                    </a:lnTo>
                    <a:lnTo>
                      <a:pt x="523" y="561"/>
                    </a:lnTo>
                    <a:lnTo>
                      <a:pt x="512" y="544"/>
                    </a:lnTo>
                    <a:lnTo>
                      <a:pt x="501" y="521"/>
                    </a:lnTo>
                    <a:lnTo>
                      <a:pt x="490" y="493"/>
                    </a:lnTo>
                    <a:lnTo>
                      <a:pt x="467" y="443"/>
                    </a:lnTo>
                    <a:lnTo>
                      <a:pt x="439" y="376"/>
                    </a:lnTo>
                    <a:lnTo>
                      <a:pt x="411" y="303"/>
                    </a:lnTo>
                    <a:lnTo>
                      <a:pt x="383" y="230"/>
                    </a:lnTo>
                    <a:lnTo>
                      <a:pt x="354" y="157"/>
                    </a:lnTo>
                    <a:lnTo>
                      <a:pt x="332" y="96"/>
                    </a:lnTo>
                    <a:lnTo>
                      <a:pt x="315" y="51"/>
                    </a:lnTo>
                    <a:lnTo>
                      <a:pt x="309" y="28"/>
                    </a:lnTo>
                    <a:lnTo>
                      <a:pt x="298" y="12"/>
                    </a:lnTo>
                    <a:lnTo>
                      <a:pt x="298" y="6"/>
                    </a:lnTo>
                    <a:lnTo>
                      <a:pt x="292" y="0"/>
                    </a:lnTo>
                    <a:lnTo>
                      <a:pt x="287" y="0"/>
                    </a:lnTo>
                    <a:lnTo>
                      <a:pt x="281" y="6"/>
                    </a:lnTo>
                    <a:lnTo>
                      <a:pt x="276" y="12"/>
                    </a:lnTo>
                    <a:lnTo>
                      <a:pt x="270" y="28"/>
                    </a:lnTo>
                    <a:lnTo>
                      <a:pt x="95" y="510"/>
                    </a:lnTo>
                    <a:lnTo>
                      <a:pt x="202" y="337"/>
                    </a:lnTo>
                    <a:close/>
                  </a:path>
                </a:pathLst>
              </a:custGeom>
              <a:solidFill>
                <a:schemeClr val="tx1"/>
              </a:solidFill>
              <a:ln w="9525">
                <a:noFill/>
                <a:round/>
                <a:headEnd/>
                <a:tailEnd/>
              </a:ln>
            </p:spPr>
            <p:txBody>
              <a:bodyPr/>
              <a:lstStyle/>
              <a:p>
                <a:endParaRPr lang="en-US" sz="18144"/>
              </a:p>
            </p:txBody>
          </p:sp>
          <p:sp>
            <p:nvSpPr>
              <p:cNvPr id="3157" name="Freeform 30"/>
              <p:cNvSpPr>
                <a:spLocks/>
              </p:cNvSpPr>
              <p:nvPr/>
            </p:nvSpPr>
            <p:spPr bwMode="auto">
              <a:xfrm>
                <a:off x="13751" y="18583"/>
                <a:ext cx="783" cy="594"/>
              </a:xfrm>
              <a:custGeom>
                <a:avLst/>
                <a:gdLst>
                  <a:gd name="T0" fmla="*/ 681 w 783"/>
                  <a:gd name="T1" fmla="*/ 510 h 594"/>
                  <a:gd name="T2" fmla="*/ 693 w 783"/>
                  <a:gd name="T3" fmla="*/ 544 h 594"/>
                  <a:gd name="T4" fmla="*/ 710 w 783"/>
                  <a:gd name="T5" fmla="*/ 572 h 594"/>
                  <a:gd name="T6" fmla="*/ 743 w 783"/>
                  <a:gd name="T7" fmla="*/ 583 h 594"/>
                  <a:gd name="T8" fmla="*/ 771 w 783"/>
                  <a:gd name="T9" fmla="*/ 583 h 594"/>
                  <a:gd name="T10" fmla="*/ 783 w 783"/>
                  <a:gd name="T11" fmla="*/ 589 h 594"/>
                  <a:gd name="T12" fmla="*/ 771 w 783"/>
                  <a:gd name="T13" fmla="*/ 594 h 594"/>
                  <a:gd name="T14" fmla="*/ 738 w 783"/>
                  <a:gd name="T15" fmla="*/ 594 h 594"/>
                  <a:gd name="T16" fmla="*/ 664 w 783"/>
                  <a:gd name="T17" fmla="*/ 594 h 594"/>
                  <a:gd name="T18" fmla="*/ 619 w 783"/>
                  <a:gd name="T19" fmla="*/ 589 h 594"/>
                  <a:gd name="T20" fmla="*/ 614 w 783"/>
                  <a:gd name="T21" fmla="*/ 583 h 594"/>
                  <a:gd name="T22" fmla="*/ 619 w 783"/>
                  <a:gd name="T23" fmla="*/ 577 h 594"/>
                  <a:gd name="T24" fmla="*/ 619 w 783"/>
                  <a:gd name="T25" fmla="*/ 561 h 594"/>
                  <a:gd name="T26" fmla="*/ 586 w 783"/>
                  <a:gd name="T27" fmla="*/ 152 h 594"/>
                  <a:gd name="T28" fmla="*/ 389 w 783"/>
                  <a:gd name="T29" fmla="*/ 555 h 594"/>
                  <a:gd name="T30" fmla="*/ 377 w 783"/>
                  <a:gd name="T31" fmla="*/ 583 h 594"/>
                  <a:gd name="T32" fmla="*/ 366 w 783"/>
                  <a:gd name="T33" fmla="*/ 594 h 594"/>
                  <a:gd name="T34" fmla="*/ 360 w 783"/>
                  <a:gd name="T35" fmla="*/ 589 h 594"/>
                  <a:gd name="T36" fmla="*/ 349 w 783"/>
                  <a:gd name="T37" fmla="*/ 572 h 594"/>
                  <a:gd name="T38" fmla="*/ 327 w 783"/>
                  <a:gd name="T39" fmla="*/ 533 h 594"/>
                  <a:gd name="T40" fmla="*/ 287 w 783"/>
                  <a:gd name="T41" fmla="*/ 460 h 594"/>
                  <a:gd name="T42" fmla="*/ 253 w 783"/>
                  <a:gd name="T43" fmla="*/ 393 h 594"/>
                  <a:gd name="T44" fmla="*/ 242 w 783"/>
                  <a:gd name="T45" fmla="*/ 359 h 594"/>
                  <a:gd name="T46" fmla="*/ 197 w 783"/>
                  <a:gd name="T47" fmla="*/ 269 h 594"/>
                  <a:gd name="T48" fmla="*/ 158 w 783"/>
                  <a:gd name="T49" fmla="*/ 180 h 594"/>
                  <a:gd name="T50" fmla="*/ 141 w 783"/>
                  <a:gd name="T51" fmla="*/ 157 h 594"/>
                  <a:gd name="T52" fmla="*/ 113 w 783"/>
                  <a:gd name="T53" fmla="*/ 538 h 594"/>
                  <a:gd name="T54" fmla="*/ 113 w 783"/>
                  <a:gd name="T55" fmla="*/ 566 h 594"/>
                  <a:gd name="T56" fmla="*/ 130 w 783"/>
                  <a:gd name="T57" fmla="*/ 583 h 594"/>
                  <a:gd name="T58" fmla="*/ 152 w 783"/>
                  <a:gd name="T59" fmla="*/ 583 h 594"/>
                  <a:gd name="T60" fmla="*/ 169 w 783"/>
                  <a:gd name="T61" fmla="*/ 589 h 594"/>
                  <a:gd name="T62" fmla="*/ 152 w 783"/>
                  <a:gd name="T63" fmla="*/ 594 h 594"/>
                  <a:gd name="T64" fmla="*/ 118 w 783"/>
                  <a:gd name="T65" fmla="*/ 594 h 594"/>
                  <a:gd name="T66" fmla="*/ 90 w 783"/>
                  <a:gd name="T67" fmla="*/ 594 h 594"/>
                  <a:gd name="T68" fmla="*/ 73 w 783"/>
                  <a:gd name="T69" fmla="*/ 594 h 594"/>
                  <a:gd name="T70" fmla="*/ 45 w 783"/>
                  <a:gd name="T71" fmla="*/ 594 h 594"/>
                  <a:gd name="T72" fmla="*/ 17 w 783"/>
                  <a:gd name="T73" fmla="*/ 594 h 594"/>
                  <a:gd name="T74" fmla="*/ 6 w 783"/>
                  <a:gd name="T75" fmla="*/ 594 h 594"/>
                  <a:gd name="T76" fmla="*/ 6 w 783"/>
                  <a:gd name="T77" fmla="*/ 583 h 594"/>
                  <a:gd name="T78" fmla="*/ 17 w 783"/>
                  <a:gd name="T79" fmla="*/ 583 h 594"/>
                  <a:gd name="T80" fmla="*/ 34 w 783"/>
                  <a:gd name="T81" fmla="*/ 583 h 594"/>
                  <a:gd name="T82" fmla="*/ 51 w 783"/>
                  <a:gd name="T83" fmla="*/ 572 h 594"/>
                  <a:gd name="T84" fmla="*/ 62 w 783"/>
                  <a:gd name="T85" fmla="*/ 549 h 594"/>
                  <a:gd name="T86" fmla="*/ 62 w 783"/>
                  <a:gd name="T87" fmla="*/ 516 h 594"/>
                  <a:gd name="T88" fmla="*/ 124 w 783"/>
                  <a:gd name="T89" fmla="*/ 6 h 594"/>
                  <a:gd name="T90" fmla="*/ 130 w 783"/>
                  <a:gd name="T91" fmla="*/ 0 h 594"/>
                  <a:gd name="T92" fmla="*/ 141 w 783"/>
                  <a:gd name="T93" fmla="*/ 12 h 594"/>
                  <a:gd name="T94" fmla="*/ 608 w 783"/>
                  <a:gd name="T95" fmla="*/ 12 h 594"/>
                  <a:gd name="T96" fmla="*/ 614 w 783"/>
                  <a:gd name="T97" fmla="*/ 0 h 594"/>
                  <a:gd name="T98" fmla="*/ 625 w 783"/>
                  <a:gd name="T99" fmla="*/ 0 h 594"/>
                  <a:gd name="T100" fmla="*/ 631 w 783"/>
                  <a:gd name="T101" fmla="*/ 23 h 5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3"/>
                  <a:gd name="T154" fmla="*/ 0 h 594"/>
                  <a:gd name="T155" fmla="*/ 783 w 783"/>
                  <a:gd name="T156" fmla="*/ 594 h 5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3" h="594">
                    <a:moveTo>
                      <a:pt x="681" y="493"/>
                    </a:moveTo>
                    <a:lnTo>
                      <a:pt x="681" y="510"/>
                    </a:lnTo>
                    <a:lnTo>
                      <a:pt x="687" y="527"/>
                    </a:lnTo>
                    <a:lnTo>
                      <a:pt x="693" y="544"/>
                    </a:lnTo>
                    <a:lnTo>
                      <a:pt x="698" y="561"/>
                    </a:lnTo>
                    <a:lnTo>
                      <a:pt x="710" y="572"/>
                    </a:lnTo>
                    <a:lnTo>
                      <a:pt x="721" y="577"/>
                    </a:lnTo>
                    <a:lnTo>
                      <a:pt x="743" y="583"/>
                    </a:lnTo>
                    <a:lnTo>
                      <a:pt x="760" y="583"/>
                    </a:lnTo>
                    <a:lnTo>
                      <a:pt x="771" y="583"/>
                    </a:lnTo>
                    <a:lnTo>
                      <a:pt x="777" y="583"/>
                    </a:lnTo>
                    <a:lnTo>
                      <a:pt x="783" y="589"/>
                    </a:lnTo>
                    <a:lnTo>
                      <a:pt x="777" y="594"/>
                    </a:lnTo>
                    <a:lnTo>
                      <a:pt x="771" y="594"/>
                    </a:lnTo>
                    <a:lnTo>
                      <a:pt x="766" y="594"/>
                    </a:lnTo>
                    <a:lnTo>
                      <a:pt x="738" y="594"/>
                    </a:lnTo>
                    <a:lnTo>
                      <a:pt x="704" y="594"/>
                    </a:lnTo>
                    <a:lnTo>
                      <a:pt x="664" y="594"/>
                    </a:lnTo>
                    <a:lnTo>
                      <a:pt x="636" y="589"/>
                    </a:lnTo>
                    <a:lnTo>
                      <a:pt x="619" y="589"/>
                    </a:lnTo>
                    <a:lnTo>
                      <a:pt x="614" y="589"/>
                    </a:lnTo>
                    <a:lnTo>
                      <a:pt x="614" y="583"/>
                    </a:lnTo>
                    <a:lnTo>
                      <a:pt x="614" y="577"/>
                    </a:lnTo>
                    <a:lnTo>
                      <a:pt x="619" y="577"/>
                    </a:lnTo>
                    <a:lnTo>
                      <a:pt x="619" y="572"/>
                    </a:lnTo>
                    <a:lnTo>
                      <a:pt x="619" y="561"/>
                    </a:lnTo>
                    <a:lnTo>
                      <a:pt x="619" y="549"/>
                    </a:lnTo>
                    <a:lnTo>
                      <a:pt x="586" y="152"/>
                    </a:lnTo>
                    <a:lnTo>
                      <a:pt x="580" y="152"/>
                    </a:lnTo>
                    <a:lnTo>
                      <a:pt x="389" y="555"/>
                    </a:lnTo>
                    <a:lnTo>
                      <a:pt x="383" y="572"/>
                    </a:lnTo>
                    <a:lnTo>
                      <a:pt x="377" y="583"/>
                    </a:lnTo>
                    <a:lnTo>
                      <a:pt x="372" y="589"/>
                    </a:lnTo>
                    <a:lnTo>
                      <a:pt x="366" y="594"/>
                    </a:lnTo>
                    <a:lnTo>
                      <a:pt x="360" y="594"/>
                    </a:lnTo>
                    <a:lnTo>
                      <a:pt x="360" y="589"/>
                    </a:lnTo>
                    <a:lnTo>
                      <a:pt x="355" y="583"/>
                    </a:lnTo>
                    <a:lnTo>
                      <a:pt x="349" y="572"/>
                    </a:lnTo>
                    <a:lnTo>
                      <a:pt x="338" y="561"/>
                    </a:lnTo>
                    <a:lnTo>
                      <a:pt x="327" y="533"/>
                    </a:lnTo>
                    <a:lnTo>
                      <a:pt x="310" y="499"/>
                    </a:lnTo>
                    <a:lnTo>
                      <a:pt x="287" y="460"/>
                    </a:lnTo>
                    <a:lnTo>
                      <a:pt x="270" y="421"/>
                    </a:lnTo>
                    <a:lnTo>
                      <a:pt x="253" y="393"/>
                    </a:lnTo>
                    <a:lnTo>
                      <a:pt x="248" y="381"/>
                    </a:lnTo>
                    <a:lnTo>
                      <a:pt x="242" y="359"/>
                    </a:lnTo>
                    <a:lnTo>
                      <a:pt x="220" y="320"/>
                    </a:lnTo>
                    <a:lnTo>
                      <a:pt x="197" y="269"/>
                    </a:lnTo>
                    <a:lnTo>
                      <a:pt x="175" y="219"/>
                    </a:lnTo>
                    <a:lnTo>
                      <a:pt x="158" y="180"/>
                    </a:lnTo>
                    <a:lnTo>
                      <a:pt x="146" y="157"/>
                    </a:lnTo>
                    <a:lnTo>
                      <a:pt x="141" y="157"/>
                    </a:lnTo>
                    <a:lnTo>
                      <a:pt x="113" y="516"/>
                    </a:lnTo>
                    <a:lnTo>
                      <a:pt x="113" y="538"/>
                    </a:lnTo>
                    <a:lnTo>
                      <a:pt x="113" y="555"/>
                    </a:lnTo>
                    <a:lnTo>
                      <a:pt x="113" y="566"/>
                    </a:lnTo>
                    <a:lnTo>
                      <a:pt x="124" y="577"/>
                    </a:lnTo>
                    <a:lnTo>
                      <a:pt x="130" y="583"/>
                    </a:lnTo>
                    <a:lnTo>
                      <a:pt x="146" y="583"/>
                    </a:lnTo>
                    <a:lnTo>
                      <a:pt x="152" y="583"/>
                    </a:lnTo>
                    <a:lnTo>
                      <a:pt x="163" y="583"/>
                    </a:lnTo>
                    <a:lnTo>
                      <a:pt x="169" y="589"/>
                    </a:lnTo>
                    <a:lnTo>
                      <a:pt x="163" y="594"/>
                    </a:lnTo>
                    <a:lnTo>
                      <a:pt x="152" y="594"/>
                    </a:lnTo>
                    <a:lnTo>
                      <a:pt x="135" y="594"/>
                    </a:lnTo>
                    <a:lnTo>
                      <a:pt x="118" y="594"/>
                    </a:lnTo>
                    <a:lnTo>
                      <a:pt x="101" y="594"/>
                    </a:lnTo>
                    <a:lnTo>
                      <a:pt x="90" y="594"/>
                    </a:lnTo>
                    <a:lnTo>
                      <a:pt x="79" y="594"/>
                    </a:lnTo>
                    <a:lnTo>
                      <a:pt x="73" y="594"/>
                    </a:lnTo>
                    <a:lnTo>
                      <a:pt x="62" y="594"/>
                    </a:lnTo>
                    <a:lnTo>
                      <a:pt x="45" y="594"/>
                    </a:lnTo>
                    <a:lnTo>
                      <a:pt x="28" y="594"/>
                    </a:lnTo>
                    <a:lnTo>
                      <a:pt x="17" y="594"/>
                    </a:lnTo>
                    <a:lnTo>
                      <a:pt x="11" y="594"/>
                    </a:lnTo>
                    <a:lnTo>
                      <a:pt x="6" y="594"/>
                    </a:lnTo>
                    <a:lnTo>
                      <a:pt x="0" y="589"/>
                    </a:lnTo>
                    <a:lnTo>
                      <a:pt x="6" y="583"/>
                    </a:lnTo>
                    <a:lnTo>
                      <a:pt x="11" y="583"/>
                    </a:lnTo>
                    <a:lnTo>
                      <a:pt x="17" y="583"/>
                    </a:lnTo>
                    <a:lnTo>
                      <a:pt x="23" y="583"/>
                    </a:lnTo>
                    <a:lnTo>
                      <a:pt x="34" y="583"/>
                    </a:lnTo>
                    <a:lnTo>
                      <a:pt x="45" y="577"/>
                    </a:lnTo>
                    <a:lnTo>
                      <a:pt x="51" y="572"/>
                    </a:lnTo>
                    <a:lnTo>
                      <a:pt x="56" y="561"/>
                    </a:lnTo>
                    <a:lnTo>
                      <a:pt x="62" y="549"/>
                    </a:lnTo>
                    <a:lnTo>
                      <a:pt x="62" y="533"/>
                    </a:lnTo>
                    <a:lnTo>
                      <a:pt x="62" y="516"/>
                    </a:lnTo>
                    <a:lnTo>
                      <a:pt x="118" y="12"/>
                    </a:lnTo>
                    <a:lnTo>
                      <a:pt x="124" y="6"/>
                    </a:lnTo>
                    <a:lnTo>
                      <a:pt x="124" y="0"/>
                    </a:lnTo>
                    <a:lnTo>
                      <a:pt x="130" y="0"/>
                    </a:lnTo>
                    <a:lnTo>
                      <a:pt x="135" y="0"/>
                    </a:lnTo>
                    <a:lnTo>
                      <a:pt x="141" y="12"/>
                    </a:lnTo>
                    <a:lnTo>
                      <a:pt x="377" y="499"/>
                    </a:lnTo>
                    <a:lnTo>
                      <a:pt x="608" y="12"/>
                    </a:lnTo>
                    <a:lnTo>
                      <a:pt x="614" y="6"/>
                    </a:lnTo>
                    <a:lnTo>
                      <a:pt x="614" y="0"/>
                    </a:lnTo>
                    <a:lnTo>
                      <a:pt x="619" y="0"/>
                    </a:lnTo>
                    <a:lnTo>
                      <a:pt x="625" y="0"/>
                    </a:lnTo>
                    <a:lnTo>
                      <a:pt x="625" y="6"/>
                    </a:lnTo>
                    <a:lnTo>
                      <a:pt x="631" y="23"/>
                    </a:lnTo>
                    <a:lnTo>
                      <a:pt x="681" y="493"/>
                    </a:lnTo>
                    <a:close/>
                  </a:path>
                </a:pathLst>
              </a:custGeom>
              <a:solidFill>
                <a:schemeClr val="tx1"/>
              </a:solidFill>
              <a:ln w="9525">
                <a:noFill/>
                <a:round/>
                <a:headEnd/>
                <a:tailEnd/>
              </a:ln>
            </p:spPr>
            <p:txBody>
              <a:bodyPr/>
              <a:lstStyle/>
              <a:p>
                <a:endParaRPr lang="en-US" sz="18144"/>
              </a:p>
            </p:txBody>
          </p:sp>
          <p:sp>
            <p:nvSpPr>
              <p:cNvPr id="3158" name="Freeform 31"/>
              <p:cNvSpPr>
                <a:spLocks/>
              </p:cNvSpPr>
              <p:nvPr/>
            </p:nvSpPr>
            <p:spPr bwMode="auto">
              <a:xfrm>
                <a:off x="14663" y="18595"/>
                <a:ext cx="383" cy="582"/>
              </a:xfrm>
              <a:custGeom>
                <a:avLst/>
                <a:gdLst>
                  <a:gd name="T0" fmla="*/ 68 w 383"/>
                  <a:gd name="T1" fmla="*/ 151 h 582"/>
                  <a:gd name="T2" fmla="*/ 68 w 383"/>
                  <a:gd name="T3" fmla="*/ 72 h 582"/>
                  <a:gd name="T4" fmla="*/ 62 w 383"/>
                  <a:gd name="T5" fmla="*/ 39 h 582"/>
                  <a:gd name="T6" fmla="*/ 45 w 383"/>
                  <a:gd name="T7" fmla="*/ 16 h 582"/>
                  <a:gd name="T8" fmla="*/ 23 w 383"/>
                  <a:gd name="T9" fmla="*/ 11 h 582"/>
                  <a:gd name="T10" fmla="*/ 6 w 383"/>
                  <a:gd name="T11" fmla="*/ 11 h 582"/>
                  <a:gd name="T12" fmla="*/ 0 w 383"/>
                  <a:gd name="T13" fmla="*/ 0 h 582"/>
                  <a:gd name="T14" fmla="*/ 34 w 383"/>
                  <a:gd name="T15" fmla="*/ 0 h 582"/>
                  <a:gd name="T16" fmla="*/ 73 w 383"/>
                  <a:gd name="T17" fmla="*/ 0 h 582"/>
                  <a:gd name="T18" fmla="*/ 102 w 383"/>
                  <a:gd name="T19" fmla="*/ 0 h 582"/>
                  <a:gd name="T20" fmla="*/ 158 w 383"/>
                  <a:gd name="T21" fmla="*/ 0 h 582"/>
                  <a:gd name="T22" fmla="*/ 259 w 383"/>
                  <a:gd name="T23" fmla="*/ 5 h 582"/>
                  <a:gd name="T24" fmla="*/ 327 w 383"/>
                  <a:gd name="T25" fmla="*/ 28 h 582"/>
                  <a:gd name="T26" fmla="*/ 366 w 383"/>
                  <a:gd name="T27" fmla="*/ 78 h 582"/>
                  <a:gd name="T28" fmla="*/ 366 w 383"/>
                  <a:gd name="T29" fmla="*/ 207 h 582"/>
                  <a:gd name="T30" fmla="*/ 265 w 383"/>
                  <a:gd name="T31" fmla="*/ 308 h 582"/>
                  <a:gd name="T32" fmla="*/ 180 w 383"/>
                  <a:gd name="T33" fmla="*/ 319 h 582"/>
                  <a:gd name="T34" fmla="*/ 169 w 383"/>
                  <a:gd name="T35" fmla="*/ 319 h 582"/>
                  <a:gd name="T36" fmla="*/ 169 w 383"/>
                  <a:gd name="T37" fmla="*/ 308 h 582"/>
                  <a:gd name="T38" fmla="*/ 186 w 383"/>
                  <a:gd name="T39" fmla="*/ 308 h 582"/>
                  <a:gd name="T40" fmla="*/ 282 w 383"/>
                  <a:gd name="T41" fmla="*/ 269 h 582"/>
                  <a:gd name="T42" fmla="*/ 321 w 383"/>
                  <a:gd name="T43" fmla="*/ 179 h 582"/>
                  <a:gd name="T44" fmla="*/ 304 w 383"/>
                  <a:gd name="T45" fmla="*/ 106 h 582"/>
                  <a:gd name="T46" fmla="*/ 237 w 383"/>
                  <a:gd name="T47" fmla="*/ 33 h 582"/>
                  <a:gd name="T48" fmla="*/ 169 w 383"/>
                  <a:gd name="T49" fmla="*/ 22 h 582"/>
                  <a:gd name="T50" fmla="*/ 147 w 383"/>
                  <a:gd name="T51" fmla="*/ 22 h 582"/>
                  <a:gd name="T52" fmla="*/ 130 w 383"/>
                  <a:gd name="T53" fmla="*/ 33 h 582"/>
                  <a:gd name="T54" fmla="*/ 130 w 383"/>
                  <a:gd name="T55" fmla="*/ 358 h 582"/>
                  <a:gd name="T56" fmla="*/ 130 w 383"/>
                  <a:gd name="T57" fmla="*/ 487 h 582"/>
                  <a:gd name="T58" fmla="*/ 135 w 383"/>
                  <a:gd name="T59" fmla="*/ 537 h 582"/>
                  <a:gd name="T60" fmla="*/ 147 w 383"/>
                  <a:gd name="T61" fmla="*/ 560 h 582"/>
                  <a:gd name="T62" fmla="*/ 164 w 383"/>
                  <a:gd name="T63" fmla="*/ 571 h 582"/>
                  <a:gd name="T64" fmla="*/ 192 w 383"/>
                  <a:gd name="T65" fmla="*/ 571 h 582"/>
                  <a:gd name="T66" fmla="*/ 203 w 383"/>
                  <a:gd name="T67" fmla="*/ 577 h 582"/>
                  <a:gd name="T68" fmla="*/ 203 w 383"/>
                  <a:gd name="T69" fmla="*/ 582 h 582"/>
                  <a:gd name="T70" fmla="*/ 152 w 383"/>
                  <a:gd name="T71" fmla="*/ 582 h 582"/>
                  <a:gd name="T72" fmla="*/ 96 w 383"/>
                  <a:gd name="T73" fmla="*/ 582 h 582"/>
                  <a:gd name="T74" fmla="*/ 85 w 383"/>
                  <a:gd name="T75" fmla="*/ 582 h 582"/>
                  <a:gd name="T76" fmla="*/ 51 w 383"/>
                  <a:gd name="T77" fmla="*/ 582 h 582"/>
                  <a:gd name="T78" fmla="*/ 23 w 383"/>
                  <a:gd name="T79" fmla="*/ 582 h 582"/>
                  <a:gd name="T80" fmla="*/ 12 w 383"/>
                  <a:gd name="T81" fmla="*/ 577 h 582"/>
                  <a:gd name="T82" fmla="*/ 28 w 383"/>
                  <a:gd name="T83" fmla="*/ 571 h 582"/>
                  <a:gd name="T84" fmla="*/ 51 w 383"/>
                  <a:gd name="T85" fmla="*/ 565 h 582"/>
                  <a:gd name="T86" fmla="*/ 62 w 383"/>
                  <a:gd name="T87" fmla="*/ 543 h 582"/>
                  <a:gd name="T88" fmla="*/ 68 w 383"/>
                  <a:gd name="T89" fmla="*/ 487 h 582"/>
                  <a:gd name="T90" fmla="*/ 68 w 383"/>
                  <a:gd name="T91" fmla="*/ 358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
                  <a:gd name="T139" fmla="*/ 0 h 582"/>
                  <a:gd name="T140" fmla="*/ 383 w 383"/>
                  <a:gd name="T141" fmla="*/ 582 h 5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 h="582">
                    <a:moveTo>
                      <a:pt x="68" y="224"/>
                    </a:moveTo>
                    <a:lnTo>
                      <a:pt x="68" y="151"/>
                    </a:lnTo>
                    <a:lnTo>
                      <a:pt x="68" y="101"/>
                    </a:lnTo>
                    <a:lnTo>
                      <a:pt x="68" y="72"/>
                    </a:lnTo>
                    <a:lnTo>
                      <a:pt x="62" y="56"/>
                    </a:lnTo>
                    <a:lnTo>
                      <a:pt x="62" y="39"/>
                    </a:lnTo>
                    <a:lnTo>
                      <a:pt x="57" y="28"/>
                    </a:lnTo>
                    <a:lnTo>
                      <a:pt x="45" y="16"/>
                    </a:lnTo>
                    <a:lnTo>
                      <a:pt x="34" y="11"/>
                    </a:lnTo>
                    <a:lnTo>
                      <a:pt x="23" y="11"/>
                    </a:lnTo>
                    <a:lnTo>
                      <a:pt x="12" y="11"/>
                    </a:lnTo>
                    <a:lnTo>
                      <a:pt x="6" y="11"/>
                    </a:lnTo>
                    <a:lnTo>
                      <a:pt x="0" y="5"/>
                    </a:lnTo>
                    <a:lnTo>
                      <a:pt x="0" y="0"/>
                    </a:lnTo>
                    <a:lnTo>
                      <a:pt x="12" y="0"/>
                    </a:lnTo>
                    <a:lnTo>
                      <a:pt x="34" y="0"/>
                    </a:lnTo>
                    <a:lnTo>
                      <a:pt x="57" y="0"/>
                    </a:lnTo>
                    <a:lnTo>
                      <a:pt x="73" y="0"/>
                    </a:lnTo>
                    <a:lnTo>
                      <a:pt x="90" y="0"/>
                    </a:lnTo>
                    <a:lnTo>
                      <a:pt x="102" y="0"/>
                    </a:lnTo>
                    <a:lnTo>
                      <a:pt x="124" y="0"/>
                    </a:lnTo>
                    <a:lnTo>
                      <a:pt x="158" y="0"/>
                    </a:lnTo>
                    <a:lnTo>
                      <a:pt x="197" y="0"/>
                    </a:lnTo>
                    <a:lnTo>
                      <a:pt x="259" y="5"/>
                    </a:lnTo>
                    <a:lnTo>
                      <a:pt x="304" y="16"/>
                    </a:lnTo>
                    <a:lnTo>
                      <a:pt x="327" y="28"/>
                    </a:lnTo>
                    <a:lnTo>
                      <a:pt x="344" y="44"/>
                    </a:lnTo>
                    <a:lnTo>
                      <a:pt x="366" y="78"/>
                    </a:lnTo>
                    <a:lnTo>
                      <a:pt x="383" y="134"/>
                    </a:lnTo>
                    <a:lnTo>
                      <a:pt x="366" y="207"/>
                    </a:lnTo>
                    <a:lnTo>
                      <a:pt x="327" y="269"/>
                    </a:lnTo>
                    <a:lnTo>
                      <a:pt x="265" y="308"/>
                    </a:lnTo>
                    <a:lnTo>
                      <a:pt x="192" y="319"/>
                    </a:lnTo>
                    <a:lnTo>
                      <a:pt x="180" y="319"/>
                    </a:lnTo>
                    <a:lnTo>
                      <a:pt x="175" y="319"/>
                    </a:lnTo>
                    <a:lnTo>
                      <a:pt x="169" y="319"/>
                    </a:lnTo>
                    <a:lnTo>
                      <a:pt x="164" y="313"/>
                    </a:lnTo>
                    <a:lnTo>
                      <a:pt x="169" y="308"/>
                    </a:lnTo>
                    <a:lnTo>
                      <a:pt x="175" y="308"/>
                    </a:lnTo>
                    <a:lnTo>
                      <a:pt x="186" y="308"/>
                    </a:lnTo>
                    <a:lnTo>
                      <a:pt x="237" y="297"/>
                    </a:lnTo>
                    <a:lnTo>
                      <a:pt x="282" y="269"/>
                    </a:lnTo>
                    <a:lnTo>
                      <a:pt x="310" y="229"/>
                    </a:lnTo>
                    <a:lnTo>
                      <a:pt x="321" y="179"/>
                    </a:lnTo>
                    <a:lnTo>
                      <a:pt x="316" y="145"/>
                    </a:lnTo>
                    <a:lnTo>
                      <a:pt x="304" y="106"/>
                    </a:lnTo>
                    <a:lnTo>
                      <a:pt x="276" y="61"/>
                    </a:lnTo>
                    <a:lnTo>
                      <a:pt x="237" y="33"/>
                    </a:lnTo>
                    <a:lnTo>
                      <a:pt x="197" y="22"/>
                    </a:lnTo>
                    <a:lnTo>
                      <a:pt x="169" y="22"/>
                    </a:lnTo>
                    <a:lnTo>
                      <a:pt x="158" y="22"/>
                    </a:lnTo>
                    <a:lnTo>
                      <a:pt x="147" y="22"/>
                    </a:lnTo>
                    <a:lnTo>
                      <a:pt x="135" y="28"/>
                    </a:lnTo>
                    <a:lnTo>
                      <a:pt x="130" y="33"/>
                    </a:lnTo>
                    <a:lnTo>
                      <a:pt x="130" y="39"/>
                    </a:lnTo>
                    <a:lnTo>
                      <a:pt x="130" y="358"/>
                    </a:lnTo>
                    <a:lnTo>
                      <a:pt x="130" y="431"/>
                    </a:lnTo>
                    <a:lnTo>
                      <a:pt x="130" y="487"/>
                    </a:lnTo>
                    <a:lnTo>
                      <a:pt x="135" y="526"/>
                    </a:lnTo>
                    <a:lnTo>
                      <a:pt x="135" y="537"/>
                    </a:lnTo>
                    <a:lnTo>
                      <a:pt x="141" y="549"/>
                    </a:lnTo>
                    <a:lnTo>
                      <a:pt x="147" y="560"/>
                    </a:lnTo>
                    <a:lnTo>
                      <a:pt x="152" y="565"/>
                    </a:lnTo>
                    <a:lnTo>
                      <a:pt x="164" y="571"/>
                    </a:lnTo>
                    <a:lnTo>
                      <a:pt x="175" y="571"/>
                    </a:lnTo>
                    <a:lnTo>
                      <a:pt x="192" y="571"/>
                    </a:lnTo>
                    <a:lnTo>
                      <a:pt x="197" y="571"/>
                    </a:lnTo>
                    <a:lnTo>
                      <a:pt x="203" y="577"/>
                    </a:lnTo>
                    <a:lnTo>
                      <a:pt x="209" y="577"/>
                    </a:lnTo>
                    <a:lnTo>
                      <a:pt x="203" y="582"/>
                    </a:lnTo>
                    <a:lnTo>
                      <a:pt x="192" y="582"/>
                    </a:lnTo>
                    <a:lnTo>
                      <a:pt x="152" y="582"/>
                    </a:lnTo>
                    <a:lnTo>
                      <a:pt x="113" y="582"/>
                    </a:lnTo>
                    <a:lnTo>
                      <a:pt x="96" y="582"/>
                    </a:lnTo>
                    <a:lnTo>
                      <a:pt x="90" y="582"/>
                    </a:lnTo>
                    <a:lnTo>
                      <a:pt x="85" y="582"/>
                    </a:lnTo>
                    <a:lnTo>
                      <a:pt x="68" y="582"/>
                    </a:lnTo>
                    <a:lnTo>
                      <a:pt x="51" y="582"/>
                    </a:lnTo>
                    <a:lnTo>
                      <a:pt x="34" y="582"/>
                    </a:lnTo>
                    <a:lnTo>
                      <a:pt x="23" y="582"/>
                    </a:lnTo>
                    <a:lnTo>
                      <a:pt x="12" y="582"/>
                    </a:lnTo>
                    <a:lnTo>
                      <a:pt x="12" y="577"/>
                    </a:lnTo>
                    <a:lnTo>
                      <a:pt x="17" y="571"/>
                    </a:lnTo>
                    <a:lnTo>
                      <a:pt x="28" y="571"/>
                    </a:lnTo>
                    <a:lnTo>
                      <a:pt x="40" y="571"/>
                    </a:lnTo>
                    <a:lnTo>
                      <a:pt x="51" y="565"/>
                    </a:lnTo>
                    <a:lnTo>
                      <a:pt x="57" y="554"/>
                    </a:lnTo>
                    <a:lnTo>
                      <a:pt x="62" y="543"/>
                    </a:lnTo>
                    <a:lnTo>
                      <a:pt x="62" y="526"/>
                    </a:lnTo>
                    <a:lnTo>
                      <a:pt x="68" y="487"/>
                    </a:lnTo>
                    <a:lnTo>
                      <a:pt x="68" y="431"/>
                    </a:lnTo>
                    <a:lnTo>
                      <a:pt x="68" y="358"/>
                    </a:lnTo>
                    <a:lnTo>
                      <a:pt x="68" y="224"/>
                    </a:lnTo>
                    <a:close/>
                  </a:path>
                </a:pathLst>
              </a:custGeom>
              <a:solidFill>
                <a:schemeClr val="tx1"/>
              </a:solidFill>
              <a:ln w="9525">
                <a:noFill/>
                <a:round/>
                <a:headEnd/>
                <a:tailEnd/>
              </a:ln>
            </p:spPr>
            <p:txBody>
              <a:bodyPr/>
              <a:lstStyle/>
              <a:p>
                <a:endParaRPr lang="en-US" sz="18144"/>
              </a:p>
            </p:txBody>
          </p:sp>
          <p:sp>
            <p:nvSpPr>
              <p:cNvPr id="3159" name="Freeform 32"/>
              <p:cNvSpPr>
                <a:spLocks/>
              </p:cNvSpPr>
              <p:nvPr/>
            </p:nvSpPr>
            <p:spPr bwMode="auto">
              <a:xfrm>
                <a:off x="15232"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7 w 299"/>
                  <a:gd name="T11" fmla="*/ 465 h 606"/>
                  <a:gd name="T12" fmla="*/ 17 w 299"/>
                  <a:gd name="T13" fmla="*/ 482 h 606"/>
                  <a:gd name="T14" fmla="*/ 34 w 299"/>
                  <a:gd name="T15" fmla="*/ 533 h 606"/>
                  <a:gd name="T16" fmla="*/ 96 w 299"/>
                  <a:gd name="T17" fmla="*/ 572 h 606"/>
                  <a:gd name="T18" fmla="*/ 180 w 299"/>
                  <a:gd name="T19" fmla="*/ 566 h 606"/>
                  <a:gd name="T20" fmla="*/ 237 w 299"/>
                  <a:gd name="T21" fmla="*/ 510 h 606"/>
                  <a:gd name="T22" fmla="*/ 242 w 299"/>
                  <a:gd name="T23" fmla="*/ 437 h 606"/>
                  <a:gd name="T24" fmla="*/ 197 w 299"/>
                  <a:gd name="T25" fmla="*/ 370 h 606"/>
                  <a:gd name="T26" fmla="*/ 118 w 299"/>
                  <a:gd name="T27" fmla="*/ 309 h 606"/>
                  <a:gd name="T28" fmla="*/ 39 w 299"/>
                  <a:gd name="T29" fmla="*/ 219 h 606"/>
                  <a:gd name="T30" fmla="*/ 17 w 299"/>
                  <a:gd name="T31" fmla="*/ 141 h 606"/>
                  <a:gd name="T32" fmla="*/ 62 w 299"/>
                  <a:gd name="T33" fmla="*/ 40 h 606"/>
                  <a:gd name="T34" fmla="*/ 180 w 299"/>
                  <a:gd name="T35" fmla="*/ 0 h 606"/>
                  <a:gd name="T36" fmla="*/ 231 w 299"/>
                  <a:gd name="T37" fmla="*/ 0 h 606"/>
                  <a:gd name="T38" fmla="*/ 265 w 299"/>
                  <a:gd name="T39" fmla="*/ 12 h 606"/>
                  <a:gd name="T40" fmla="*/ 282 w 299"/>
                  <a:gd name="T41" fmla="*/ 12 h 606"/>
                  <a:gd name="T42" fmla="*/ 287 w 299"/>
                  <a:gd name="T43" fmla="*/ 17 h 606"/>
                  <a:gd name="T44" fmla="*/ 287 w 299"/>
                  <a:gd name="T45" fmla="*/ 34 h 606"/>
                  <a:gd name="T46" fmla="*/ 282 w 299"/>
                  <a:gd name="T47" fmla="*/ 68 h 606"/>
                  <a:gd name="T48" fmla="*/ 282 w 299"/>
                  <a:gd name="T49" fmla="*/ 107 h 606"/>
                  <a:gd name="T50" fmla="*/ 276 w 299"/>
                  <a:gd name="T51" fmla="*/ 118 h 606"/>
                  <a:gd name="T52" fmla="*/ 270 w 299"/>
                  <a:gd name="T53" fmla="*/ 113 h 606"/>
                  <a:gd name="T54" fmla="*/ 270 w 299"/>
                  <a:gd name="T55" fmla="*/ 96 h 606"/>
                  <a:gd name="T56" fmla="*/ 265 w 299"/>
                  <a:gd name="T57" fmla="*/ 68 h 606"/>
                  <a:gd name="T58" fmla="*/ 237 w 299"/>
                  <a:gd name="T59" fmla="*/ 45 h 606"/>
                  <a:gd name="T60" fmla="*/ 163 w 299"/>
                  <a:gd name="T61" fmla="*/ 28 h 606"/>
                  <a:gd name="T62" fmla="*/ 85 w 299"/>
                  <a:gd name="T63" fmla="*/ 68 h 606"/>
                  <a:gd name="T64" fmla="*/ 73 w 299"/>
                  <a:gd name="T65" fmla="*/ 146 h 606"/>
                  <a:gd name="T66" fmla="*/ 118 w 299"/>
                  <a:gd name="T67" fmla="*/ 208 h 606"/>
                  <a:gd name="T68" fmla="*/ 186 w 299"/>
                  <a:gd name="T69" fmla="*/ 264 h 606"/>
                  <a:gd name="T70" fmla="*/ 276 w 299"/>
                  <a:gd name="T71" fmla="*/ 359 h 606"/>
                  <a:gd name="T72" fmla="*/ 299 w 299"/>
                  <a:gd name="T73" fmla="*/ 443 h 606"/>
                  <a:gd name="T74" fmla="*/ 276 w 299"/>
                  <a:gd name="T75" fmla="*/ 533 h 606"/>
                  <a:gd name="T76" fmla="*/ 180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1" y="583"/>
                    </a:moveTo>
                    <a:lnTo>
                      <a:pt x="6" y="583"/>
                    </a:lnTo>
                    <a:lnTo>
                      <a:pt x="0" y="577"/>
                    </a:lnTo>
                    <a:lnTo>
                      <a:pt x="0" y="566"/>
                    </a:lnTo>
                    <a:lnTo>
                      <a:pt x="0" y="555"/>
                    </a:lnTo>
                    <a:lnTo>
                      <a:pt x="0" y="527"/>
                    </a:lnTo>
                    <a:lnTo>
                      <a:pt x="0" y="505"/>
                    </a:lnTo>
                    <a:lnTo>
                      <a:pt x="0" y="488"/>
                    </a:lnTo>
                    <a:lnTo>
                      <a:pt x="6" y="477"/>
                    </a:lnTo>
                    <a:lnTo>
                      <a:pt x="6" y="465"/>
                    </a:lnTo>
                    <a:lnTo>
                      <a:pt x="11" y="460"/>
                    </a:lnTo>
                    <a:lnTo>
                      <a:pt x="17" y="465"/>
                    </a:lnTo>
                    <a:lnTo>
                      <a:pt x="17" y="471"/>
                    </a:lnTo>
                    <a:lnTo>
                      <a:pt x="17" y="482"/>
                    </a:lnTo>
                    <a:lnTo>
                      <a:pt x="17" y="499"/>
                    </a:lnTo>
                    <a:lnTo>
                      <a:pt x="34" y="533"/>
                    </a:lnTo>
                    <a:lnTo>
                      <a:pt x="62" y="561"/>
                    </a:lnTo>
                    <a:lnTo>
                      <a:pt x="96" y="572"/>
                    </a:lnTo>
                    <a:lnTo>
                      <a:pt x="135" y="577"/>
                    </a:lnTo>
                    <a:lnTo>
                      <a:pt x="180" y="566"/>
                    </a:lnTo>
                    <a:lnTo>
                      <a:pt x="214" y="544"/>
                    </a:lnTo>
                    <a:lnTo>
                      <a:pt x="237" y="510"/>
                    </a:lnTo>
                    <a:lnTo>
                      <a:pt x="242" y="477"/>
                    </a:lnTo>
                    <a:lnTo>
                      <a:pt x="242" y="437"/>
                    </a:lnTo>
                    <a:lnTo>
                      <a:pt x="225" y="404"/>
                    </a:lnTo>
                    <a:lnTo>
                      <a:pt x="197" y="370"/>
                    </a:lnTo>
                    <a:lnTo>
                      <a:pt x="152" y="337"/>
                    </a:lnTo>
                    <a:lnTo>
                      <a:pt x="118" y="309"/>
                    </a:lnTo>
                    <a:lnTo>
                      <a:pt x="68" y="258"/>
                    </a:lnTo>
                    <a:lnTo>
                      <a:pt x="39" y="219"/>
                    </a:lnTo>
                    <a:lnTo>
                      <a:pt x="23" y="180"/>
                    </a:lnTo>
                    <a:lnTo>
                      <a:pt x="17" y="141"/>
                    </a:lnTo>
                    <a:lnTo>
                      <a:pt x="28" y="84"/>
                    </a:lnTo>
                    <a:lnTo>
                      <a:pt x="62" y="40"/>
                    </a:lnTo>
                    <a:lnTo>
                      <a:pt x="113" y="12"/>
                    </a:lnTo>
                    <a:lnTo>
                      <a:pt x="180" y="0"/>
                    </a:lnTo>
                    <a:lnTo>
                      <a:pt x="208" y="0"/>
                    </a:lnTo>
                    <a:lnTo>
                      <a:pt x="231" y="0"/>
                    </a:lnTo>
                    <a:lnTo>
                      <a:pt x="253" y="6"/>
                    </a:lnTo>
                    <a:lnTo>
                      <a:pt x="265" y="12"/>
                    </a:lnTo>
                    <a:lnTo>
                      <a:pt x="270" y="12"/>
                    </a:lnTo>
                    <a:lnTo>
                      <a:pt x="282" y="12"/>
                    </a:lnTo>
                    <a:lnTo>
                      <a:pt x="287" y="12"/>
                    </a:lnTo>
                    <a:lnTo>
                      <a:pt x="287" y="17"/>
                    </a:lnTo>
                    <a:lnTo>
                      <a:pt x="287" y="23"/>
                    </a:lnTo>
                    <a:lnTo>
                      <a:pt x="287" y="34"/>
                    </a:lnTo>
                    <a:lnTo>
                      <a:pt x="287" y="45"/>
                    </a:lnTo>
                    <a:lnTo>
                      <a:pt x="282" y="68"/>
                    </a:lnTo>
                    <a:lnTo>
                      <a:pt x="282" y="96"/>
                    </a:lnTo>
                    <a:lnTo>
                      <a:pt x="282" y="107"/>
                    </a:lnTo>
                    <a:lnTo>
                      <a:pt x="282" y="113"/>
                    </a:lnTo>
                    <a:lnTo>
                      <a:pt x="276" y="118"/>
                    </a:lnTo>
                    <a:lnTo>
                      <a:pt x="276" y="113"/>
                    </a:lnTo>
                    <a:lnTo>
                      <a:pt x="270" y="113"/>
                    </a:lnTo>
                    <a:lnTo>
                      <a:pt x="270" y="107"/>
                    </a:lnTo>
                    <a:lnTo>
                      <a:pt x="270" y="96"/>
                    </a:lnTo>
                    <a:lnTo>
                      <a:pt x="265" y="79"/>
                    </a:lnTo>
                    <a:lnTo>
                      <a:pt x="265" y="68"/>
                    </a:lnTo>
                    <a:lnTo>
                      <a:pt x="253" y="56"/>
                    </a:lnTo>
                    <a:lnTo>
                      <a:pt x="237" y="45"/>
                    </a:lnTo>
                    <a:lnTo>
                      <a:pt x="208" y="34"/>
                    </a:lnTo>
                    <a:lnTo>
                      <a:pt x="163" y="28"/>
                    </a:lnTo>
                    <a:lnTo>
                      <a:pt x="118" y="40"/>
                    </a:lnTo>
                    <a:lnTo>
                      <a:pt x="85" y="68"/>
                    </a:lnTo>
                    <a:lnTo>
                      <a:pt x="68" y="118"/>
                    </a:lnTo>
                    <a:lnTo>
                      <a:pt x="73" y="146"/>
                    </a:lnTo>
                    <a:lnTo>
                      <a:pt x="90" y="174"/>
                    </a:lnTo>
                    <a:lnTo>
                      <a:pt x="118" y="208"/>
                    </a:lnTo>
                    <a:lnTo>
                      <a:pt x="163" y="247"/>
                    </a:lnTo>
                    <a:lnTo>
                      <a:pt x="186" y="264"/>
                    </a:lnTo>
                    <a:lnTo>
                      <a:pt x="242" y="314"/>
                    </a:lnTo>
                    <a:lnTo>
                      <a:pt x="276" y="359"/>
                    </a:lnTo>
                    <a:lnTo>
                      <a:pt x="293" y="398"/>
                    </a:lnTo>
                    <a:lnTo>
                      <a:pt x="299" y="443"/>
                    </a:lnTo>
                    <a:lnTo>
                      <a:pt x="293" y="482"/>
                    </a:lnTo>
                    <a:lnTo>
                      <a:pt x="276" y="533"/>
                    </a:lnTo>
                    <a:lnTo>
                      <a:pt x="231" y="572"/>
                    </a:lnTo>
                    <a:lnTo>
                      <a:pt x="180" y="600"/>
                    </a:lnTo>
                    <a:lnTo>
                      <a:pt x="118" y="606"/>
                    </a:lnTo>
                    <a:lnTo>
                      <a:pt x="62" y="600"/>
                    </a:lnTo>
                    <a:lnTo>
                      <a:pt x="11" y="583"/>
                    </a:lnTo>
                    <a:close/>
                  </a:path>
                </a:pathLst>
              </a:custGeom>
              <a:solidFill>
                <a:schemeClr val="tx1"/>
              </a:solidFill>
              <a:ln w="9525">
                <a:noFill/>
                <a:round/>
                <a:headEnd/>
                <a:tailEnd/>
              </a:ln>
            </p:spPr>
            <p:txBody>
              <a:bodyPr/>
              <a:lstStyle/>
              <a:p>
                <a:endParaRPr lang="en-US" sz="18144"/>
              </a:p>
            </p:txBody>
          </p:sp>
          <p:sp>
            <p:nvSpPr>
              <p:cNvPr id="3160" name="Freeform 33"/>
              <p:cNvSpPr>
                <a:spLocks/>
              </p:cNvSpPr>
              <p:nvPr/>
            </p:nvSpPr>
            <p:spPr bwMode="auto">
              <a:xfrm>
                <a:off x="15728" y="18595"/>
                <a:ext cx="613" cy="582"/>
              </a:xfrm>
              <a:custGeom>
                <a:avLst/>
                <a:gdLst>
                  <a:gd name="T0" fmla="*/ 540 w 613"/>
                  <a:gd name="T1" fmla="*/ 487 h 582"/>
                  <a:gd name="T2" fmla="*/ 546 w 613"/>
                  <a:gd name="T3" fmla="*/ 549 h 582"/>
                  <a:gd name="T4" fmla="*/ 574 w 613"/>
                  <a:gd name="T5" fmla="*/ 571 h 582"/>
                  <a:gd name="T6" fmla="*/ 608 w 613"/>
                  <a:gd name="T7" fmla="*/ 571 h 582"/>
                  <a:gd name="T8" fmla="*/ 602 w 613"/>
                  <a:gd name="T9" fmla="*/ 582 h 582"/>
                  <a:gd name="T10" fmla="*/ 506 w 613"/>
                  <a:gd name="T11" fmla="*/ 582 h 582"/>
                  <a:gd name="T12" fmla="*/ 473 w 613"/>
                  <a:gd name="T13" fmla="*/ 582 h 582"/>
                  <a:gd name="T14" fmla="*/ 428 w 613"/>
                  <a:gd name="T15" fmla="*/ 582 h 582"/>
                  <a:gd name="T16" fmla="*/ 422 w 613"/>
                  <a:gd name="T17" fmla="*/ 571 h 582"/>
                  <a:gd name="T18" fmla="*/ 456 w 613"/>
                  <a:gd name="T19" fmla="*/ 565 h 582"/>
                  <a:gd name="T20" fmla="*/ 467 w 613"/>
                  <a:gd name="T21" fmla="*/ 526 h 582"/>
                  <a:gd name="T22" fmla="*/ 473 w 613"/>
                  <a:gd name="T23" fmla="*/ 358 h 582"/>
                  <a:gd name="T24" fmla="*/ 467 w 613"/>
                  <a:gd name="T25" fmla="*/ 274 h 582"/>
                  <a:gd name="T26" fmla="*/ 135 w 613"/>
                  <a:gd name="T27" fmla="*/ 280 h 582"/>
                  <a:gd name="T28" fmla="*/ 135 w 613"/>
                  <a:gd name="T29" fmla="*/ 487 h 582"/>
                  <a:gd name="T30" fmla="*/ 140 w 613"/>
                  <a:gd name="T31" fmla="*/ 549 h 582"/>
                  <a:gd name="T32" fmla="*/ 169 w 613"/>
                  <a:gd name="T33" fmla="*/ 571 h 582"/>
                  <a:gd name="T34" fmla="*/ 202 w 613"/>
                  <a:gd name="T35" fmla="*/ 571 h 582"/>
                  <a:gd name="T36" fmla="*/ 197 w 613"/>
                  <a:gd name="T37" fmla="*/ 582 h 582"/>
                  <a:gd name="T38" fmla="*/ 101 w 613"/>
                  <a:gd name="T39" fmla="*/ 582 h 582"/>
                  <a:gd name="T40" fmla="*/ 67 w 613"/>
                  <a:gd name="T41" fmla="*/ 582 h 582"/>
                  <a:gd name="T42" fmla="*/ 22 w 613"/>
                  <a:gd name="T43" fmla="*/ 582 h 582"/>
                  <a:gd name="T44" fmla="*/ 16 w 613"/>
                  <a:gd name="T45" fmla="*/ 571 h 582"/>
                  <a:gd name="T46" fmla="*/ 50 w 613"/>
                  <a:gd name="T47" fmla="*/ 565 h 582"/>
                  <a:gd name="T48" fmla="*/ 62 w 613"/>
                  <a:gd name="T49" fmla="*/ 526 h 582"/>
                  <a:gd name="T50" fmla="*/ 67 w 613"/>
                  <a:gd name="T51" fmla="*/ 358 h 582"/>
                  <a:gd name="T52" fmla="*/ 67 w 613"/>
                  <a:gd name="T53" fmla="*/ 101 h 582"/>
                  <a:gd name="T54" fmla="*/ 62 w 613"/>
                  <a:gd name="T55" fmla="*/ 39 h 582"/>
                  <a:gd name="T56" fmla="*/ 33 w 613"/>
                  <a:gd name="T57" fmla="*/ 11 h 582"/>
                  <a:gd name="T58" fmla="*/ 5 w 613"/>
                  <a:gd name="T59" fmla="*/ 11 h 582"/>
                  <a:gd name="T60" fmla="*/ 11 w 613"/>
                  <a:gd name="T61" fmla="*/ 0 h 582"/>
                  <a:gd name="T62" fmla="*/ 67 w 613"/>
                  <a:gd name="T63" fmla="*/ 0 h 582"/>
                  <a:gd name="T64" fmla="*/ 101 w 613"/>
                  <a:gd name="T65" fmla="*/ 0 h 582"/>
                  <a:gd name="T66" fmla="*/ 129 w 613"/>
                  <a:gd name="T67" fmla="*/ 0 h 582"/>
                  <a:gd name="T68" fmla="*/ 180 w 613"/>
                  <a:gd name="T69" fmla="*/ 0 h 582"/>
                  <a:gd name="T70" fmla="*/ 185 w 613"/>
                  <a:gd name="T71" fmla="*/ 5 h 582"/>
                  <a:gd name="T72" fmla="*/ 163 w 613"/>
                  <a:gd name="T73" fmla="*/ 11 h 582"/>
                  <a:gd name="T74" fmla="*/ 135 w 613"/>
                  <a:gd name="T75" fmla="*/ 39 h 582"/>
                  <a:gd name="T76" fmla="*/ 135 w 613"/>
                  <a:gd name="T77" fmla="*/ 101 h 582"/>
                  <a:gd name="T78" fmla="*/ 135 w 613"/>
                  <a:gd name="T79" fmla="*/ 241 h 582"/>
                  <a:gd name="T80" fmla="*/ 473 w 613"/>
                  <a:gd name="T81" fmla="*/ 241 h 582"/>
                  <a:gd name="T82" fmla="*/ 473 w 613"/>
                  <a:gd name="T83" fmla="*/ 101 h 582"/>
                  <a:gd name="T84" fmla="*/ 467 w 613"/>
                  <a:gd name="T85" fmla="*/ 39 h 582"/>
                  <a:gd name="T86" fmla="*/ 439 w 613"/>
                  <a:gd name="T87" fmla="*/ 11 h 582"/>
                  <a:gd name="T88" fmla="*/ 411 w 613"/>
                  <a:gd name="T89" fmla="*/ 11 h 582"/>
                  <a:gd name="T90" fmla="*/ 416 w 613"/>
                  <a:gd name="T91" fmla="*/ 0 h 582"/>
                  <a:gd name="T92" fmla="*/ 473 w 613"/>
                  <a:gd name="T93" fmla="*/ 0 h 582"/>
                  <a:gd name="T94" fmla="*/ 506 w 613"/>
                  <a:gd name="T95" fmla="*/ 0 h 582"/>
                  <a:gd name="T96" fmla="*/ 535 w 613"/>
                  <a:gd name="T97" fmla="*/ 0 h 582"/>
                  <a:gd name="T98" fmla="*/ 580 w 613"/>
                  <a:gd name="T99" fmla="*/ 0 h 582"/>
                  <a:gd name="T100" fmla="*/ 591 w 613"/>
                  <a:gd name="T101" fmla="*/ 5 h 582"/>
                  <a:gd name="T102" fmla="*/ 568 w 613"/>
                  <a:gd name="T103" fmla="*/ 11 h 582"/>
                  <a:gd name="T104" fmla="*/ 540 w 613"/>
                  <a:gd name="T105" fmla="*/ 39 h 582"/>
                  <a:gd name="T106" fmla="*/ 540 w 613"/>
                  <a:gd name="T107" fmla="*/ 101 h 582"/>
                  <a:gd name="T108" fmla="*/ 540 w 613"/>
                  <a:gd name="T109" fmla="*/ 358 h 5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3"/>
                  <a:gd name="T166" fmla="*/ 0 h 582"/>
                  <a:gd name="T167" fmla="*/ 613 w 613"/>
                  <a:gd name="T168" fmla="*/ 582 h 5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3" h="582">
                    <a:moveTo>
                      <a:pt x="540" y="358"/>
                    </a:moveTo>
                    <a:lnTo>
                      <a:pt x="540" y="431"/>
                    </a:lnTo>
                    <a:lnTo>
                      <a:pt x="540" y="487"/>
                    </a:lnTo>
                    <a:lnTo>
                      <a:pt x="540" y="526"/>
                    </a:lnTo>
                    <a:lnTo>
                      <a:pt x="546" y="537"/>
                    </a:lnTo>
                    <a:lnTo>
                      <a:pt x="546" y="549"/>
                    </a:lnTo>
                    <a:lnTo>
                      <a:pt x="551" y="560"/>
                    </a:lnTo>
                    <a:lnTo>
                      <a:pt x="563" y="565"/>
                    </a:lnTo>
                    <a:lnTo>
                      <a:pt x="574" y="571"/>
                    </a:lnTo>
                    <a:lnTo>
                      <a:pt x="585" y="571"/>
                    </a:lnTo>
                    <a:lnTo>
                      <a:pt x="597" y="571"/>
                    </a:lnTo>
                    <a:lnTo>
                      <a:pt x="608" y="571"/>
                    </a:lnTo>
                    <a:lnTo>
                      <a:pt x="613" y="577"/>
                    </a:lnTo>
                    <a:lnTo>
                      <a:pt x="613" y="582"/>
                    </a:lnTo>
                    <a:lnTo>
                      <a:pt x="602" y="582"/>
                    </a:lnTo>
                    <a:lnTo>
                      <a:pt x="557" y="582"/>
                    </a:lnTo>
                    <a:lnTo>
                      <a:pt x="523" y="582"/>
                    </a:lnTo>
                    <a:lnTo>
                      <a:pt x="506" y="582"/>
                    </a:lnTo>
                    <a:lnTo>
                      <a:pt x="501" y="582"/>
                    </a:lnTo>
                    <a:lnTo>
                      <a:pt x="490" y="582"/>
                    </a:lnTo>
                    <a:lnTo>
                      <a:pt x="473" y="582"/>
                    </a:lnTo>
                    <a:lnTo>
                      <a:pt x="461" y="582"/>
                    </a:lnTo>
                    <a:lnTo>
                      <a:pt x="444" y="582"/>
                    </a:lnTo>
                    <a:lnTo>
                      <a:pt x="428" y="582"/>
                    </a:lnTo>
                    <a:lnTo>
                      <a:pt x="422" y="582"/>
                    </a:lnTo>
                    <a:lnTo>
                      <a:pt x="416" y="577"/>
                    </a:lnTo>
                    <a:lnTo>
                      <a:pt x="422" y="571"/>
                    </a:lnTo>
                    <a:lnTo>
                      <a:pt x="433" y="571"/>
                    </a:lnTo>
                    <a:lnTo>
                      <a:pt x="444" y="571"/>
                    </a:lnTo>
                    <a:lnTo>
                      <a:pt x="456" y="565"/>
                    </a:lnTo>
                    <a:lnTo>
                      <a:pt x="461" y="554"/>
                    </a:lnTo>
                    <a:lnTo>
                      <a:pt x="467" y="543"/>
                    </a:lnTo>
                    <a:lnTo>
                      <a:pt x="467" y="526"/>
                    </a:lnTo>
                    <a:lnTo>
                      <a:pt x="473" y="487"/>
                    </a:lnTo>
                    <a:lnTo>
                      <a:pt x="473" y="431"/>
                    </a:lnTo>
                    <a:lnTo>
                      <a:pt x="473" y="358"/>
                    </a:lnTo>
                    <a:lnTo>
                      <a:pt x="473" y="280"/>
                    </a:lnTo>
                    <a:lnTo>
                      <a:pt x="473" y="274"/>
                    </a:lnTo>
                    <a:lnTo>
                      <a:pt x="467" y="274"/>
                    </a:lnTo>
                    <a:lnTo>
                      <a:pt x="140" y="274"/>
                    </a:lnTo>
                    <a:lnTo>
                      <a:pt x="135" y="274"/>
                    </a:lnTo>
                    <a:lnTo>
                      <a:pt x="135" y="280"/>
                    </a:lnTo>
                    <a:lnTo>
                      <a:pt x="135" y="358"/>
                    </a:lnTo>
                    <a:lnTo>
                      <a:pt x="135" y="431"/>
                    </a:lnTo>
                    <a:lnTo>
                      <a:pt x="135" y="487"/>
                    </a:lnTo>
                    <a:lnTo>
                      <a:pt x="135" y="526"/>
                    </a:lnTo>
                    <a:lnTo>
                      <a:pt x="140" y="537"/>
                    </a:lnTo>
                    <a:lnTo>
                      <a:pt x="140" y="549"/>
                    </a:lnTo>
                    <a:lnTo>
                      <a:pt x="146" y="560"/>
                    </a:lnTo>
                    <a:lnTo>
                      <a:pt x="157" y="565"/>
                    </a:lnTo>
                    <a:lnTo>
                      <a:pt x="169" y="571"/>
                    </a:lnTo>
                    <a:lnTo>
                      <a:pt x="180" y="571"/>
                    </a:lnTo>
                    <a:lnTo>
                      <a:pt x="191" y="571"/>
                    </a:lnTo>
                    <a:lnTo>
                      <a:pt x="202" y="571"/>
                    </a:lnTo>
                    <a:lnTo>
                      <a:pt x="208" y="577"/>
                    </a:lnTo>
                    <a:lnTo>
                      <a:pt x="208" y="582"/>
                    </a:lnTo>
                    <a:lnTo>
                      <a:pt x="197" y="582"/>
                    </a:lnTo>
                    <a:lnTo>
                      <a:pt x="152" y="582"/>
                    </a:lnTo>
                    <a:lnTo>
                      <a:pt x="118" y="582"/>
                    </a:lnTo>
                    <a:lnTo>
                      <a:pt x="101" y="582"/>
                    </a:lnTo>
                    <a:lnTo>
                      <a:pt x="95" y="582"/>
                    </a:lnTo>
                    <a:lnTo>
                      <a:pt x="84" y="582"/>
                    </a:lnTo>
                    <a:lnTo>
                      <a:pt x="67" y="582"/>
                    </a:lnTo>
                    <a:lnTo>
                      <a:pt x="56" y="582"/>
                    </a:lnTo>
                    <a:lnTo>
                      <a:pt x="39" y="582"/>
                    </a:lnTo>
                    <a:lnTo>
                      <a:pt x="22" y="582"/>
                    </a:lnTo>
                    <a:lnTo>
                      <a:pt x="16" y="582"/>
                    </a:lnTo>
                    <a:lnTo>
                      <a:pt x="11" y="577"/>
                    </a:lnTo>
                    <a:lnTo>
                      <a:pt x="16" y="571"/>
                    </a:lnTo>
                    <a:lnTo>
                      <a:pt x="28" y="571"/>
                    </a:lnTo>
                    <a:lnTo>
                      <a:pt x="39" y="571"/>
                    </a:lnTo>
                    <a:lnTo>
                      <a:pt x="50" y="565"/>
                    </a:lnTo>
                    <a:lnTo>
                      <a:pt x="56" y="554"/>
                    </a:lnTo>
                    <a:lnTo>
                      <a:pt x="62" y="543"/>
                    </a:lnTo>
                    <a:lnTo>
                      <a:pt x="62" y="526"/>
                    </a:lnTo>
                    <a:lnTo>
                      <a:pt x="67" y="487"/>
                    </a:lnTo>
                    <a:lnTo>
                      <a:pt x="67" y="431"/>
                    </a:lnTo>
                    <a:lnTo>
                      <a:pt x="67" y="358"/>
                    </a:lnTo>
                    <a:lnTo>
                      <a:pt x="67" y="224"/>
                    </a:lnTo>
                    <a:lnTo>
                      <a:pt x="67" y="151"/>
                    </a:lnTo>
                    <a:lnTo>
                      <a:pt x="67" y="101"/>
                    </a:lnTo>
                    <a:lnTo>
                      <a:pt x="67" y="72"/>
                    </a:lnTo>
                    <a:lnTo>
                      <a:pt x="67" y="56"/>
                    </a:lnTo>
                    <a:lnTo>
                      <a:pt x="62" y="39"/>
                    </a:lnTo>
                    <a:lnTo>
                      <a:pt x="62" y="28"/>
                    </a:lnTo>
                    <a:lnTo>
                      <a:pt x="50" y="16"/>
                    </a:lnTo>
                    <a:lnTo>
                      <a:pt x="33" y="11"/>
                    </a:lnTo>
                    <a:lnTo>
                      <a:pt x="28" y="11"/>
                    </a:lnTo>
                    <a:lnTo>
                      <a:pt x="16" y="11"/>
                    </a:lnTo>
                    <a:lnTo>
                      <a:pt x="5" y="11"/>
                    </a:lnTo>
                    <a:lnTo>
                      <a:pt x="0" y="5"/>
                    </a:lnTo>
                    <a:lnTo>
                      <a:pt x="5" y="0"/>
                    </a:lnTo>
                    <a:lnTo>
                      <a:pt x="11" y="0"/>
                    </a:lnTo>
                    <a:lnTo>
                      <a:pt x="33" y="0"/>
                    </a:lnTo>
                    <a:lnTo>
                      <a:pt x="50" y="0"/>
                    </a:lnTo>
                    <a:lnTo>
                      <a:pt x="67" y="0"/>
                    </a:lnTo>
                    <a:lnTo>
                      <a:pt x="84" y="0"/>
                    </a:lnTo>
                    <a:lnTo>
                      <a:pt x="95" y="0"/>
                    </a:lnTo>
                    <a:lnTo>
                      <a:pt x="101" y="0"/>
                    </a:lnTo>
                    <a:lnTo>
                      <a:pt x="107" y="0"/>
                    </a:lnTo>
                    <a:lnTo>
                      <a:pt x="118" y="0"/>
                    </a:lnTo>
                    <a:lnTo>
                      <a:pt x="129" y="0"/>
                    </a:lnTo>
                    <a:lnTo>
                      <a:pt x="146" y="0"/>
                    </a:lnTo>
                    <a:lnTo>
                      <a:pt x="163" y="0"/>
                    </a:lnTo>
                    <a:lnTo>
                      <a:pt x="180" y="0"/>
                    </a:lnTo>
                    <a:lnTo>
                      <a:pt x="185" y="0"/>
                    </a:lnTo>
                    <a:lnTo>
                      <a:pt x="191" y="5"/>
                    </a:lnTo>
                    <a:lnTo>
                      <a:pt x="185" y="5"/>
                    </a:lnTo>
                    <a:lnTo>
                      <a:pt x="185" y="11"/>
                    </a:lnTo>
                    <a:lnTo>
                      <a:pt x="174" y="11"/>
                    </a:lnTo>
                    <a:lnTo>
                      <a:pt x="163" y="11"/>
                    </a:lnTo>
                    <a:lnTo>
                      <a:pt x="152" y="16"/>
                    </a:lnTo>
                    <a:lnTo>
                      <a:pt x="140" y="22"/>
                    </a:lnTo>
                    <a:lnTo>
                      <a:pt x="135" y="39"/>
                    </a:lnTo>
                    <a:lnTo>
                      <a:pt x="135" y="56"/>
                    </a:lnTo>
                    <a:lnTo>
                      <a:pt x="135" y="72"/>
                    </a:lnTo>
                    <a:lnTo>
                      <a:pt x="135" y="101"/>
                    </a:lnTo>
                    <a:lnTo>
                      <a:pt x="135" y="151"/>
                    </a:lnTo>
                    <a:lnTo>
                      <a:pt x="135" y="224"/>
                    </a:lnTo>
                    <a:lnTo>
                      <a:pt x="135" y="241"/>
                    </a:lnTo>
                    <a:lnTo>
                      <a:pt x="140" y="246"/>
                    </a:lnTo>
                    <a:lnTo>
                      <a:pt x="467" y="246"/>
                    </a:lnTo>
                    <a:lnTo>
                      <a:pt x="473" y="241"/>
                    </a:lnTo>
                    <a:lnTo>
                      <a:pt x="473" y="224"/>
                    </a:lnTo>
                    <a:lnTo>
                      <a:pt x="473" y="151"/>
                    </a:lnTo>
                    <a:lnTo>
                      <a:pt x="473" y="101"/>
                    </a:lnTo>
                    <a:lnTo>
                      <a:pt x="473" y="72"/>
                    </a:lnTo>
                    <a:lnTo>
                      <a:pt x="473" y="56"/>
                    </a:lnTo>
                    <a:lnTo>
                      <a:pt x="467" y="39"/>
                    </a:lnTo>
                    <a:lnTo>
                      <a:pt x="461" y="28"/>
                    </a:lnTo>
                    <a:lnTo>
                      <a:pt x="456" y="16"/>
                    </a:lnTo>
                    <a:lnTo>
                      <a:pt x="439" y="11"/>
                    </a:lnTo>
                    <a:lnTo>
                      <a:pt x="428" y="11"/>
                    </a:lnTo>
                    <a:lnTo>
                      <a:pt x="422" y="11"/>
                    </a:lnTo>
                    <a:lnTo>
                      <a:pt x="411" y="11"/>
                    </a:lnTo>
                    <a:lnTo>
                      <a:pt x="405" y="5"/>
                    </a:lnTo>
                    <a:lnTo>
                      <a:pt x="411" y="0"/>
                    </a:lnTo>
                    <a:lnTo>
                      <a:pt x="416" y="0"/>
                    </a:lnTo>
                    <a:lnTo>
                      <a:pt x="433" y="0"/>
                    </a:lnTo>
                    <a:lnTo>
                      <a:pt x="456" y="0"/>
                    </a:lnTo>
                    <a:lnTo>
                      <a:pt x="473" y="0"/>
                    </a:lnTo>
                    <a:lnTo>
                      <a:pt x="490" y="0"/>
                    </a:lnTo>
                    <a:lnTo>
                      <a:pt x="501" y="0"/>
                    </a:lnTo>
                    <a:lnTo>
                      <a:pt x="506" y="0"/>
                    </a:lnTo>
                    <a:lnTo>
                      <a:pt x="512" y="0"/>
                    </a:lnTo>
                    <a:lnTo>
                      <a:pt x="523" y="0"/>
                    </a:lnTo>
                    <a:lnTo>
                      <a:pt x="535" y="0"/>
                    </a:lnTo>
                    <a:lnTo>
                      <a:pt x="551" y="0"/>
                    </a:lnTo>
                    <a:lnTo>
                      <a:pt x="568" y="0"/>
                    </a:lnTo>
                    <a:lnTo>
                      <a:pt x="580" y="0"/>
                    </a:lnTo>
                    <a:lnTo>
                      <a:pt x="591" y="0"/>
                    </a:lnTo>
                    <a:lnTo>
                      <a:pt x="597" y="5"/>
                    </a:lnTo>
                    <a:lnTo>
                      <a:pt x="591" y="5"/>
                    </a:lnTo>
                    <a:lnTo>
                      <a:pt x="591" y="11"/>
                    </a:lnTo>
                    <a:lnTo>
                      <a:pt x="580" y="11"/>
                    </a:lnTo>
                    <a:lnTo>
                      <a:pt x="568" y="11"/>
                    </a:lnTo>
                    <a:lnTo>
                      <a:pt x="557" y="16"/>
                    </a:lnTo>
                    <a:lnTo>
                      <a:pt x="546" y="22"/>
                    </a:lnTo>
                    <a:lnTo>
                      <a:pt x="540" y="39"/>
                    </a:lnTo>
                    <a:lnTo>
                      <a:pt x="540" y="56"/>
                    </a:lnTo>
                    <a:lnTo>
                      <a:pt x="540" y="72"/>
                    </a:lnTo>
                    <a:lnTo>
                      <a:pt x="540" y="101"/>
                    </a:lnTo>
                    <a:lnTo>
                      <a:pt x="540" y="151"/>
                    </a:lnTo>
                    <a:lnTo>
                      <a:pt x="540" y="224"/>
                    </a:lnTo>
                    <a:lnTo>
                      <a:pt x="540" y="358"/>
                    </a:lnTo>
                    <a:close/>
                  </a:path>
                </a:pathLst>
              </a:custGeom>
              <a:solidFill>
                <a:schemeClr val="tx1"/>
              </a:solidFill>
              <a:ln w="9525">
                <a:noFill/>
                <a:round/>
                <a:headEnd/>
                <a:tailEnd/>
              </a:ln>
            </p:spPr>
            <p:txBody>
              <a:bodyPr/>
              <a:lstStyle/>
              <a:p>
                <a:endParaRPr lang="en-US" sz="18144"/>
              </a:p>
            </p:txBody>
          </p:sp>
          <p:sp>
            <p:nvSpPr>
              <p:cNvPr id="3161" name="Freeform 34"/>
              <p:cNvSpPr>
                <a:spLocks/>
              </p:cNvSpPr>
              <p:nvPr/>
            </p:nvSpPr>
            <p:spPr bwMode="auto">
              <a:xfrm>
                <a:off x="16544" y="18595"/>
                <a:ext cx="197" cy="582"/>
              </a:xfrm>
              <a:custGeom>
                <a:avLst/>
                <a:gdLst>
                  <a:gd name="T0" fmla="*/ 124 w 197"/>
                  <a:gd name="T1" fmla="*/ 431 h 582"/>
                  <a:gd name="T2" fmla="*/ 130 w 197"/>
                  <a:gd name="T3" fmla="*/ 526 h 582"/>
                  <a:gd name="T4" fmla="*/ 135 w 197"/>
                  <a:gd name="T5" fmla="*/ 549 h 582"/>
                  <a:gd name="T6" fmla="*/ 147 w 197"/>
                  <a:gd name="T7" fmla="*/ 565 h 582"/>
                  <a:gd name="T8" fmla="*/ 169 w 197"/>
                  <a:gd name="T9" fmla="*/ 571 h 582"/>
                  <a:gd name="T10" fmla="*/ 192 w 197"/>
                  <a:gd name="T11" fmla="*/ 571 h 582"/>
                  <a:gd name="T12" fmla="*/ 197 w 197"/>
                  <a:gd name="T13" fmla="*/ 582 h 582"/>
                  <a:gd name="T14" fmla="*/ 147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11 w 197"/>
                  <a:gd name="T27" fmla="*/ 571 h 582"/>
                  <a:gd name="T28" fmla="*/ 34 w 197"/>
                  <a:gd name="T29" fmla="*/ 571 h 582"/>
                  <a:gd name="T30" fmla="*/ 51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6 w 197"/>
                  <a:gd name="T49" fmla="*/ 0 h 582"/>
                  <a:gd name="T50" fmla="*/ 28 w 197"/>
                  <a:gd name="T51" fmla="*/ 0 h 582"/>
                  <a:gd name="T52" fmla="*/ 62 w 197"/>
                  <a:gd name="T53" fmla="*/ 0 h 582"/>
                  <a:gd name="T54" fmla="*/ 85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11 h 582"/>
                  <a:gd name="T66" fmla="*/ 152 w 197"/>
                  <a:gd name="T67" fmla="*/ 11 h 582"/>
                  <a:gd name="T68" fmla="*/ 135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30" y="526"/>
                    </a:lnTo>
                    <a:lnTo>
                      <a:pt x="130" y="537"/>
                    </a:lnTo>
                    <a:lnTo>
                      <a:pt x="135" y="549"/>
                    </a:lnTo>
                    <a:lnTo>
                      <a:pt x="135" y="560"/>
                    </a:lnTo>
                    <a:lnTo>
                      <a:pt x="147" y="565"/>
                    </a:lnTo>
                    <a:lnTo>
                      <a:pt x="158" y="571"/>
                    </a:lnTo>
                    <a:lnTo>
                      <a:pt x="169" y="571"/>
                    </a:lnTo>
                    <a:lnTo>
                      <a:pt x="186" y="571"/>
                    </a:lnTo>
                    <a:lnTo>
                      <a:pt x="192" y="571"/>
                    </a:lnTo>
                    <a:lnTo>
                      <a:pt x="197" y="577"/>
                    </a:lnTo>
                    <a:lnTo>
                      <a:pt x="197" y="582"/>
                    </a:lnTo>
                    <a:lnTo>
                      <a:pt x="186" y="582"/>
                    </a:lnTo>
                    <a:lnTo>
                      <a:pt x="147" y="582"/>
                    </a:lnTo>
                    <a:lnTo>
                      <a:pt x="107" y="582"/>
                    </a:lnTo>
                    <a:lnTo>
                      <a:pt x="90" y="582"/>
                    </a:lnTo>
                    <a:lnTo>
                      <a:pt x="85" y="582"/>
                    </a:lnTo>
                    <a:lnTo>
                      <a:pt x="73" y="582"/>
                    </a:lnTo>
                    <a:lnTo>
                      <a:pt x="62" y="582"/>
                    </a:lnTo>
                    <a:lnTo>
                      <a:pt x="45" y="582"/>
                    </a:lnTo>
                    <a:lnTo>
                      <a:pt x="28" y="582"/>
                    </a:lnTo>
                    <a:lnTo>
                      <a:pt x="17" y="582"/>
                    </a:lnTo>
                    <a:lnTo>
                      <a:pt x="6" y="582"/>
                    </a:lnTo>
                    <a:lnTo>
                      <a:pt x="0" y="577"/>
                    </a:lnTo>
                    <a:lnTo>
                      <a:pt x="6" y="577"/>
                    </a:lnTo>
                    <a:lnTo>
                      <a:pt x="11" y="571"/>
                    </a:lnTo>
                    <a:lnTo>
                      <a:pt x="23" y="571"/>
                    </a:lnTo>
                    <a:lnTo>
                      <a:pt x="34" y="571"/>
                    </a:lnTo>
                    <a:lnTo>
                      <a:pt x="40" y="565"/>
                    </a:lnTo>
                    <a:lnTo>
                      <a:pt x="51"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40" y="16"/>
                    </a:lnTo>
                    <a:lnTo>
                      <a:pt x="28" y="11"/>
                    </a:lnTo>
                    <a:lnTo>
                      <a:pt x="17" y="11"/>
                    </a:lnTo>
                    <a:lnTo>
                      <a:pt x="6" y="11"/>
                    </a:lnTo>
                    <a:lnTo>
                      <a:pt x="0" y="5"/>
                    </a:lnTo>
                    <a:lnTo>
                      <a:pt x="6" y="0"/>
                    </a:lnTo>
                    <a:lnTo>
                      <a:pt x="11" y="0"/>
                    </a:lnTo>
                    <a:lnTo>
                      <a:pt x="28" y="0"/>
                    </a:lnTo>
                    <a:lnTo>
                      <a:pt x="45" y="0"/>
                    </a:lnTo>
                    <a:lnTo>
                      <a:pt x="62" y="0"/>
                    </a:lnTo>
                    <a:lnTo>
                      <a:pt x="73" y="0"/>
                    </a:lnTo>
                    <a:lnTo>
                      <a:pt x="85" y="0"/>
                    </a:lnTo>
                    <a:lnTo>
                      <a:pt x="90" y="0"/>
                    </a:lnTo>
                    <a:lnTo>
                      <a:pt x="96" y="0"/>
                    </a:lnTo>
                    <a:lnTo>
                      <a:pt x="107" y="0"/>
                    </a:lnTo>
                    <a:lnTo>
                      <a:pt x="124" y="0"/>
                    </a:lnTo>
                    <a:lnTo>
                      <a:pt x="141" y="0"/>
                    </a:lnTo>
                    <a:lnTo>
                      <a:pt x="152" y="0"/>
                    </a:lnTo>
                    <a:lnTo>
                      <a:pt x="169" y="0"/>
                    </a:lnTo>
                    <a:lnTo>
                      <a:pt x="175" y="0"/>
                    </a:lnTo>
                    <a:lnTo>
                      <a:pt x="180" y="5"/>
                    </a:lnTo>
                    <a:lnTo>
                      <a:pt x="175" y="11"/>
                    </a:lnTo>
                    <a:lnTo>
                      <a:pt x="163" y="11"/>
                    </a:lnTo>
                    <a:lnTo>
                      <a:pt x="152" y="11"/>
                    </a:lnTo>
                    <a:lnTo>
                      <a:pt x="141" y="16"/>
                    </a:lnTo>
                    <a:lnTo>
                      <a:pt x="135" y="22"/>
                    </a:lnTo>
                    <a:lnTo>
                      <a:pt x="130"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sz="18144"/>
              </a:p>
            </p:txBody>
          </p:sp>
          <p:sp>
            <p:nvSpPr>
              <p:cNvPr id="3162" name="Freeform 35"/>
              <p:cNvSpPr>
                <a:spLocks/>
              </p:cNvSpPr>
              <p:nvPr/>
            </p:nvSpPr>
            <p:spPr bwMode="auto">
              <a:xfrm>
                <a:off x="16938" y="18595"/>
                <a:ext cx="586" cy="582"/>
              </a:xfrm>
              <a:custGeom>
                <a:avLst/>
                <a:gdLst>
                  <a:gd name="T0" fmla="*/ 130 w 586"/>
                  <a:gd name="T1" fmla="*/ 33 h 582"/>
                  <a:gd name="T2" fmla="*/ 147 w 586"/>
                  <a:gd name="T3" fmla="*/ 28 h 582"/>
                  <a:gd name="T4" fmla="*/ 186 w 586"/>
                  <a:gd name="T5" fmla="*/ 22 h 582"/>
                  <a:gd name="T6" fmla="*/ 288 w 586"/>
                  <a:gd name="T7" fmla="*/ 61 h 582"/>
                  <a:gd name="T8" fmla="*/ 321 w 586"/>
                  <a:gd name="T9" fmla="*/ 179 h 582"/>
                  <a:gd name="T10" fmla="*/ 299 w 586"/>
                  <a:gd name="T11" fmla="*/ 269 h 582"/>
                  <a:gd name="T12" fmla="*/ 254 w 586"/>
                  <a:gd name="T13" fmla="*/ 308 h 582"/>
                  <a:gd name="T14" fmla="*/ 214 w 586"/>
                  <a:gd name="T15" fmla="*/ 313 h 582"/>
                  <a:gd name="T16" fmla="*/ 164 w 586"/>
                  <a:gd name="T17" fmla="*/ 308 h 582"/>
                  <a:gd name="T18" fmla="*/ 136 w 586"/>
                  <a:gd name="T19" fmla="*/ 297 h 582"/>
                  <a:gd name="T20" fmla="*/ 130 w 586"/>
                  <a:gd name="T21" fmla="*/ 291 h 582"/>
                  <a:gd name="T22" fmla="*/ 68 w 586"/>
                  <a:gd name="T23" fmla="*/ 358 h 582"/>
                  <a:gd name="T24" fmla="*/ 62 w 586"/>
                  <a:gd name="T25" fmla="*/ 487 h 582"/>
                  <a:gd name="T26" fmla="*/ 62 w 586"/>
                  <a:gd name="T27" fmla="*/ 543 h 582"/>
                  <a:gd name="T28" fmla="*/ 51 w 586"/>
                  <a:gd name="T29" fmla="*/ 565 h 582"/>
                  <a:gd name="T30" fmla="*/ 29 w 586"/>
                  <a:gd name="T31" fmla="*/ 571 h 582"/>
                  <a:gd name="T32" fmla="*/ 12 w 586"/>
                  <a:gd name="T33" fmla="*/ 577 h 582"/>
                  <a:gd name="T34" fmla="*/ 23 w 586"/>
                  <a:gd name="T35" fmla="*/ 582 h 582"/>
                  <a:gd name="T36" fmla="*/ 51 w 586"/>
                  <a:gd name="T37" fmla="*/ 582 h 582"/>
                  <a:gd name="T38" fmla="*/ 79 w 586"/>
                  <a:gd name="T39" fmla="*/ 582 h 582"/>
                  <a:gd name="T40" fmla="*/ 96 w 586"/>
                  <a:gd name="T41" fmla="*/ 582 h 582"/>
                  <a:gd name="T42" fmla="*/ 147 w 586"/>
                  <a:gd name="T43" fmla="*/ 582 h 582"/>
                  <a:gd name="T44" fmla="*/ 203 w 586"/>
                  <a:gd name="T45" fmla="*/ 582 h 582"/>
                  <a:gd name="T46" fmla="*/ 197 w 586"/>
                  <a:gd name="T47" fmla="*/ 571 h 582"/>
                  <a:gd name="T48" fmla="*/ 175 w 586"/>
                  <a:gd name="T49" fmla="*/ 571 h 582"/>
                  <a:gd name="T50" fmla="*/ 152 w 586"/>
                  <a:gd name="T51" fmla="*/ 565 h 582"/>
                  <a:gd name="T52" fmla="*/ 136 w 586"/>
                  <a:gd name="T53" fmla="*/ 549 h 582"/>
                  <a:gd name="T54" fmla="*/ 130 w 586"/>
                  <a:gd name="T55" fmla="*/ 526 h 582"/>
                  <a:gd name="T56" fmla="*/ 130 w 586"/>
                  <a:gd name="T57" fmla="*/ 431 h 582"/>
                  <a:gd name="T58" fmla="*/ 130 w 586"/>
                  <a:gd name="T59" fmla="*/ 341 h 582"/>
                  <a:gd name="T60" fmla="*/ 136 w 586"/>
                  <a:gd name="T61" fmla="*/ 336 h 582"/>
                  <a:gd name="T62" fmla="*/ 237 w 586"/>
                  <a:gd name="T63" fmla="*/ 336 h 582"/>
                  <a:gd name="T64" fmla="*/ 259 w 586"/>
                  <a:gd name="T65" fmla="*/ 369 h 582"/>
                  <a:gd name="T66" fmla="*/ 327 w 586"/>
                  <a:gd name="T67" fmla="*/ 453 h 582"/>
                  <a:gd name="T68" fmla="*/ 400 w 586"/>
                  <a:gd name="T69" fmla="*/ 543 h 582"/>
                  <a:gd name="T70" fmla="*/ 445 w 586"/>
                  <a:gd name="T71" fmla="*/ 577 h 582"/>
                  <a:gd name="T72" fmla="*/ 485 w 586"/>
                  <a:gd name="T73" fmla="*/ 582 h 582"/>
                  <a:gd name="T74" fmla="*/ 569 w 586"/>
                  <a:gd name="T75" fmla="*/ 582 h 582"/>
                  <a:gd name="T76" fmla="*/ 586 w 586"/>
                  <a:gd name="T77" fmla="*/ 582 h 582"/>
                  <a:gd name="T78" fmla="*/ 580 w 586"/>
                  <a:gd name="T79" fmla="*/ 571 h 582"/>
                  <a:gd name="T80" fmla="*/ 552 w 586"/>
                  <a:gd name="T81" fmla="*/ 571 h 582"/>
                  <a:gd name="T82" fmla="*/ 496 w 586"/>
                  <a:gd name="T83" fmla="*/ 549 h 582"/>
                  <a:gd name="T84" fmla="*/ 383 w 586"/>
                  <a:gd name="T85" fmla="*/ 425 h 582"/>
                  <a:gd name="T86" fmla="*/ 349 w 586"/>
                  <a:gd name="T87" fmla="*/ 252 h 582"/>
                  <a:gd name="T88" fmla="*/ 389 w 586"/>
                  <a:gd name="T89" fmla="*/ 140 h 582"/>
                  <a:gd name="T90" fmla="*/ 355 w 586"/>
                  <a:gd name="T91" fmla="*/ 56 h 582"/>
                  <a:gd name="T92" fmla="*/ 288 w 586"/>
                  <a:gd name="T93" fmla="*/ 11 h 582"/>
                  <a:gd name="T94" fmla="*/ 192 w 586"/>
                  <a:gd name="T95" fmla="*/ 0 h 582"/>
                  <a:gd name="T96" fmla="*/ 119 w 586"/>
                  <a:gd name="T97" fmla="*/ 0 h 582"/>
                  <a:gd name="T98" fmla="*/ 96 w 586"/>
                  <a:gd name="T99" fmla="*/ 0 h 582"/>
                  <a:gd name="T100" fmla="*/ 68 w 586"/>
                  <a:gd name="T101" fmla="*/ 0 h 582"/>
                  <a:gd name="T102" fmla="*/ 29 w 586"/>
                  <a:gd name="T103" fmla="*/ 0 h 582"/>
                  <a:gd name="T104" fmla="*/ 0 w 586"/>
                  <a:gd name="T105" fmla="*/ 0 h 582"/>
                  <a:gd name="T106" fmla="*/ 6 w 586"/>
                  <a:gd name="T107" fmla="*/ 11 h 582"/>
                  <a:gd name="T108" fmla="*/ 23 w 586"/>
                  <a:gd name="T109" fmla="*/ 11 h 582"/>
                  <a:gd name="T110" fmla="*/ 45 w 586"/>
                  <a:gd name="T111" fmla="*/ 16 h 582"/>
                  <a:gd name="T112" fmla="*/ 62 w 586"/>
                  <a:gd name="T113" fmla="*/ 39 h 582"/>
                  <a:gd name="T114" fmla="*/ 68 w 586"/>
                  <a:gd name="T115" fmla="*/ 72 h 582"/>
                  <a:gd name="T116" fmla="*/ 68 w 586"/>
                  <a:gd name="T117" fmla="*/ 151 h 582"/>
                  <a:gd name="T118" fmla="*/ 68 w 586"/>
                  <a:gd name="T119" fmla="*/ 358 h 5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6"/>
                  <a:gd name="T181" fmla="*/ 0 h 582"/>
                  <a:gd name="T182" fmla="*/ 586 w 586"/>
                  <a:gd name="T183" fmla="*/ 582 h 5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6" h="582">
                    <a:moveTo>
                      <a:pt x="130" y="39"/>
                    </a:moveTo>
                    <a:lnTo>
                      <a:pt x="130" y="33"/>
                    </a:lnTo>
                    <a:lnTo>
                      <a:pt x="136" y="28"/>
                    </a:lnTo>
                    <a:lnTo>
                      <a:pt x="147" y="28"/>
                    </a:lnTo>
                    <a:lnTo>
                      <a:pt x="164" y="22"/>
                    </a:lnTo>
                    <a:lnTo>
                      <a:pt x="186" y="22"/>
                    </a:lnTo>
                    <a:lnTo>
                      <a:pt x="243" y="33"/>
                    </a:lnTo>
                    <a:lnTo>
                      <a:pt x="288" y="61"/>
                    </a:lnTo>
                    <a:lnTo>
                      <a:pt x="310" y="112"/>
                    </a:lnTo>
                    <a:lnTo>
                      <a:pt x="321" y="179"/>
                    </a:lnTo>
                    <a:lnTo>
                      <a:pt x="316" y="229"/>
                    </a:lnTo>
                    <a:lnTo>
                      <a:pt x="299" y="269"/>
                    </a:lnTo>
                    <a:lnTo>
                      <a:pt x="276" y="297"/>
                    </a:lnTo>
                    <a:lnTo>
                      <a:pt x="254" y="308"/>
                    </a:lnTo>
                    <a:lnTo>
                      <a:pt x="237" y="313"/>
                    </a:lnTo>
                    <a:lnTo>
                      <a:pt x="214" y="313"/>
                    </a:lnTo>
                    <a:lnTo>
                      <a:pt x="192" y="313"/>
                    </a:lnTo>
                    <a:lnTo>
                      <a:pt x="164" y="308"/>
                    </a:lnTo>
                    <a:lnTo>
                      <a:pt x="147" y="302"/>
                    </a:lnTo>
                    <a:lnTo>
                      <a:pt x="136" y="297"/>
                    </a:lnTo>
                    <a:lnTo>
                      <a:pt x="130" y="297"/>
                    </a:lnTo>
                    <a:lnTo>
                      <a:pt x="130" y="291"/>
                    </a:lnTo>
                    <a:lnTo>
                      <a:pt x="130" y="39"/>
                    </a:lnTo>
                    <a:lnTo>
                      <a:pt x="68" y="358"/>
                    </a:lnTo>
                    <a:lnTo>
                      <a:pt x="68" y="431"/>
                    </a:lnTo>
                    <a:lnTo>
                      <a:pt x="62" y="487"/>
                    </a:lnTo>
                    <a:lnTo>
                      <a:pt x="62" y="526"/>
                    </a:lnTo>
                    <a:lnTo>
                      <a:pt x="62" y="543"/>
                    </a:lnTo>
                    <a:lnTo>
                      <a:pt x="57" y="554"/>
                    </a:lnTo>
                    <a:lnTo>
                      <a:pt x="51" y="565"/>
                    </a:lnTo>
                    <a:lnTo>
                      <a:pt x="40" y="571"/>
                    </a:lnTo>
                    <a:lnTo>
                      <a:pt x="29" y="571"/>
                    </a:lnTo>
                    <a:lnTo>
                      <a:pt x="17" y="571"/>
                    </a:lnTo>
                    <a:lnTo>
                      <a:pt x="12" y="577"/>
                    </a:lnTo>
                    <a:lnTo>
                      <a:pt x="12" y="582"/>
                    </a:lnTo>
                    <a:lnTo>
                      <a:pt x="23" y="582"/>
                    </a:lnTo>
                    <a:lnTo>
                      <a:pt x="34" y="582"/>
                    </a:lnTo>
                    <a:lnTo>
                      <a:pt x="51" y="582"/>
                    </a:lnTo>
                    <a:lnTo>
                      <a:pt x="68" y="582"/>
                    </a:lnTo>
                    <a:lnTo>
                      <a:pt x="79" y="582"/>
                    </a:lnTo>
                    <a:lnTo>
                      <a:pt x="90" y="582"/>
                    </a:lnTo>
                    <a:lnTo>
                      <a:pt x="96" y="582"/>
                    </a:lnTo>
                    <a:lnTo>
                      <a:pt x="113" y="582"/>
                    </a:lnTo>
                    <a:lnTo>
                      <a:pt x="147" y="582"/>
                    </a:lnTo>
                    <a:lnTo>
                      <a:pt x="192" y="582"/>
                    </a:lnTo>
                    <a:lnTo>
                      <a:pt x="203" y="582"/>
                    </a:lnTo>
                    <a:lnTo>
                      <a:pt x="203" y="577"/>
                    </a:lnTo>
                    <a:lnTo>
                      <a:pt x="197" y="571"/>
                    </a:lnTo>
                    <a:lnTo>
                      <a:pt x="186" y="571"/>
                    </a:lnTo>
                    <a:lnTo>
                      <a:pt x="175" y="571"/>
                    </a:lnTo>
                    <a:lnTo>
                      <a:pt x="164" y="571"/>
                    </a:lnTo>
                    <a:lnTo>
                      <a:pt x="152" y="565"/>
                    </a:lnTo>
                    <a:lnTo>
                      <a:pt x="141" y="560"/>
                    </a:lnTo>
                    <a:lnTo>
                      <a:pt x="136" y="549"/>
                    </a:lnTo>
                    <a:lnTo>
                      <a:pt x="136" y="537"/>
                    </a:lnTo>
                    <a:lnTo>
                      <a:pt x="130" y="526"/>
                    </a:lnTo>
                    <a:lnTo>
                      <a:pt x="130" y="487"/>
                    </a:lnTo>
                    <a:lnTo>
                      <a:pt x="130" y="431"/>
                    </a:lnTo>
                    <a:lnTo>
                      <a:pt x="130" y="358"/>
                    </a:lnTo>
                    <a:lnTo>
                      <a:pt x="130" y="341"/>
                    </a:lnTo>
                    <a:lnTo>
                      <a:pt x="130" y="336"/>
                    </a:lnTo>
                    <a:lnTo>
                      <a:pt x="136" y="336"/>
                    </a:lnTo>
                    <a:lnTo>
                      <a:pt x="231" y="336"/>
                    </a:lnTo>
                    <a:lnTo>
                      <a:pt x="237" y="336"/>
                    </a:lnTo>
                    <a:lnTo>
                      <a:pt x="243" y="341"/>
                    </a:lnTo>
                    <a:lnTo>
                      <a:pt x="259" y="369"/>
                    </a:lnTo>
                    <a:lnTo>
                      <a:pt x="293" y="409"/>
                    </a:lnTo>
                    <a:lnTo>
                      <a:pt x="327" y="453"/>
                    </a:lnTo>
                    <a:lnTo>
                      <a:pt x="366" y="504"/>
                    </a:lnTo>
                    <a:lnTo>
                      <a:pt x="400" y="543"/>
                    </a:lnTo>
                    <a:lnTo>
                      <a:pt x="428" y="571"/>
                    </a:lnTo>
                    <a:lnTo>
                      <a:pt x="445" y="577"/>
                    </a:lnTo>
                    <a:lnTo>
                      <a:pt x="462" y="582"/>
                    </a:lnTo>
                    <a:lnTo>
                      <a:pt x="485" y="582"/>
                    </a:lnTo>
                    <a:lnTo>
                      <a:pt x="513" y="582"/>
                    </a:lnTo>
                    <a:lnTo>
                      <a:pt x="569" y="582"/>
                    </a:lnTo>
                    <a:lnTo>
                      <a:pt x="580" y="582"/>
                    </a:lnTo>
                    <a:lnTo>
                      <a:pt x="586" y="582"/>
                    </a:lnTo>
                    <a:lnTo>
                      <a:pt x="586" y="577"/>
                    </a:lnTo>
                    <a:lnTo>
                      <a:pt x="580" y="571"/>
                    </a:lnTo>
                    <a:lnTo>
                      <a:pt x="569" y="571"/>
                    </a:lnTo>
                    <a:lnTo>
                      <a:pt x="552" y="571"/>
                    </a:lnTo>
                    <a:lnTo>
                      <a:pt x="524" y="565"/>
                    </a:lnTo>
                    <a:lnTo>
                      <a:pt x="496" y="549"/>
                    </a:lnTo>
                    <a:lnTo>
                      <a:pt x="456" y="515"/>
                    </a:lnTo>
                    <a:lnTo>
                      <a:pt x="383" y="425"/>
                    </a:lnTo>
                    <a:lnTo>
                      <a:pt x="293" y="319"/>
                    </a:lnTo>
                    <a:lnTo>
                      <a:pt x="349" y="252"/>
                    </a:lnTo>
                    <a:lnTo>
                      <a:pt x="378" y="196"/>
                    </a:lnTo>
                    <a:lnTo>
                      <a:pt x="389" y="140"/>
                    </a:lnTo>
                    <a:lnTo>
                      <a:pt x="378" y="89"/>
                    </a:lnTo>
                    <a:lnTo>
                      <a:pt x="355" y="56"/>
                    </a:lnTo>
                    <a:lnTo>
                      <a:pt x="333" y="33"/>
                    </a:lnTo>
                    <a:lnTo>
                      <a:pt x="288" y="11"/>
                    </a:lnTo>
                    <a:lnTo>
                      <a:pt x="243" y="0"/>
                    </a:lnTo>
                    <a:lnTo>
                      <a:pt x="192" y="0"/>
                    </a:lnTo>
                    <a:lnTo>
                      <a:pt x="158" y="0"/>
                    </a:lnTo>
                    <a:lnTo>
                      <a:pt x="119" y="0"/>
                    </a:lnTo>
                    <a:lnTo>
                      <a:pt x="102" y="0"/>
                    </a:lnTo>
                    <a:lnTo>
                      <a:pt x="96" y="0"/>
                    </a:lnTo>
                    <a:lnTo>
                      <a:pt x="85" y="0"/>
                    </a:lnTo>
                    <a:lnTo>
                      <a:pt x="68" y="0"/>
                    </a:lnTo>
                    <a:lnTo>
                      <a:pt x="51" y="0"/>
                    </a:lnTo>
                    <a:lnTo>
                      <a:pt x="29" y="0"/>
                    </a:lnTo>
                    <a:lnTo>
                      <a:pt x="12" y="0"/>
                    </a:lnTo>
                    <a:lnTo>
                      <a:pt x="0" y="0"/>
                    </a:lnTo>
                    <a:lnTo>
                      <a:pt x="0" y="5"/>
                    </a:lnTo>
                    <a:lnTo>
                      <a:pt x="6" y="11"/>
                    </a:lnTo>
                    <a:lnTo>
                      <a:pt x="12" y="11"/>
                    </a:lnTo>
                    <a:lnTo>
                      <a:pt x="23" y="11"/>
                    </a:lnTo>
                    <a:lnTo>
                      <a:pt x="29" y="11"/>
                    </a:lnTo>
                    <a:lnTo>
                      <a:pt x="45" y="16"/>
                    </a:lnTo>
                    <a:lnTo>
                      <a:pt x="57" y="28"/>
                    </a:lnTo>
                    <a:lnTo>
                      <a:pt x="62" y="39"/>
                    </a:lnTo>
                    <a:lnTo>
                      <a:pt x="62" y="56"/>
                    </a:lnTo>
                    <a:lnTo>
                      <a:pt x="68" y="72"/>
                    </a:lnTo>
                    <a:lnTo>
                      <a:pt x="68" y="101"/>
                    </a:lnTo>
                    <a:lnTo>
                      <a:pt x="68" y="151"/>
                    </a:lnTo>
                    <a:lnTo>
                      <a:pt x="68" y="224"/>
                    </a:lnTo>
                    <a:lnTo>
                      <a:pt x="68" y="358"/>
                    </a:lnTo>
                    <a:lnTo>
                      <a:pt x="130" y="39"/>
                    </a:lnTo>
                    <a:close/>
                  </a:path>
                </a:pathLst>
              </a:custGeom>
              <a:solidFill>
                <a:schemeClr val="tx1"/>
              </a:solidFill>
              <a:ln w="9525">
                <a:noFill/>
                <a:round/>
                <a:headEnd/>
                <a:tailEnd/>
              </a:ln>
            </p:spPr>
            <p:txBody>
              <a:bodyPr/>
              <a:lstStyle/>
              <a:p>
                <a:endParaRPr lang="en-US" sz="18144"/>
              </a:p>
            </p:txBody>
          </p:sp>
          <p:sp>
            <p:nvSpPr>
              <p:cNvPr id="3163" name="Freeform 36"/>
              <p:cNvSpPr>
                <a:spLocks/>
              </p:cNvSpPr>
              <p:nvPr/>
            </p:nvSpPr>
            <p:spPr bwMode="auto">
              <a:xfrm>
                <a:off x="17580" y="18589"/>
                <a:ext cx="349" cy="594"/>
              </a:xfrm>
              <a:custGeom>
                <a:avLst/>
                <a:gdLst>
                  <a:gd name="T0" fmla="*/ 68 w 349"/>
                  <a:gd name="T1" fmla="*/ 107 h 594"/>
                  <a:gd name="T2" fmla="*/ 68 w 349"/>
                  <a:gd name="T3" fmla="*/ 45 h 594"/>
                  <a:gd name="T4" fmla="*/ 34 w 349"/>
                  <a:gd name="T5" fmla="*/ 17 h 594"/>
                  <a:gd name="T6" fmla="*/ 12 w 349"/>
                  <a:gd name="T7" fmla="*/ 17 h 594"/>
                  <a:gd name="T8" fmla="*/ 6 w 349"/>
                  <a:gd name="T9" fmla="*/ 6 h 594"/>
                  <a:gd name="T10" fmla="*/ 51 w 349"/>
                  <a:gd name="T11" fmla="*/ 6 h 594"/>
                  <a:gd name="T12" fmla="*/ 96 w 349"/>
                  <a:gd name="T13" fmla="*/ 6 h 594"/>
                  <a:gd name="T14" fmla="*/ 164 w 349"/>
                  <a:gd name="T15" fmla="*/ 6 h 594"/>
                  <a:gd name="T16" fmla="*/ 282 w 349"/>
                  <a:gd name="T17" fmla="*/ 6 h 594"/>
                  <a:gd name="T18" fmla="*/ 321 w 349"/>
                  <a:gd name="T19" fmla="*/ 0 h 594"/>
                  <a:gd name="T20" fmla="*/ 327 w 349"/>
                  <a:gd name="T21" fmla="*/ 11 h 594"/>
                  <a:gd name="T22" fmla="*/ 321 w 349"/>
                  <a:gd name="T23" fmla="*/ 50 h 594"/>
                  <a:gd name="T24" fmla="*/ 321 w 349"/>
                  <a:gd name="T25" fmla="*/ 90 h 594"/>
                  <a:gd name="T26" fmla="*/ 304 w 349"/>
                  <a:gd name="T27" fmla="*/ 90 h 594"/>
                  <a:gd name="T28" fmla="*/ 304 w 349"/>
                  <a:gd name="T29" fmla="*/ 62 h 594"/>
                  <a:gd name="T30" fmla="*/ 282 w 349"/>
                  <a:gd name="T31" fmla="*/ 45 h 594"/>
                  <a:gd name="T32" fmla="*/ 226 w 349"/>
                  <a:gd name="T33" fmla="*/ 34 h 594"/>
                  <a:gd name="T34" fmla="*/ 141 w 349"/>
                  <a:gd name="T35" fmla="*/ 34 h 594"/>
                  <a:gd name="T36" fmla="*/ 135 w 349"/>
                  <a:gd name="T37" fmla="*/ 258 h 594"/>
                  <a:gd name="T38" fmla="*/ 164 w 349"/>
                  <a:gd name="T39" fmla="*/ 263 h 594"/>
                  <a:gd name="T40" fmla="*/ 265 w 349"/>
                  <a:gd name="T41" fmla="*/ 263 h 594"/>
                  <a:gd name="T42" fmla="*/ 299 w 349"/>
                  <a:gd name="T43" fmla="*/ 252 h 594"/>
                  <a:gd name="T44" fmla="*/ 316 w 349"/>
                  <a:gd name="T45" fmla="*/ 241 h 594"/>
                  <a:gd name="T46" fmla="*/ 310 w 349"/>
                  <a:gd name="T47" fmla="*/ 269 h 594"/>
                  <a:gd name="T48" fmla="*/ 310 w 349"/>
                  <a:gd name="T49" fmla="*/ 319 h 594"/>
                  <a:gd name="T50" fmla="*/ 304 w 349"/>
                  <a:gd name="T51" fmla="*/ 347 h 594"/>
                  <a:gd name="T52" fmla="*/ 299 w 349"/>
                  <a:gd name="T53" fmla="*/ 347 h 594"/>
                  <a:gd name="T54" fmla="*/ 293 w 349"/>
                  <a:gd name="T55" fmla="*/ 314 h 594"/>
                  <a:gd name="T56" fmla="*/ 271 w 349"/>
                  <a:gd name="T57" fmla="*/ 297 h 594"/>
                  <a:gd name="T58" fmla="*/ 169 w 349"/>
                  <a:gd name="T59" fmla="*/ 291 h 594"/>
                  <a:gd name="T60" fmla="*/ 135 w 349"/>
                  <a:gd name="T61" fmla="*/ 297 h 594"/>
                  <a:gd name="T62" fmla="*/ 135 w 349"/>
                  <a:gd name="T63" fmla="*/ 437 h 594"/>
                  <a:gd name="T64" fmla="*/ 141 w 349"/>
                  <a:gd name="T65" fmla="*/ 532 h 594"/>
                  <a:gd name="T66" fmla="*/ 226 w 349"/>
                  <a:gd name="T67" fmla="*/ 560 h 594"/>
                  <a:gd name="T68" fmla="*/ 282 w 349"/>
                  <a:gd name="T69" fmla="*/ 555 h 594"/>
                  <a:gd name="T70" fmla="*/ 321 w 349"/>
                  <a:gd name="T71" fmla="*/ 532 h 594"/>
                  <a:gd name="T72" fmla="*/ 338 w 349"/>
                  <a:gd name="T73" fmla="*/ 487 h 594"/>
                  <a:gd name="T74" fmla="*/ 349 w 349"/>
                  <a:gd name="T75" fmla="*/ 499 h 594"/>
                  <a:gd name="T76" fmla="*/ 344 w 349"/>
                  <a:gd name="T77" fmla="*/ 532 h 594"/>
                  <a:gd name="T78" fmla="*/ 338 w 349"/>
                  <a:gd name="T79" fmla="*/ 571 h 594"/>
                  <a:gd name="T80" fmla="*/ 316 w 349"/>
                  <a:gd name="T81" fmla="*/ 594 h 594"/>
                  <a:gd name="T82" fmla="*/ 164 w 349"/>
                  <a:gd name="T83" fmla="*/ 588 h 594"/>
                  <a:gd name="T84" fmla="*/ 96 w 349"/>
                  <a:gd name="T85" fmla="*/ 588 h 594"/>
                  <a:gd name="T86" fmla="*/ 57 w 349"/>
                  <a:gd name="T87" fmla="*/ 588 h 594"/>
                  <a:gd name="T88" fmla="*/ 17 w 349"/>
                  <a:gd name="T89" fmla="*/ 588 h 594"/>
                  <a:gd name="T90" fmla="*/ 23 w 349"/>
                  <a:gd name="T91" fmla="*/ 577 h 594"/>
                  <a:gd name="T92" fmla="*/ 51 w 349"/>
                  <a:gd name="T93" fmla="*/ 571 h 594"/>
                  <a:gd name="T94" fmla="*/ 68 w 349"/>
                  <a:gd name="T95" fmla="*/ 532 h 594"/>
                  <a:gd name="T96" fmla="*/ 68 w 349"/>
                  <a:gd name="T97" fmla="*/ 364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9"/>
                  <a:gd name="T148" fmla="*/ 0 h 594"/>
                  <a:gd name="T149" fmla="*/ 349 w 349"/>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9" h="594">
                    <a:moveTo>
                      <a:pt x="68" y="230"/>
                    </a:moveTo>
                    <a:lnTo>
                      <a:pt x="68" y="157"/>
                    </a:lnTo>
                    <a:lnTo>
                      <a:pt x="68" y="107"/>
                    </a:lnTo>
                    <a:lnTo>
                      <a:pt x="68" y="78"/>
                    </a:lnTo>
                    <a:lnTo>
                      <a:pt x="68" y="62"/>
                    </a:lnTo>
                    <a:lnTo>
                      <a:pt x="68" y="45"/>
                    </a:lnTo>
                    <a:lnTo>
                      <a:pt x="62" y="34"/>
                    </a:lnTo>
                    <a:lnTo>
                      <a:pt x="51" y="22"/>
                    </a:lnTo>
                    <a:lnTo>
                      <a:pt x="34" y="17"/>
                    </a:lnTo>
                    <a:lnTo>
                      <a:pt x="28" y="17"/>
                    </a:lnTo>
                    <a:lnTo>
                      <a:pt x="17" y="17"/>
                    </a:lnTo>
                    <a:lnTo>
                      <a:pt x="12" y="17"/>
                    </a:lnTo>
                    <a:lnTo>
                      <a:pt x="6" y="11"/>
                    </a:lnTo>
                    <a:lnTo>
                      <a:pt x="0" y="11"/>
                    </a:lnTo>
                    <a:lnTo>
                      <a:pt x="6" y="6"/>
                    </a:lnTo>
                    <a:lnTo>
                      <a:pt x="17" y="6"/>
                    </a:lnTo>
                    <a:lnTo>
                      <a:pt x="34" y="6"/>
                    </a:lnTo>
                    <a:lnTo>
                      <a:pt x="51" y="6"/>
                    </a:lnTo>
                    <a:lnTo>
                      <a:pt x="74" y="6"/>
                    </a:lnTo>
                    <a:lnTo>
                      <a:pt x="85" y="6"/>
                    </a:lnTo>
                    <a:lnTo>
                      <a:pt x="96" y="6"/>
                    </a:lnTo>
                    <a:lnTo>
                      <a:pt x="102" y="6"/>
                    </a:lnTo>
                    <a:lnTo>
                      <a:pt x="124" y="6"/>
                    </a:lnTo>
                    <a:lnTo>
                      <a:pt x="164" y="6"/>
                    </a:lnTo>
                    <a:lnTo>
                      <a:pt x="214" y="6"/>
                    </a:lnTo>
                    <a:lnTo>
                      <a:pt x="254" y="6"/>
                    </a:lnTo>
                    <a:lnTo>
                      <a:pt x="282" y="6"/>
                    </a:lnTo>
                    <a:lnTo>
                      <a:pt x="299" y="6"/>
                    </a:lnTo>
                    <a:lnTo>
                      <a:pt x="316" y="0"/>
                    </a:lnTo>
                    <a:lnTo>
                      <a:pt x="321" y="0"/>
                    </a:lnTo>
                    <a:lnTo>
                      <a:pt x="327" y="0"/>
                    </a:lnTo>
                    <a:lnTo>
                      <a:pt x="327" y="6"/>
                    </a:lnTo>
                    <a:lnTo>
                      <a:pt x="327" y="11"/>
                    </a:lnTo>
                    <a:lnTo>
                      <a:pt x="327" y="22"/>
                    </a:lnTo>
                    <a:lnTo>
                      <a:pt x="321" y="39"/>
                    </a:lnTo>
                    <a:lnTo>
                      <a:pt x="321" y="50"/>
                    </a:lnTo>
                    <a:lnTo>
                      <a:pt x="321" y="67"/>
                    </a:lnTo>
                    <a:lnTo>
                      <a:pt x="321" y="84"/>
                    </a:lnTo>
                    <a:lnTo>
                      <a:pt x="321" y="90"/>
                    </a:lnTo>
                    <a:lnTo>
                      <a:pt x="316" y="101"/>
                    </a:lnTo>
                    <a:lnTo>
                      <a:pt x="310" y="101"/>
                    </a:lnTo>
                    <a:lnTo>
                      <a:pt x="304" y="90"/>
                    </a:lnTo>
                    <a:lnTo>
                      <a:pt x="304" y="84"/>
                    </a:lnTo>
                    <a:lnTo>
                      <a:pt x="304" y="73"/>
                    </a:lnTo>
                    <a:lnTo>
                      <a:pt x="304" y="62"/>
                    </a:lnTo>
                    <a:lnTo>
                      <a:pt x="299" y="56"/>
                    </a:lnTo>
                    <a:lnTo>
                      <a:pt x="293" y="50"/>
                    </a:lnTo>
                    <a:lnTo>
                      <a:pt x="282" y="45"/>
                    </a:lnTo>
                    <a:lnTo>
                      <a:pt x="271" y="39"/>
                    </a:lnTo>
                    <a:lnTo>
                      <a:pt x="248" y="39"/>
                    </a:lnTo>
                    <a:lnTo>
                      <a:pt x="226" y="34"/>
                    </a:lnTo>
                    <a:lnTo>
                      <a:pt x="192" y="34"/>
                    </a:lnTo>
                    <a:lnTo>
                      <a:pt x="158" y="34"/>
                    </a:lnTo>
                    <a:lnTo>
                      <a:pt x="141" y="34"/>
                    </a:lnTo>
                    <a:lnTo>
                      <a:pt x="135" y="34"/>
                    </a:lnTo>
                    <a:lnTo>
                      <a:pt x="135" y="39"/>
                    </a:lnTo>
                    <a:lnTo>
                      <a:pt x="135" y="258"/>
                    </a:lnTo>
                    <a:lnTo>
                      <a:pt x="135" y="263"/>
                    </a:lnTo>
                    <a:lnTo>
                      <a:pt x="141" y="263"/>
                    </a:lnTo>
                    <a:lnTo>
                      <a:pt x="164" y="263"/>
                    </a:lnTo>
                    <a:lnTo>
                      <a:pt x="197" y="263"/>
                    </a:lnTo>
                    <a:lnTo>
                      <a:pt x="237" y="263"/>
                    </a:lnTo>
                    <a:lnTo>
                      <a:pt x="265" y="263"/>
                    </a:lnTo>
                    <a:lnTo>
                      <a:pt x="282" y="258"/>
                    </a:lnTo>
                    <a:lnTo>
                      <a:pt x="293" y="258"/>
                    </a:lnTo>
                    <a:lnTo>
                      <a:pt x="299" y="252"/>
                    </a:lnTo>
                    <a:lnTo>
                      <a:pt x="310" y="247"/>
                    </a:lnTo>
                    <a:lnTo>
                      <a:pt x="310" y="241"/>
                    </a:lnTo>
                    <a:lnTo>
                      <a:pt x="316" y="241"/>
                    </a:lnTo>
                    <a:lnTo>
                      <a:pt x="316" y="247"/>
                    </a:lnTo>
                    <a:lnTo>
                      <a:pt x="316" y="252"/>
                    </a:lnTo>
                    <a:lnTo>
                      <a:pt x="310" y="269"/>
                    </a:lnTo>
                    <a:lnTo>
                      <a:pt x="310" y="291"/>
                    </a:lnTo>
                    <a:lnTo>
                      <a:pt x="310" y="303"/>
                    </a:lnTo>
                    <a:lnTo>
                      <a:pt x="310" y="319"/>
                    </a:lnTo>
                    <a:lnTo>
                      <a:pt x="310" y="331"/>
                    </a:lnTo>
                    <a:lnTo>
                      <a:pt x="304" y="342"/>
                    </a:lnTo>
                    <a:lnTo>
                      <a:pt x="304" y="347"/>
                    </a:lnTo>
                    <a:lnTo>
                      <a:pt x="304" y="353"/>
                    </a:lnTo>
                    <a:lnTo>
                      <a:pt x="299" y="353"/>
                    </a:lnTo>
                    <a:lnTo>
                      <a:pt x="299" y="347"/>
                    </a:lnTo>
                    <a:lnTo>
                      <a:pt x="293" y="336"/>
                    </a:lnTo>
                    <a:lnTo>
                      <a:pt x="293" y="325"/>
                    </a:lnTo>
                    <a:lnTo>
                      <a:pt x="293" y="314"/>
                    </a:lnTo>
                    <a:lnTo>
                      <a:pt x="288" y="308"/>
                    </a:lnTo>
                    <a:lnTo>
                      <a:pt x="276" y="303"/>
                    </a:lnTo>
                    <a:lnTo>
                      <a:pt x="271" y="297"/>
                    </a:lnTo>
                    <a:lnTo>
                      <a:pt x="254" y="297"/>
                    </a:lnTo>
                    <a:lnTo>
                      <a:pt x="220" y="291"/>
                    </a:lnTo>
                    <a:lnTo>
                      <a:pt x="169" y="291"/>
                    </a:lnTo>
                    <a:lnTo>
                      <a:pt x="141" y="291"/>
                    </a:lnTo>
                    <a:lnTo>
                      <a:pt x="135" y="291"/>
                    </a:lnTo>
                    <a:lnTo>
                      <a:pt x="135" y="297"/>
                    </a:lnTo>
                    <a:lnTo>
                      <a:pt x="135" y="364"/>
                    </a:lnTo>
                    <a:lnTo>
                      <a:pt x="135" y="392"/>
                    </a:lnTo>
                    <a:lnTo>
                      <a:pt x="135" y="437"/>
                    </a:lnTo>
                    <a:lnTo>
                      <a:pt x="135" y="476"/>
                    </a:lnTo>
                    <a:lnTo>
                      <a:pt x="135" y="499"/>
                    </a:lnTo>
                    <a:lnTo>
                      <a:pt x="141" y="532"/>
                    </a:lnTo>
                    <a:lnTo>
                      <a:pt x="152" y="549"/>
                    </a:lnTo>
                    <a:lnTo>
                      <a:pt x="181" y="560"/>
                    </a:lnTo>
                    <a:lnTo>
                      <a:pt x="226" y="560"/>
                    </a:lnTo>
                    <a:lnTo>
                      <a:pt x="242" y="560"/>
                    </a:lnTo>
                    <a:lnTo>
                      <a:pt x="265" y="560"/>
                    </a:lnTo>
                    <a:lnTo>
                      <a:pt x="282" y="555"/>
                    </a:lnTo>
                    <a:lnTo>
                      <a:pt x="299" y="555"/>
                    </a:lnTo>
                    <a:lnTo>
                      <a:pt x="316" y="543"/>
                    </a:lnTo>
                    <a:lnTo>
                      <a:pt x="321" y="532"/>
                    </a:lnTo>
                    <a:lnTo>
                      <a:pt x="333" y="515"/>
                    </a:lnTo>
                    <a:lnTo>
                      <a:pt x="338" y="499"/>
                    </a:lnTo>
                    <a:lnTo>
                      <a:pt x="338" y="487"/>
                    </a:lnTo>
                    <a:lnTo>
                      <a:pt x="344" y="487"/>
                    </a:lnTo>
                    <a:lnTo>
                      <a:pt x="349" y="493"/>
                    </a:lnTo>
                    <a:lnTo>
                      <a:pt x="349" y="499"/>
                    </a:lnTo>
                    <a:lnTo>
                      <a:pt x="349" y="504"/>
                    </a:lnTo>
                    <a:lnTo>
                      <a:pt x="344" y="515"/>
                    </a:lnTo>
                    <a:lnTo>
                      <a:pt x="344" y="532"/>
                    </a:lnTo>
                    <a:lnTo>
                      <a:pt x="344" y="549"/>
                    </a:lnTo>
                    <a:lnTo>
                      <a:pt x="338" y="560"/>
                    </a:lnTo>
                    <a:lnTo>
                      <a:pt x="338" y="571"/>
                    </a:lnTo>
                    <a:lnTo>
                      <a:pt x="333" y="583"/>
                    </a:lnTo>
                    <a:lnTo>
                      <a:pt x="327" y="588"/>
                    </a:lnTo>
                    <a:lnTo>
                      <a:pt x="316" y="594"/>
                    </a:lnTo>
                    <a:lnTo>
                      <a:pt x="293" y="594"/>
                    </a:lnTo>
                    <a:lnTo>
                      <a:pt x="220" y="594"/>
                    </a:lnTo>
                    <a:lnTo>
                      <a:pt x="164" y="588"/>
                    </a:lnTo>
                    <a:lnTo>
                      <a:pt x="124" y="588"/>
                    </a:lnTo>
                    <a:lnTo>
                      <a:pt x="102" y="588"/>
                    </a:lnTo>
                    <a:lnTo>
                      <a:pt x="96" y="588"/>
                    </a:lnTo>
                    <a:lnTo>
                      <a:pt x="85" y="588"/>
                    </a:lnTo>
                    <a:lnTo>
                      <a:pt x="74" y="588"/>
                    </a:lnTo>
                    <a:lnTo>
                      <a:pt x="57" y="588"/>
                    </a:lnTo>
                    <a:lnTo>
                      <a:pt x="40" y="588"/>
                    </a:lnTo>
                    <a:lnTo>
                      <a:pt x="28" y="588"/>
                    </a:lnTo>
                    <a:lnTo>
                      <a:pt x="17" y="588"/>
                    </a:lnTo>
                    <a:lnTo>
                      <a:pt x="12" y="583"/>
                    </a:lnTo>
                    <a:lnTo>
                      <a:pt x="17" y="583"/>
                    </a:lnTo>
                    <a:lnTo>
                      <a:pt x="23" y="577"/>
                    </a:lnTo>
                    <a:lnTo>
                      <a:pt x="34" y="577"/>
                    </a:lnTo>
                    <a:lnTo>
                      <a:pt x="45" y="577"/>
                    </a:lnTo>
                    <a:lnTo>
                      <a:pt x="51" y="571"/>
                    </a:lnTo>
                    <a:lnTo>
                      <a:pt x="62" y="560"/>
                    </a:lnTo>
                    <a:lnTo>
                      <a:pt x="62" y="549"/>
                    </a:lnTo>
                    <a:lnTo>
                      <a:pt x="68" y="532"/>
                    </a:lnTo>
                    <a:lnTo>
                      <a:pt x="68" y="493"/>
                    </a:lnTo>
                    <a:lnTo>
                      <a:pt x="68" y="437"/>
                    </a:lnTo>
                    <a:lnTo>
                      <a:pt x="68" y="364"/>
                    </a:lnTo>
                    <a:lnTo>
                      <a:pt x="68" y="230"/>
                    </a:lnTo>
                    <a:close/>
                  </a:path>
                </a:pathLst>
              </a:custGeom>
              <a:solidFill>
                <a:schemeClr val="tx1"/>
              </a:solidFill>
              <a:ln w="9525">
                <a:noFill/>
                <a:round/>
                <a:headEnd/>
                <a:tailEnd/>
              </a:ln>
            </p:spPr>
            <p:txBody>
              <a:bodyPr/>
              <a:lstStyle/>
              <a:p>
                <a:endParaRPr lang="en-US" sz="18144"/>
              </a:p>
            </p:txBody>
          </p:sp>
        </p:grpSp>
        <p:grpSp>
          <p:nvGrpSpPr>
            <p:cNvPr id="3112" name="Group 37"/>
            <p:cNvGrpSpPr>
              <a:grpSpLocks/>
            </p:cNvGrpSpPr>
            <p:nvPr/>
          </p:nvGrpSpPr>
          <p:grpSpPr bwMode="auto">
            <a:xfrm>
              <a:off x="624" y="1488"/>
              <a:ext cx="3458" cy="3518"/>
              <a:chOff x="13008" y="9024"/>
              <a:chExt cx="3458" cy="3518"/>
            </a:xfrm>
          </p:grpSpPr>
          <p:sp>
            <p:nvSpPr>
              <p:cNvPr id="3113" name="Freeform 38"/>
              <p:cNvSpPr>
                <a:spLocks/>
              </p:cNvSpPr>
              <p:nvPr/>
            </p:nvSpPr>
            <p:spPr bwMode="auto">
              <a:xfrm>
                <a:off x="13930" y="9325"/>
                <a:ext cx="1199" cy="1542"/>
              </a:xfrm>
              <a:custGeom>
                <a:avLst/>
                <a:gdLst>
                  <a:gd name="T0" fmla="*/ 0 w 1199"/>
                  <a:gd name="T1" fmla="*/ 1542 h 1542"/>
                  <a:gd name="T2" fmla="*/ 12 w 1199"/>
                  <a:gd name="T3" fmla="*/ 1530 h 1542"/>
                  <a:gd name="T4" fmla="*/ 36 w 1199"/>
                  <a:gd name="T5" fmla="*/ 1512 h 1542"/>
                  <a:gd name="T6" fmla="*/ 60 w 1199"/>
                  <a:gd name="T7" fmla="*/ 1482 h 1542"/>
                  <a:gd name="T8" fmla="*/ 72 w 1199"/>
                  <a:gd name="T9" fmla="*/ 1440 h 1542"/>
                  <a:gd name="T10" fmla="*/ 84 w 1199"/>
                  <a:gd name="T11" fmla="*/ 1470 h 1542"/>
                  <a:gd name="T12" fmla="*/ 108 w 1199"/>
                  <a:gd name="T13" fmla="*/ 1464 h 1542"/>
                  <a:gd name="T14" fmla="*/ 819 w 1199"/>
                  <a:gd name="T15" fmla="*/ 0 h 1542"/>
                  <a:gd name="T16" fmla="*/ 1138 w 1199"/>
                  <a:gd name="T17" fmla="*/ 1313 h 1542"/>
                  <a:gd name="T18" fmla="*/ 1144 w 1199"/>
                  <a:gd name="T19" fmla="*/ 1307 h 1542"/>
                  <a:gd name="T20" fmla="*/ 1156 w 1199"/>
                  <a:gd name="T21" fmla="*/ 1307 h 1542"/>
                  <a:gd name="T22" fmla="*/ 1162 w 1199"/>
                  <a:gd name="T23" fmla="*/ 1307 h 1542"/>
                  <a:gd name="T24" fmla="*/ 1168 w 1199"/>
                  <a:gd name="T25" fmla="*/ 1313 h 1542"/>
                  <a:gd name="T26" fmla="*/ 1174 w 1199"/>
                  <a:gd name="T27" fmla="*/ 1319 h 1542"/>
                  <a:gd name="T28" fmla="*/ 1174 w 1199"/>
                  <a:gd name="T29" fmla="*/ 1325 h 1542"/>
                  <a:gd name="T30" fmla="*/ 1174 w 1199"/>
                  <a:gd name="T31" fmla="*/ 1331 h 1542"/>
                  <a:gd name="T32" fmla="*/ 1174 w 1199"/>
                  <a:gd name="T33" fmla="*/ 1344 h 1542"/>
                  <a:gd name="T34" fmla="*/ 1180 w 1199"/>
                  <a:gd name="T35" fmla="*/ 1356 h 1542"/>
                  <a:gd name="T36" fmla="*/ 1187 w 1199"/>
                  <a:gd name="T37" fmla="*/ 1362 h 1542"/>
                  <a:gd name="T38" fmla="*/ 1187 w 1199"/>
                  <a:gd name="T39" fmla="*/ 1368 h 1542"/>
                  <a:gd name="T40" fmla="*/ 1199 w 1199"/>
                  <a:gd name="T41" fmla="*/ 1368 h 1542"/>
                  <a:gd name="T42" fmla="*/ 0 w 1199"/>
                  <a:gd name="T43" fmla="*/ 1542 h 15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9"/>
                  <a:gd name="T67" fmla="*/ 0 h 1542"/>
                  <a:gd name="T68" fmla="*/ 1199 w 1199"/>
                  <a:gd name="T69" fmla="*/ 1542 h 15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9" h="1542">
                    <a:moveTo>
                      <a:pt x="0" y="1542"/>
                    </a:moveTo>
                    <a:lnTo>
                      <a:pt x="12" y="1530"/>
                    </a:lnTo>
                    <a:lnTo>
                      <a:pt x="36" y="1512"/>
                    </a:lnTo>
                    <a:lnTo>
                      <a:pt x="60" y="1482"/>
                    </a:lnTo>
                    <a:lnTo>
                      <a:pt x="72" y="1440"/>
                    </a:lnTo>
                    <a:lnTo>
                      <a:pt x="84" y="1470"/>
                    </a:lnTo>
                    <a:lnTo>
                      <a:pt x="108" y="1464"/>
                    </a:lnTo>
                    <a:lnTo>
                      <a:pt x="819" y="0"/>
                    </a:lnTo>
                    <a:lnTo>
                      <a:pt x="1138" y="1313"/>
                    </a:lnTo>
                    <a:lnTo>
                      <a:pt x="1144" y="1307"/>
                    </a:lnTo>
                    <a:lnTo>
                      <a:pt x="1156" y="1307"/>
                    </a:lnTo>
                    <a:lnTo>
                      <a:pt x="1162" y="1307"/>
                    </a:lnTo>
                    <a:lnTo>
                      <a:pt x="1168" y="1313"/>
                    </a:lnTo>
                    <a:lnTo>
                      <a:pt x="1174" y="1319"/>
                    </a:lnTo>
                    <a:lnTo>
                      <a:pt x="1174" y="1325"/>
                    </a:lnTo>
                    <a:lnTo>
                      <a:pt x="1174" y="1331"/>
                    </a:lnTo>
                    <a:lnTo>
                      <a:pt x="1174" y="1344"/>
                    </a:lnTo>
                    <a:lnTo>
                      <a:pt x="1180" y="1356"/>
                    </a:lnTo>
                    <a:lnTo>
                      <a:pt x="1187" y="1362"/>
                    </a:lnTo>
                    <a:lnTo>
                      <a:pt x="1187" y="1368"/>
                    </a:lnTo>
                    <a:lnTo>
                      <a:pt x="1199" y="1368"/>
                    </a:lnTo>
                    <a:lnTo>
                      <a:pt x="0" y="1542"/>
                    </a:lnTo>
                    <a:close/>
                  </a:path>
                </a:pathLst>
              </a:custGeom>
              <a:solidFill>
                <a:schemeClr val="tx1"/>
              </a:solidFill>
              <a:ln w="9525">
                <a:noFill/>
                <a:round/>
                <a:headEnd/>
                <a:tailEnd/>
              </a:ln>
            </p:spPr>
            <p:txBody>
              <a:bodyPr/>
              <a:lstStyle/>
              <a:p>
                <a:endParaRPr lang="en-US" sz="18144"/>
              </a:p>
            </p:txBody>
          </p:sp>
          <p:sp>
            <p:nvSpPr>
              <p:cNvPr id="3114" name="Freeform 39"/>
              <p:cNvSpPr>
                <a:spLocks/>
              </p:cNvSpPr>
              <p:nvPr/>
            </p:nvSpPr>
            <p:spPr bwMode="auto">
              <a:xfrm>
                <a:off x="14839" y="9458"/>
                <a:ext cx="308" cy="1048"/>
              </a:xfrm>
              <a:custGeom>
                <a:avLst/>
                <a:gdLst>
                  <a:gd name="T0" fmla="*/ 259 w 308"/>
                  <a:gd name="T1" fmla="*/ 1048 h 1048"/>
                  <a:gd name="T2" fmla="*/ 308 w 308"/>
                  <a:gd name="T3" fmla="*/ 945 h 1048"/>
                  <a:gd name="T4" fmla="*/ 0 w 308"/>
                  <a:gd name="T5" fmla="*/ 0 h 1048"/>
                  <a:gd name="T6" fmla="*/ 259 w 308"/>
                  <a:gd name="T7" fmla="*/ 1048 h 1048"/>
                  <a:gd name="T8" fmla="*/ 0 60000 65536"/>
                  <a:gd name="T9" fmla="*/ 0 60000 65536"/>
                  <a:gd name="T10" fmla="*/ 0 60000 65536"/>
                  <a:gd name="T11" fmla="*/ 0 60000 65536"/>
                  <a:gd name="T12" fmla="*/ 0 w 308"/>
                  <a:gd name="T13" fmla="*/ 0 h 1048"/>
                  <a:gd name="T14" fmla="*/ 308 w 308"/>
                  <a:gd name="T15" fmla="*/ 1048 h 1048"/>
                </a:gdLst>
                <a:ahLst/>
                <a:cxnLst>
                  <a:cxn ang="T8">
                    <a:pos x="T0" y="T1"/>
                  </a:cxn>
                  <a:cxn ang="T9">
                    <a:pos x="T2" y="T3"/>
                  </a:cxn>
                  <a:cxn ang="T10">
                    <a:pos x="T4" y="T5"/>
                  </a:cxn>
                  <a:cxn ang="T11">
                    <a:pos x="T6" y="T7"/>
                  </a:cxn>
                </a:cxnLst>
                <a:rect l="T12" t="T13" r="T14" b="T15"/>
                <a:pathLst>
                  <a:path w="308" h="1048">
                    <a:moveTo>
                      <a:pt x="259" y="1048"/>
                    </a:moveTo>
                    <a:lnTo>
                      <a:pt x="308" y="945"/>
                    </a:lnTo>
                    <a:lnTo>
                      <a:pt x="0" y="0"/>
                    </a:lnTo>
                    <a:lnTo>
                      <a:pt x="259" y="1048"/>
                    </a:lnTo>
                    <a:close/>
                  </a:path>
                </a:pathLst>
              </a:custGeom>
              <a:solidFill>
                <a:schemeClr val="tx1"/>
              </a:solidFill>
              <a:ln w="9525">
                <a:noFill/>
                <a:round/>
                <a:headEnd/>
                <a:tailEnd/>
              </a:ln>
            </p:spPr>
            <p:txBody>
              <a:bodyPr/>
              <a:lstStyle/>
              <a:p>
                <a:endParaRPr lang="en-US" sz="18144"/>
              </a:p>
            </p:txBody>
          </p:sp>
          <p:sp>
            <p:nvSpPr>
              <p:cNvPr id="3115" name="Freeform 40"/>
              <p:cNvSpPr>
                <a:spLocks/>
              </p:cNvSpPr>
              <p:nvPr/>
            </p:nvSpPr>
            <p:spPr bwMode="auto">
              <a:xfrm>
                <a:off x="14839" y="9349"/>
                <a:ext cx="850" cy="1844"/>
              </a:xfrm>
              <a:custGeom>
                <a:avLst/>
                <a:gdLst>
                  <a:gd name="T0" fmla="*/ 332 w 850"/>
                  <a:gd name="T1" fmla="*/ 1012 h 1844"/>
                  <a:gd name="T2" fmla="*/ 0 w 850"/>
                  <a:gd name="T3" fmla="*/ 0 h 1844"/>
                  <a:gd name="T4" fmla="*/ 759 w 850"/>
                  <a:gd name="T5" fmla="*/ 1705 h 1844"/>
                  <a:gd name="T6" fmla="*/ 850 w 850"/>
                  <a:gd name="T7" fmla="*/ 1826 h 1844"/>
                  <a:gd name="T8" fmla="*/ 850 w 850"/>
                  <a:gd name="T9" fmla="*/ 1844 h 1844"/>
                  <a:gd name="T10" fmla="*/ 494 w 850"/>
                  <a:gd name="T11" fmla="*/ 1398 h 1844"/>
                  <a:gd name="T12" fmla="*/ 494 w 850"/>
                  <a:gd name="T13" fmla="*/ 1205 h 1844"/>
                  <a:gd name="T14" fmla="*/ 500 w 850"/>
                  <a:gd name="T15" fmla="*/ 1205 h 1844"/>
                  <a:gd name="T16" fmla="*/ 500 w 850"/>
                  <a:gd name="T17" fmla="*/ 1199 h 1844"/>
                  <a:gd name="T18" fmla="*/ 506 w 850"/>
                  <a:gd name="T19" fmla="*/ 1193 h 1844"/>
                  <a:gd name="T20" fmla="*/ 512 w 850"/>
                  <a:gd name="T21" fmla="*/ 1187 h 1844"/>
                  <a:gd name="T22" fmla="*/ 512 w 850"/>
                  <a:gd name="T23" fmla="*/ 1175 h 1844"/>
                  <a:gd name="T24" fmla="*/ 506 w 850"/>
                  <a:gd name="T25" fmla="*/ 1163 h 1844"/>
                  <a:gd name="T26" fmla="*/ 494 w 850"/>
                  <a:gd name="T27" fmla="*/ 1151 h 1844"/>
                  <a:gd name="T28" fmla="*/ 386 w 850"/>
                  <a:gd name="T29" fmla="*/ 952 h 1844"/>
                  <a:gd name="T30" fmla="*/ 392 w 850"/>
                  <a:gd name="T31" fmla="*/ 946 h 1844"/>
                  <a:gd name="T32" fmla="*/ 392 w 850"/>
                  <a:gd name="T33" fmla="*/ 940 h 1844"/>
                  <a:gd name="T34" fmla="*/ 398 w 850"/>
                  <a:gd name="T35" fmla="*/ 928 h 1844"/>
                  <a:gd name="T36" fmla="*/ 398 w 850"/>
                  <a:gd name="T37" fmla="*/ 922 h 1844"/>
                  <a:gd name="T38" fmla="*/ 392 w 850"/>
                  <a:gd name="T39" fmla="*/ 910 h 1844"/>
                  <a:gd name="T40" fmla="*/ 386 w 850"/>
                  <a:gd name="T41" fmla="*/ 904 h 1844"/>
                  <a:gd name="T42" fmla="*/ 374 w 850"/>
                  <a:gd name="T43" fmla="*/ 898 h 1844"/>
                  <a:gd name="T44" fmla="*/ 368 w 850"/>
                  <a:gd name="T45" fmla="*/ 898 h 1844"/>
                  <a:gd name="T46" fmla="*/ 368 w 850"/>
                  <a:gd name="T47" fmla="*/ 904 h 1844"/>
                  <a:gd name="T48" fmla="*/ 356 w 850"/>
                  <a:gd name="T49" fmla="*/ 904 h 1844"/>
                  <a:gd name="T50" fmla="*/ 350 w 850"/>
                  <a:gd name="T51" fmla="*/ 910 h 1844"/>
                  <a:gd name="T52" fmla="*/ 350 w 850"/>
                  <a:gd name="T53" fmla="*/ 916 h 1844"/>
                  <a:gd name="T54" fmla="*/ 344 w 850"/>
                  <a:gd name="T55" fmla="*/ 928 h 1844"/>
                  <a:gd name="T56" fmla="*/ 350 w 850"/>
                  <a:gd name="T57" fmla="*/ 940 h 1844"/>
                  <a:gd name="T58" fmla="*/ 362 w 850"/>
                  <a:gd name="T59" fmla="*/ 952 h 1844"/>
                  <a:gd name="T60" fmla="*/ 332 w 850"/>
                  <a:gd name="T61" fmla="*/ 1012 h 18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0"/>
                  <a:gd name="T94" fmla="*/ 0 h 1844"/>
                  <a:gd name="T95" fmla="*/ 850 w 850"/>
                  <a:gd name="T96" fmla="*/ 1844 h 18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0" h="1844">
                    <a:moveTo>
                      <a:pt x="332" y="1012"/>
                    </a:moveTo>
                    <a:lnTo>
                      <a:pt x="0" y="0"/>
                    </a:lnTo>
                    <a:lnTo>
                      <a:pt x="759" y="1705"/>
                    </a:lnTo>
                    <a:lnTo>
                      <a:pt x="850" y="1826"/>
                    </a:lnTo>
                    <a:lnTo>
                      <a:pt x="850" y="1844"/>
                    </a:lnTo>
                    <a:lnTo>
                      <a:pt x="494" y="1398"/>
                    </a:lnTo>
                    <a:lnTo>
                      <a:pt x="494" y="1205"/>
                    </a:lnTo>
                    <a:lnTo>
                      <a:pt x="500" y="1205"/>
                    </a:lnTo>
                    <a:lnTo>
                      <a:pt x="500" y="1199"/>
                    </a:lnTo>
                    <a:lnTo>
                      <a:pt x="506" y="1193"/>
                    </a:lnTo>
                    <a:lnTo>
                      <a:pt x="512" y="1187"/>
                    </a:lnTo>
                    <a:lnTo>
                      <a:pt x="512" y="1175"/>
                    </a:lnTo>
                    <a:lnTo>
                      <a:pt x="506" y="1163"/>
                    </a:lnTo>
                    <a:lnTo>
                      <a:pt x="494" y="1151"/>
                    </a:lnTo>
                    <a:lnTo>
                      <a:pt x="386" y="952"/>
                    </a:lnTo>
                    <a:lnTo>
                      <a:pt x="392" y="946"/>
                    </a:lnTo>
                    <a:lnTo>
                      <a:pt x="392" y="940"/>
                    </a:lnTo>
                    <a:lnTo>
                      <a:pt x="398" y="928"/>
                    </a:lnTo>
                    <a:lnTo>
                      <a:pt x="398" y="922"/>
                    </a:lnTo>
                    <a:lnTo>
                      <a:pt x="392" y="910"/>
                    </a:lnTo>
                    <a:lnTo>
                      <a:pt x="386" y="904"/>
                    </a:lnTo>
                    <a:lnTo>
                      <a:pt x="374" y="898"/>
                    </a:lnTo>
                    <a:lnTo>
                      <a:pt x="368" y="898"/>
                    </a:lnTo>
                    <a:lnTo>
                      <a:pt x="368" y="904"/>
                    </a:lnTo>
                    <a:lnTo>
                      <a:pt x="356" y="904"/>
                    </a:lnTo>
                    <a:lnTo>
                      <a:pt x="350" y="910"/>
                    </a:lnTo>
                    <a:lnTo>
                      <a:pt x="350" y="916"/>
                    </a:lnTo>
                    <a:lnTo>
                      <a:pt x="344" y="928"/>
                    </a:lnTo>
                    <a:lnTo>
                      <a:pt x="350" y="940"/>
                    </a:lnTo>
                    <a:lnTo>
                      <a:pt x="362" y="952"/>
                    </a:lnTo>
                    <a:lnTo>
                      <a:pt x="332" y="1012"/>
                    </a:lnTo>
                    <a:close/>
                  </a:path>
                </a:pathLst>
              </a:custGeom>
              <a:solidFill>
                <a:schemeClr val="tx1"/>
              </a:solidFill>
              <a:ln w="9525">
                <a:noFill/>
                <a:round/>
                <a:headEnd/>
                <a:tailEnd/>
              </a:ln>
            </p:spPr>
            <p:txBody>
              <a:bodyPr/>
              <a:lstStyle/>
              <a:p>
                <a:endParaRPr lang="en-US" sz="18144"/>
              </a:p>
            </p:txBody>
          </p:sp>
          <p:sp>
            <p:nvSpPr>
              <p:cNvPr id="3116" name="Freeform 41"/>
              <p:cNvSpPr>
                <a:spLocks/>
              </p:cNvSpPr>
              <p:nvPr/>
            </p:nvSpPr>
            <p:spPr bwMode="auto">
              <a:xfrm>
                <a:off x="14683" y="9313"/>
                <a:ext cx="187" cy="72"/>
              </a:xfrm>
              <a:custGeom>
                <a:avLst/>
                <a:gdLst>
                  <a:gd name="T0" fmla="*/ 12 w 187"/>
                  <a:gd name="T1" fmla="*/ 36 h 72"/>
                  <a:gd name="T2" fmla="*/ 0 w 187"/>
                  <a:gd name="T3" fmla="*/ 24 h 72"/>
                  <a:gd name="T4" fmla="*/ 6 w 187"/>
                  <a:gd name="T5" fmla="*/ 18 h 72"/>
                  <a:gd name="T6" fmla="*/ 12 w 187"/>
                  <a:gd name="T7" fmla="*/ 18 h 72"/>
                  <a:gd name="T8" fmla="*/ 24 w 187"/>
                  <a:gd name="T9" fmla="*/ 18 h 72"/>
                  <a:gd name="T10" fmla="*/ 66 w 187"/>
                  <a:gd name="T11" fmla="*/ 6 h 72"/>
                  <a:gd name="T12" fmla="*/ 138 w 187"/>
                  <a:gd name="T13" fmla="*/ 0 h 72"/>
                  <a:gd name="T14" fmla="*/ 144 w 187"/>
                  <a:gd name="T15" fmla="*/ 6 h 72"/>
                  <a:gd name="T16" fmla="*/ 156 w 187"/>
                  <a:gd name="T17" fmla="*/ 18 h 72"/>
                  <a:gd name="T18" fmla="*/ 162 w 187"/>
                  <a:gd name="T19" fmla="*/ 24 h 72"/>
                  <a:gd name="T20" fmla="*/ 174 w 187"/>
                  <a:gd name="T21" fmla="*/ 42 h 72"/>
                  <a:gd name="T22" fmla="*/ 180 w 187"/>
                  <a:gd name="T23" fmla="*/ 54 h 72"/>
                  <a:gd name="T24" fmla="*/ 187 w 187"/>
                  <a:gd name="T25" fmla="*/ 66 h 72"/>
                  <a:gd name="T26" fmla="*/ 174 w 187"/>
                  <a:gd name="T27" fmla="*/ 72 h 72"/>
                  <a:gd name="T28" fmla="*/ 168 w 187"/>
                  <a:gd name="T29" fmla="*/ 66 h 72"/>
                  <a:gd name="T30" fmla="*/ 168 w 187"/>
                  <a:gd name="T31" fmla="*/ 60 h 72"/>
                  <a:gd name="T32" fmla="*/ 162 w 187"/>
                  <a:gd name="T33" fmla="*/ 48 h 72"/>
                  <a:gd name="T34" fmla="*/ 156 w 187"/>
                  <a:gd name="T35" fmla="*/ 36 h 72"/>
                  <a:gd name="T36" fmla="*/ 144 w 187"/>
                  <a:gd name="T37" fmla="*/ 24 h 72"/>
                  <a:gd name="T38" fmla="*/ 138 w 187"/>
                  <a:gd name="T39" fmla="*/ 18 h 72"/>
                  <a:gd name="T40" fmla="*/ 132 w 187"/>
                  <a:gd name="T41" fmla="*/ 12 h 72"/>
                  <a:gd name="T42" fmla="*/ 126 w 187"/>
                  <a:gd name="T43" fmla="*/ 12 h 72"/>
                  <a:gd name="T44" fmla="*/ 96 w 187"/>
                  <a:gd name="T45" fmla="*/ 12 h 72"/>
                  <a:gd name="T46" fmla="*/ 54 w 187"/>
                  <a:gd name="T47" fmla="*/ 18 h 72"/>
                  <a:gd name="T48" fmla="*/ 12 w 187"/>
                  <a:gd name="T49" fmla="*/ 36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7"/>
                  <a:gd name="T76" fmla="*/ 0 h 72"/>
                  <a:gd name="T77" fmla="*/ 187 w 187"/>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tx1"/>
              </a:solidFill>
              <a:ln w="9525">
                <a:noFill/>
                <a:round/>
                <a:headEnd/>
                <a:tailEnd/>
              </a:ln>
            </p:spPr>
            <p:txBody>
              <a:bodyPr/>
              <a:lstStyle/>
              <a:p>
                <a:endParaRPr lang="en-US" sz="18144"/>
              </a:p>
            </p:txBody>
          </p:sp>
          <p:sp>
            <p:nvSpPr>
              <p:cNvPr id="3117" name="Freeform 42"/>
              <p:cNvSpPr>
                <a:spLocks/>
              </p:cNvSpPr>
              <p:nvPr/>
            </p:nvSpPr>
            <p:spPr bwMode="auto">
              <a:xfrm>
                <a:off x="14683" y="9313"/>
                <a:ext cx="187" cy="72"/>
              </a:xfrm>
              <a:custGeom>
                <a:avLst/>
                <a:gdLst>
                  <a:gd name="T0" fmla="*/ 12 w 187"/>
                  <a:gd name="T1" fmla="*/ 36 h 72"/>
                  <a:gd name="T2" fmla="*/ 0 w 187"/>
                  <a:gd name="T3" fmla="*/ 24 h 72"/>
                  <a:gd name="T4" fmla="*/ 0 w 187"/>
                  <a:gd name="T5" fmla="*/ 24 h 72"/>
                  <a:gd name="T6" fmla="*/ 0 w 187"/>
                  <a:gd name="T7" fmla="*/ 24 h 72"/>
                  <a:gd name="T8" fmla="*/ 6 w 187"/>
                  <a:gd name="T9" fmla="*/ 18 h 72"/>
                  <a:gd name="T10" fmla="*/ 12 w 187"/>
                  <a:gd name="T11" fmla="*/ 18 h 72"/>
                  <a:gd name="T12" fmla="*/ 24 w 187"/>
                  <a:gd name="T13" fmla="*/ 18 h 72"/>
                  <a:gd name="T14" fmla="*/ 66 w 187"/>
                  <a:gd name="T15" fmla="*/ 6 h 72"/>
                  <a:gd name="T16" fmla="*/ 138 w 187"/>
                  <a:gd name="T17" fmla="*/ 0 h 72"/>
                  <a:gd name="T18" fmla="*/ 138 w 187"/>
                  <a:gd name="T19" fmla="*/ 0 h 72"/>
                  <a:gd name="T20" fmla="*/ 144 w 187"/>
                  <a:gd name="T21" fmla="*/ 6 h 72"/>
                  <a:gd name="T22" fmla="*/ 156 w 187"/>
                  <a:gd name="T23" fmla="*/ 18 h 72"/>
                  <a:gd name="T24" fmla="*/ 162 w 187"/>
                  <a:gd name="T25" fmla="*/ 24 h 72"/>
                  <a:gd name="T26" fmla="*/ 174 w 187"/>
                  <a:gd name="T27" fmla="*/ 42 h 72"/>
                  <a:gd name="T28" fmla="*/ 180 w 187"/>
                  <a:gd name="T29" fmla="*/ 54 h 72"/>
                  <a:gd name="T30" fmla="*/ 187 w 187"/>
                  <a:gd name="T31" fmla="*/ 66 h 72"/>
                  <a:gd name="T32" fmla="*/ 174 w 187"/>
                  <a:gd name="T33" fmla="*/ 72 h 72"/>
                  <a:gd name="T34" fmla="*/ 168 w 187"/>
                  <a:gd name="T35" fmla="*/ 66 h 72"/>
                  <a:gd name="T36" fmla="*/ 168 w 187"/>
                  <a:gd name="T37" fmla="*/ 60 h 72"/>
                  <a:gd name="T38" fmla="*/ 162 w 187"/>
                  <a:gd name="T39" fmla="*/ 48 h 72"/>
                  <a:gd name="T40" fmla="*/ 156 w 187"/>
                  <a:gd name="T41" fmla="*/ 36 h 72"/>
                  <a:gd name="T42" fmla="*/ 144 w 187"/>
                  <a:gd name="T43" fmla="*/ 24 h 72"/>
                  <a:gd name="T44" fmla="*/ 138 w 187"/>
                  <a:gd name="T45" fmla="*/ 18 h 72"/>
                  <a:gd name="T46" fmla="*/ 132 w 187"/>
                  <a:gd name="T47" fmla="*/ 12 h 72"/>
                  <a:gd name="T48" fmla="*/ 126 w 187"/>
                  <a:gd name="T49" fmla="*/ 12 h 72"/>
                  <a:gd name="T50" fmla="*/ 96 w 187"/>
                  <a:gd name="T51" fmla="*/ 12 h 72"/>
                  <a:gd name="T52" fmla="*/ 54 w 187"/>
                  <a:gd name="T53" fmla="*/ 18 h 72"/>
                  <a:gd name="T54" fmla="*/ 12 w 187"/>
                  <a:gd name="T55" fmla="*/ 36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7"/>
                  <a:gd name="T85" fmla="*/ 0 h 72"/>
                  <a:gd name="T86" fmla="*/ 187 w 187"/>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tx1"/>
              </a:solidFill>
              <a:ln w="9525">
                <a:noFill/>
                <a:prstDash val="solid"/>
                <a:round/>
                <a:headEnd/>
                <a:tailEnd/>
              </a:ln>
            </p:spPr>
            <p:txBody>
              <a:bodyPr/>
              <a:lstStyle/>
              <a:p>
                <a:endParaRPr lang="en-US" sz="18144"/>
              </a:p>
            </p:txBody>
          </p:sp>
          <p:sp>
            <p:nvSpPr>
              <p:cNvPr id="3118" name="Freeform 43"/>
              <p:cNvSpPr>
                <a:spLocks/>
              </p:cNvSpPr>
              <p:nvPr/>
            </p:nvSpPr>
            <p:spPr bwMode="auto">
              <a:xfrm>
                <a:off x="14737" y="9024"/>
                <a:ext cx="114" cy="319"/>
              </a:xfrm>
              <a:custGeom>
                <a:avLst/>
                <a:gdLst>
                  <a:gd name="T0" fmla="*/ 0 w 114"/>
                  <a:gd name="T1" fmla="*/ 211 h 319"/>
                  <a:gd name="T2" fmla="*/ 6 w 114"/>
                  <a:gd name="T3" fmla="*/ 199 h 319"/>
                  <a:gd name="T4" fmla="*/ 12 w 114"/>
                  <a:gd name="T5" fmla="*/ 187 h 319"/>
                  <a:gd name="T6" fmla="*/ 24 w 114"/>
                  <a:gd name="T7" fmla="*/ 175 h 319"/>
                  <a:gd name="T8" fmla="*/ 30 w 114"/>
                  <a:gd name="T9" fmla="*/ 157 h 319"/>
                  <a:gd name="T10" fmla="*/ 30 w 114"/>
                  <a:gd name="T11" fmla="*/ 139 h 319"/>
                  <a:gd name="T12" fmla="*/ 24 w 114"/>
                  <a:gd name="T13" fmla="*/ 127 h 319"/>
                  <a:gd name="T14" fmla="*/ 24 w 114"/>
                  <a:gd name="T15" fmla="*/ 120 h 319"/>
                  <a:gd name="T16" fmla="*/ 18 w 114"/>
                  <a:gd name="T17" fmla="*/ 108 h 319"/>
                  <a:gd name="T18" fmla="*/ 24 w 114"/>
                  <a:gd name="T19" fmla="*/ 102 h 319"/>
                  <a:gd name="T20" fmla="*/ 24 w 114"/>
                  <a:gd name="T21" fmla="*/ 96 h 319"/>
                  <a:gd name="T22" fmla="*/ 30 w 114"/>
                  <a:gd name="T23" fmla="*/ 90 h 319"/>
                  <a:gd name="T24" fmla="*/ 30 w 114"/>
                  <a:gd name="T25" fmla="*/ 84 h 319"/>
                  <a:gd name="T26" fmla="*/ 30 w 114"/>
                  <a:gd name="T27" fmla="*/ 78 h 319"/>
                  <a:gd name="T28" fmla="*/ 30 w 114"/>
                  <a:gd name="T29" fmla="*/ 66 h 319"/>
                  <a:gd name="T30" fmla="*/ 30 w 114"/>
                  <a:gd name="T31" fmla="*/ 60 h 319"/>
                  <a:gd name="T32" fmla="*/ 36 w 114"/>
                  <a:gd name="T33" fmla="*/ 54 h 319"/>
                  <a:gd name="T34" fmla="*/ 36 w 114"/>
                  <a:gd name="T35" fmla="*/ 48 h 319"/>
                  <a:gd name="T36" fmla="*/ 36 w 114"/>
                  <a:gd name="T37" fmla="*/ 36 h 319"/>
                  <a:gd name="T38" fmla="*/ 36 w 114"/>
                  <a:gd name="T39" fmla="*/ 24 h 319"/>
                  <a:gd name="T40" fmla="*/ 36 w 114"/>
                  <a:gd name="T41" fmla="*/ 18 h 319"/>
                  <a:gd name="T42" fmla="*/ 36 w 114"/>
                  <a:gd name="T43" fmla="*/ 6 h 319"/>
                  <a:gd name="T44" fmla="*/ 36 w 114"/>
                  <a:gd name="T45" fmla="*/ 0 h 319"/>
                  <a:gd name="T46" fmla="*/ 42 w 114"/>
                  <a:gd name="T47" fmla="*/ 6 h 319"/>
                  <a:gd name="T48" fmla="*/ 42 w 114"/>
                  <a:gd name="T49" fmla="*/ 18 h 319"/>
                  <a:gd name="T50" fmla="*/ 42 w 114"/>
                  <a:gd name="T51" fmla="*/ 36 h 319"/>
                  <a:gd name="T52" fmla="*/ 48 w 114"/>
                  <a:gd name="T53" fmla="*/ 66 h 319"/>
                  <a:gd name="T54" fmla="*/ 48 w 114"/>
                  <a:gd name="T55" fmla="*/ 72 h 319"/>
                  <a:gd name="T56" fmla="*/ 48 w 114"/>
                  <a:gd name="T57" fmla="*/ 78 h 319"/>
                  <a:gd name="T58" fmla="*/ 54 w 114"/>
                  <a:gd name="T59" fmla="*/ 96 h 319"/>
                  <a:gd name="T60" fmla="*/ 54 w 114"/>
                  <a:gd name="T61" fmla="*/ 108 h 319"/>
                  <a:gd name="T62" fmla="*/ 54 w 114"/>
                  <a:gd name="T63" fmla="*/ 120 h 319"/>
                  <a:gd name="T64" fmla="*/ 48 w 114"/>
                  <a:gd name="T65" fmla="*/ 133 h 319"/>
                  <a:gd name="T66" fmla="*/ 114 w 114"/>
                  <a:gd name="T67" fmla="*/ 319 h 319"/>
                  <a:gd name="T68" fmla="*/ 84 w 114"/>
                  <a:gd name="T69" fmla="*/ 289 h 319"/>
                  <a:gd name="T70" fmla="*/ 54 w 114"/>
                  <a:gd name="T71" fmla="*/ 193 h 319"/>
                  <a:gd name="T72" fmla="*/ 54 w 114"/>
                  <a:gd name="T73" fmla="*/ 187 h 319"/>
                  <a:gd name="T74" fmla="*/ 54 w 114"/>
                  <a:gd name="T75" fmla="*/ 181 h 319"/>
                  <a:gd name="T76" fmla="*/ 48 w 114"/>
                  <a:gd name="T77" fmla="*/ 175 h 319"/>
                  <a:gd name="T78" fmla="*/ 42 w 114"/>
                  <a:gd name="T79" fmla="*/ 169 h 319"/>
                  <a:gd name="T80" fmla="*/ 42 w 114"/>
                  <a:gd name="T81" fmla="*/ 175 h 319"/>
                  <a:gd name="T82" fmla="*/ 36 w 114"/>
                  <a:gd name="T83" fmla="*/ 181 h 319"/>
                  <a:gd name="T84" fmla="*/ 24 w 114"/>
                  <a:gd name="T85" fmla="*/ 241 h 319"/>
                  <a:gd name="T86" fmla="*/ 0 w 114"/>
                  <a:gd name="T87" fmla="*/ 21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319"/>
                  <a:gd name="T134" fmla="*/ 114 w 114"/>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319">
                    <a:moveTo>
                      <a:pt x="0" y="211"/>
                    </a:moveTo>
                    <a:lnTo>
                      <a:pt x="6" y="199"/>
                    </a:lnTo>
                    <a:lnTo>
                      <a:pt x="12" y="187"/>
                    </a:lnTo>
                    <a:lnTo>
                      <a:pt x="24" y="175"/>
                    </a:lnTo>
                    <a:lnTo>
                      <a:pt x="30" y="157"/>
                    </a:lnTo>
                    <a:lnTo>
                      <a:pt x="30" y="139"/>
                    </a:lnTo>
                    <a:lnTo>
                      <a:pt x="24" y="127"/>
                    </a:lnTo>
                    <a:lnTo>
                      <a:pt x="24" y="120"/>
                    </a:lnTo>
                    <a:lnTo>
                      <a:pt x="18" y="108"/>
                    </a:lnTo>
                    <a:lnTo>
                      <a:pt x="24" y="102"/>
                    </a:lnTo>
                    <a:lnTo>
                      <a:pt x="24" y="96"/>
                    </a:lnTo>
                    <a:lnTo>
                      <a:pt x="30" y="90"/>
                    </a:lnTo>
                    <a:lnTo>
                      <a:pt x="30" y="84"/>
                    </a:lnTo>
                    <a:lnTo>
                      <a:pt x="30" y="78"/>
                    </a:lnTo>
                    <a:lnTo>
                      <a:pt x="30" y="66"/>
                    </a:lnTo>
                    <a:lnTo>
                      <a:pt x="30" y="60"/>
                    </a:lnTo>
                    <a:lnTo>
                      <a:pt x="36" y="54"/>
                    </a:lnTo>
                    <a:lnTo>
                      <a:pt x="36" y="48"/>
                    </a:lnTo>
                    <a:lnTo>
                      <a:pt x="36" y="36"/>
                    </a:lnTo>
                    <a:lnTo>
                      <a:pt x="36" y="24"/>
                    </a:lnTo>
                    <a:lnTo>
                      <a:pt x="36" y="18"/>
                    </a:lnTo>
                    <a:lnTo>
                      <a:pt x="36" y="6"/>
                    </a:lnTo>
                    <a:lnTo>
                      <a:pt x="36" y="0"/>
                    </a:lnTo>
                    <a:lnTo>
                      <a:pt x="42" y="6"/>
                    </a:lnTo>
                    <a:lnTo>
                      <a:pt x="42" y="18"/>
                    </a:lnTo>
                    <a:lnTo>
                      <a:pt x="42" y="36"/>
                    </a:lnTo>
                    <a:lnTo>
                      <a:pt x="48" y="66"/>
                    </a:lnTo>
                    <a:lnTo>
                      <a:pt x="48" y="72"/>
                    </a:lnTo>
                    <a:lnTo>
                      <a:pt x="48" y="78"/>
                    </a:lnTo>
                    <a:lnTo>
                      <a:pt x="54" y="96"/>
                    </a:lnTo>
                    <a:lnTo>
                      <a:pt x="54" y="108"/>
                    </a:lnTo>
                    <a:lnTo>
                      <a:pt x="54" y="120"/>
                    </a:lnTo>
                    <a:lnTo>
                      <a:pt x="48" y="133"/>
                    </a:lnTo>
                    <a:lnTo>
                      <a:pt x="114" y="319"/>
                    </a:lnTo>
                    <a:lnTo>
                      <a:pt x="84" y="289"/>
                    </a:lnTo>
                    <a:lnTo>
                      <a:pt x="54" y="193"/>
                    </a:lnTo>
                    <a:lnTo>
                      <a:pt x="54" y="187"/>
                    </a:lnTo>
                    <a:lnTo>
                      <a:pt x="54" y="181"/>
                    </a:lnTo>
                    <a:lnTo>
                      <a:pt x="48" y="175"/>
                    </a:lnTo>
                    <a:lnTo>
                      <a:pt x="42" y="169"/>
                    </a:lnTo>
                    <a:lnTo>
                      <a:pt x="42" y="175"/>
                    </a:lnTo>
                    <a:lnTo>
                      <a:pt x="36" y="181"/>
                    </a:lnTo>
                    <a:lnTo>
                      <a:pt x="24" y="241"/>
                    </a:lnTo>
                    <a:lnTo>
                      <a:pt x="0" y="211"/>
                    </a:lnTo>
                    <a:close/>
                  </a:path>
                </a:pathLst>
              </a:custGeom>
              <a:solidFill>
                <a:schemeClr val="tx1"/>
              </a:solidFill>
              <a:ln w="9525">
                <a:noFill/>
                <a:round/>
                <a:headEnd/>
                <a:tailEnd/>
              </a:ln>
            </p:spPr>
            <p:txBody>
              <a:bodyPr/>
              <a:lstStyle/>
              <a:p>
                <a:endParaRPr lang="en-US" sz="18144"/>
              </a:p>
            </p:txBody>
          </p:sp>
          <p:sp>
            <p:nvSpPr>
              <p:cNvPr id="3119" name="Freeform 44"/>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tx1"/>
              </a:solidFill>
              <a:ln w="9525">
                <a:noFill/>
                <a:round/>
                <a:headEnd/>
                <a:tailEnd/>
              </a:ln>
            </p:spPr>
            <p:txBody>
              <a:bodyPr/>
              <a:lstStyle/>
              <a:p>
                <a:endParaRPr lang="en-US" sz="18144"/>
              </a:p>
            </p:txBody>
          </p:sp>
          <p:sp>
            <p:nvSpPr>
              <p:cNvPr id="3120" name="Freeform 45"/>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tx1"/>
              </a:solidFill>
              <a:ln w="9525">
                <a:noFill/>
                <a:prstDash val="solid"/>
                <a:round/>
                <a:headEnd/>
                <a:tailEnd/>
              </a:ln>
            </p:spPr>
            <p:txBody>
              <a:bodyPr/>
              <a:lstStyle/>
              <a:p>
                <a:endParaRPr lang="en-US" sz="18144"/>
              </a:p>
            </p:txBody>
          </p:sp>
          <p:sp>
            <p:nvSpPr>
              <p:cNvPr id="3121" name="Freeform 46"/>
              <p:cNvSpPr>
                <a:spLocks/>
              </p:cNvSpPr>
              <p:nvPr/>
            </p:nvSpPr>
            <p:spPr bwMode="auto">
              <a:xfrm>
                <a:off x="13978" y="10795"/>
                <a:ext cx="1139" cy="590"/>
              </a:xfrm>
              <a:custGeom>
                <a:avLst/>
                <a:gdLst>
                  <a:gd name="T0" fmla="*/ 0 w 1139"/>
                  <a:gd name="T1" fmla="*/ 145 h 590"/>
                  <a:gd name="T2" fmla="*/ 6 w 1139"/>
                  <a:gd name="T3" fmla="*/ 590 h 590"/>
                  <a:gd name="T4" fmla="*/ 139 w 1139"/>
                  <a:gd name="T5" fmla="*/ 578 h 590"/>
                  <a:gd name="T6" fmla="*/ 139 w 1139"/>
                  <a:gd name="T7" fmla="*/ 566 h 590"/>
                  <a:gd name="T8" fmla="*/ 145 w 1139"/>
                  <a:gd name="T9" fmla="*/ 536 h 590"/>
                  <a:gd name="T10" fmla="*/ 157 w 1139"/>
                  <a:gd name="T11" fmla="*/ 494 h 590"/>
                  <a:gd name="T12" fmla="*/ 175 w 1139"/>
                  <a:gd name="T13" fmla="*/ 452 h 590"/>
                  <a:gd name="T14" fmla="*/ 205 w 1139"/>
                  <a:gd name="T15" fmla="*/ 410 h 590"/>
                  <a:gd name="T16" fmla="*/ 253 w 1139"/>
                  <a:gd name="T17" fmla="*/ 386 h 590"/>
                  <a:gd name="T18" fmla="*/ 265 w 1139"/>
                  <a:gd name="T19" fmla="*/ 386 h 590"/>
                  <a:gd name="T20" fmla="*/ 295 w 1139"/>
                  <a:gd name="T21" fmla="*/ 380 h 590"/>
                  <a:gd name="T22" fmla="*/ 343 w 1139"/>
                  <a:gd name="T23" fmla="*/ 373 h 590"/>
                  <a:gd name="T24" fmla="*/ 398 w 1139"/>
                  <a:gd name="T25" fmla="*/ 386 h 590"/>
                  <a:gd name="T26" fmla="*/ 440 w 1139"/>
                  <a:gd name="T27" fmla="*/ 416 h 590"/>
                  <a:gd name="T28" fmla="*/ 452 w 1139"/>
                  <a:gd name="T29" fmla="*/ 404 h 590"/>
                  <a:gd name="T30" fmla="*/ 482 w 1139"/>
                  <a:gd name="T31" fmla="*/ 380 h 590"/>
                  <a:gd name="T32" fmla="*/ 524 w 1139"/>
                  <a:gd name="T33" fmla="*/ 349 h 590"/>
                  <a:gd name="T34" fmla="*/ 584 w 1139"/>
                  <a:gd name="T35" fmla="*/ 337 h 590"/>
                  <a:gd name="T36" fmla="*/ 596 w 1139"/>
                  <a:gd name="T37" fmla="*/ 337 h 590"/>
                  <a:gd name="T38" fmla="*/ 639 w 1139"/>
                  <a:gd name="T39" fmla="*/ 337 h 590"/>
                  <a:gd name="T40" fmla="*/ 687 w 1139"/>
                  <a:gd name="T41" fmla="*/ 349 h 590"/>
                  <a:gd name="T42" fmla="*/ 735 w 1139"/>
                  <a:gd name="T43" fmla="*/ 380 h 590"/>
                  <a:gd name="T44" fmla="*/ 741 w 1139"/>
                  <a:gd name="T45" fmla="*/ 367 h 590"/>
                  <a:gd name="T46" fmla="*/ 759 w 1139"/>
                  <a:gd name="T47" fmla="*/ 349 h 590"/>
                  <a:gd name="T48" fmla="*/ 795 w 1139"/>
                  <a:gd name="T49" fmla="*/ 325 h 590"/>
                  <a:gd name="T50" fmla="*/ 837 w 1139"/>
                  <a:gd name="T51" fmla="*/ 307 h 590"/>
                  <a:gd name="T52" fmla="*/ 885 w 1139"/>
                  <a:gd name="T53" fmla="*/ 301 h 590"/>
                  <a:gd name="T54" fmla="*/ 898 w 1139"/>
                  <a:gd name="T55" fmla="*/ 301 h 590"/>
                  <a:gd name="T56" fmla="*/ 922 w 1139"/>
                  <a:gd name="T57" fmla="*/ 307 h 590"/>
                  <a:gd name="T58" fmla="*/ 952 w 1139"/>
                  <a:gd name="T59" fmla="*/ 325 h 590"/>
                  <a:gd name="T60" fmla="*/ 988 w 1139"/>
                  <a:gd name="T61" fmla="*/ 349 h 590"/>
                  <a:gd name="T62" fmla="*/ 1024 w 1139"/>
                  <a:gd name="T63" fmla="*/ 398 h 590"/>
                  <a:gd name="T64" fmla="*/ 1042 w 1139"/>
                  <a:gd name="T65" fmla="*/ 464 h 590"/>
                  <a:gd name="T66" fmla="*/ 1139 w 1139"/>
                  <a:gd name="T67" fmla="*/ 452 h 590"/>
                  <a:gd name="T68" fmla="*/ 1139 w 1139"/>
                  <a:gd name="T69" fmla="*/ 0 h 590"/>
                  <a:gd name="T70" fmla="*/ 0 w 1139"/>
                  <a:gd name="T71" fmla="*/ 145 h 5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9"/>
                  <a:gd name="T109" fmla="*/ 0 h 590"/>
                  <a:gd name="T110" fmla="*/ 1139 w 1139"/>
                  <a:gd name="T111" fmla="*/ 590 h 5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9" h="590">
                    <a:moveTo>
                      <a:pt x="0" y="145"/>
                    </a:moveTo>
                    <a:lnTo>
                      <a:pt x="6" y="590"/>
                    </a:lnTo>
                    <a:lnTo>
                      <a:pt x="139" y="578"/>
                    </a:lnTo>
                    <a:lnTo>
                      <a:pt x="139" y="566"/>
                    </a:lnTo>
                    <a:lnTo>
                      <a:pt x="145" y="536"/>
                    </a:lnTo>
                    <a:lnTo>
                      <a:pt x="157" y="494"/>
                    </a:lnTo>
                    <a:lnTo>
                      <a:pt x="175" y="452"/>
                    </a:lnTo>
                    <a:lnTo>
                      <a:pt x="205" y="410"/>
                    </a:lnTo>
                    <a:lnTo>
                      <a:pt x="253" y="386"/>
                    </a:lnTo>
                    <a:lnTo>
                      <a:pt x="265" y="386"/>
                    </a:lnTo>
                    <a:lnTo>
                      <a:pt x="295" y="380"/>
                    </a:lnTo>
                    <a:lnTo>
                      <a:pt x="343" y="373"/>
                    </a:lnTo>
                    <a:lnTo>
                      <a:pt x="398" y="386"/>
                    </a:lnTo>
                    <a:lnTo>
                      <a:pt x="440" y="416"/>
                    </a:lnTo>
                    <a:lnTo>
                      <a:pt x="452" y="404"/>
                    </a:lnTo>
                    <a:lnTo>
                      <a:pt x="482" y="380"/>
                    </a:lnTo>
                    <a:lnTo>
                      <a:pt x="524" y="349"/>
                    </a:lnTo>
                    <a:lnTo>
                      <a:pt x="584" y="337"/>
                    </a:lnTo>
                    <a:lnTo>
                      <a:pt x="596" y="337"/>
                    </a:lnTo>
                    <a:lnTo>
                      <a:pt x="639" y="337"/>
                    </a:lnTo>
                    <a:lnTo>
                      <a:pt x="687" y="349"/>
                    </a:lnTo>
                    <a:lnTo>
                      <a:pt x="735" y="380"/>
                    </a:lnTo>
                    <a:lnTo>
                      <a:pt x="741" y="367"/>
                    </a:lnTo>
                    <a:lnTo>
                      <a:pt x="759" y="349"/>
                    </a:lnTo>
                    <a:lnTo>
                      <a:pt x="795" y="325"/>
                    </a:lnTo>
                    <a:lnTo>
                      <a:pt x="837" y="307"/>
                    </a:lnTo>
                    <a:lnTo>
                      <a:pt x="885" y="301"/>
                    </a:lnTo>
                    <a:lnTo>
                      <a:pt x="898" y="301"/>
                    </a:lnTo>
                    <a:lnTo>
                      <a:pt x="922" y="307"/>
                    </a:lnTo>
                    <a:lnTo>
                      <a:pt x="952" y="325"/>
                    </a:lnTo>
                    <a:lnTo>
                      <a:pt x="988" y="349"/>
                    </a:lnTo>
                    <a:lnTo>
                      <a:pt x="1024" y="398"/>
                    </a:lnTo>
                    <a:lnTo>
                      <a:pt x="1042" y="464"/>
                    </a:lnTo>
                    <a:lnTo>
                      <a:pt x="1139" y="452"/>
                    </a:lnTo>
                    <a:lnTo>
                      <a:pt x="1139" y="0"/>
                    </a:lnTo>
                    <a:lnTo>
                      <a:pt x="0" y="145"/>
                    </a:lnTo>
                    <a:close/>
                  </a:path>
                </a:pathLst>
              </a:custGeom>
              <a:solidFill>
                <a:schemeClr val="tx1"/>
              </a:solidFill>
              <a:ln w="9525">
                <a:noFill/>
                <a:round/>
                <a:headEnd/>
                <a:tailEnd/>
              </a:ln>
            </p:spPr>
            <p:txBody>
              <a:bodyPr/>
              <a:lstStyle/>
              <a:p>
                <a:endParaRPr lang="en-US" sz="18144"/>
              </a:p>
            </p:txBody>
          </p:sp>
          <p:sp>
            <p:nvSpPr>
              <p:cNvPr id="3122" name="Freeform 47"/>
              <p:cNvSpPr>
                <a:spLocks/>
              </p:cNvSpPr>
              <p:nvPr/>
            </p:nvSpPr>
            <p:spPr bwMode="auto">
              <a:xfrm>
                <a:off x="15339" y="10891"/>
                <a:ext cx="296" cy="753"/>
              </a:xfrm>
              <a:custGeom>
                <a:avLst/>
                <a:gdLst>
                  <a:gd name="T0" fmla="*/ 0 w 296"/>
                  <a:gd name="T1" fmla="*/ 284 h 753"/>
                  <a:gd name="T2" fmla="*/ 6 w 296"/>
                  <a:gd name="T3" fmla="*/ 0 h 753"/>
                  <a:gd name="T4" fmla="*/ 296 w 296"/>
                  <a:gd name="T5" fmla="*/ 332 h 753"/>
                  <a:gd name="T6" fmla="*/ 296 w 296"/>
                  <a:gd name="T7" fmla="*/ 753 h 753"/>
                  <a:gd name="T8" fmla="*/ 241 w 296"/>
                  <a:gd name="T9" fmla="*/ 699 h 753"/>
                  <a:gd name="T10" fmla="*/ 241 w 296"/>
                  <a:gd name="T11" fmla="*/ 681 h 753"/>
                  <a:gd name="T12" fmla="*/ 235 w 296"/>
                  <a:gd name="T13" fmla="*/ 639 h 753"/>
                  <a:gd name="T14" fmla="*/ 229 w 296"/>
                  <a:gd name="T15" fmla="*/ 585 h 753"/>
                  <a:gd name="T16" fmla="*/ 217 w 296"/>
                  <a:gd name="T17" fmla="*/ 530 h 753"/>
                  <a:gd name="T18" fmla="*/ 193 w 296"/>
                  <a:gd name="T19" fmla="*/ 494 h 753"/>
                  <a:gd name="T20" fmla="*/ 187 w 296"/>
                  <a:gd name="T21" fmla="*/ 488 h 753"/>
                  <a:gd name="T22" fmla="*/ 175 w 296"/>
                  <a:gd name="T23" fmla="*/ 482 h 753"/>
                  <a:gd name="T24" fmla="*/ 163 w 296"/>
                  <a:gd name="T25" fmla="*/ 482 h 753"/>
                  <a:gd name="T26" fmla="*/ 151 w 296"/>
                  <a:gd name="T27" fmla="*/ 488 h 753"/>
                  <a:gd name="T28" fmla="*/ 151 w 296"/>
                  <a:gd name="T29" fmla="*/ 482 h 753"/>
                  <a:gd name="T30" fmla="*/ 151 w 296"/>
                  <a:gd name="T31" fmla="*/ 470 h 753"/>
                  <a:gd name="T32" fmla="*/ 145 w 296"/>
                  <a:gd name="T33" fmla="*/ 458 h 753"/>
                  <a:gd name="T34" fmla="*/ 133 w 296"/>
                  <a:gd name="T35" fmla="*/ 440 h 753"/>
                  <a:gd name="T36" fmla="*/ 121 w 296"/>
                  <a:gd name="T37" fmla="*/ 422 h 753"/>
                  <a:gd name="T38" fmla="*/ 109 w 296"/>
                  <a:gd name="T39" fmla="*/ 410 h 753"/>
                  <a:gd name="T40" fmla="*/ 103 w 296"/>
                  <a:gd name="T41" fmla="*/ 410 h 753"/>
                  <a:gd name="T42" fmla="*/ 97 w 296"/>
                  <a:gd name="T43" fmla="*/ 410 h 753"/>
                  <a:gd name="T44" fmla="*/ 91 w 296"/>
                  <a:gd name="T45" fmla="*/ 410 h 753"/>
                  <a:gd name="T46" fmla="*/ 79 w 296"/>
                  <a:gd name="T47" fmla="*/ 422 h 753"/>
                  <a:gd name="T48" fmla="*/ 73 w 296"/>
                  <a:gd name="T49" fmla="*/ 404 h 753"/>
                  <a:gd name="T50" fmla="*/ 67 w 296"/>
                  <a:gd name="T51" fmla="*/ 380 h 753"/>
                  <a:gd name="T52" fmla="*/ 55 w 296"/>
                  <a:gd name="T53" fmla="*/ 338 h 753"/>
                  <a:gd name="T54" fmla="*/ 31 w 296"/>
                  <a:gd name="T55" fmla="*/ 308 h 753"/>
                  <a:gd name="T56" fmla="*/ 0 w 296"/>
                  <a:gd name="T57" fmla="*/ 284 h 7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6"/>
                  <a:gd name="T88" fmla="*/ 0 h 753"/>
                  <a:gd name="T89" fmla="*/ 296 w 296"/>
                  <a:gd name="T90" fmla="*/ 753 h 7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6" h="753">
                    <a:moveTo>
                      <a:pt x="0" y="284"/>
                    </a:moveTo>
                    <a:lnTo>
                      <a:pt x="6" y="0"/>
                    </a:lnTo>
                    <a:lnTo>
                      <a:pt x="296" y="332"/>
                    </a:lnTo>
                    <a:lnTo>
                      <a:pt x="296" y="753"/>
                    </a:lnTo>
                    <a:lnTo>
                      <a:pt x="241" y="699"/>
                    </a:lnTo>
                    <a:lnTo>
                      <a:pt x="241" y="681"/>
                    </a:lnTo>
                    <a:lnTo>
                      <a:pt x="235" y="639"/>
                    </a:lnTo>
                    <a:lnTo>
                      <a:pt x="229" y="585"/>
                    </a:lnTo>
                    <a:lnTo>
                      <a:pt x="217" y="530"/>
                    </a:lnTo>
                    <a:lnTo>
                      <a:pt x="193" y="494"/>
                    </a:lnTo>
                    <a:lnTo>
                      <a:pt x="187" y="488"/>
                    </a:lnTo>
                    <a:lnTo>
                      <a:pt x="175" y="482"/>
                    </a:lnTo>
                    <a:lnTo>
                      <a:pt x="163" y="482"/>
                    </a:lnTo>
                    <a:lnTo>
                      <a:pt x="151" y="488"/>
                    </a:lnTo>
                    <a:lnTo>
                      <a:pt x="151" y="482"/>
                    </a:lnTo>
                    <a:lnTo>
                      <a:pt x="151" y="470"/>
                    </a:lnTo>
                    <a:lnTo>
                      <a:pt x="145" y="458"/>
                    </a:lnTo>
                    <a:lnTo>
                      <a:pt x="133" y="440"/>
                    </a:lnTo>
                    <a:lnTo>
                      <a:pt x="121" y="422"/>
                    </a:lnTo>
                    <a:lnTo>
                      <a:pt x="109" y="410"/>
                    </a:lnTo>
                    <a:lnTo>
                      <a:pt x="103" y="410"/>
                    </a:lnTo>
                    <a:lnTo>
                      <a:pt x="97" y="410"/>
                    </a:lnTo>
                    <a:lnTo>
                      <a:pt x="91" y="410"/>
                    </a:lnTo>
                    <a:lnTo>
                      <a:pt x="79" y="422"/>
                    </a:lnTo>
                    <a:lnTo>
                      <a:pt x="73" y="404"/>
                    </a:lnTo>
                    <a:lnTo>
                      <a:pt x="67" y="380"/>
                    </a:lnTo>
                    <a:lnTo>
                      <a:pt x="55" y="338"/>
                    </a:lnTo>
                    <a:lnTo>
                      <a:pt x="31" y="308"/>
                    </a:lnTo>
                    <a:lnTo>
                      <a:pt x="0" y="284"/>
                    </a:lnTo>
                    <a:close/>
                  </a:path>
                </a:pathLst>
              </a:custGeom>
              <a:solidFill>
                <a:schemeClr val="tx1"/>
              </a:solidFill>
              <a:ln w="9525">
                <a:noFill/>
                <a:round/>
                <a:headEnd/>
                <a:tailEnd/>
              </a:ln>
            </p:spPr>
            <p:txBody>
              <a:bodyPr/>
              <a:lstStyle/>
              <a:p>
                <a:endParaRPr lang="en-US" sz="18144"/>
              </a:p>
            </p:txBody>
          </p:sp>
          <p:sp>
            <p:nvSpPr>
              <p:cNvPr id="3123" name="Freeform 48"/>
              <p:cNvSpPr>
                <a:spLocks/>
              </p:cNvSpPr>
              <p:nvPr/>
            </p:nvSpPr>
            <p:spPr bwMode="auto">
              <a:xfrm>
                <a:off x="15345" y="11644"/>
                <a:ext cx="290" cy="681"/>
              </a:xfrm>
              <a:custGeom>
                <a:avLst/>
                <a:gdLst>
                  <a:gd name="T0" fmla="*/ 290 w 290"/>
                  <a:gd name="T1" fmla="*/ 350 h 681"/>
                  <a:gd name="T2" fmla="*/ 284 w 290"/>
                  <a:gd name="T3" fmla="*/ 681 h 681"/>
                  <a:gd name="T4" fmla="*/ 0 w 290"/>
                  <a:gd name="T5" fmla="*/ 681 h 681"/>
                  <a:gd name="T6" fmla="*/ 0 w 290"/>
                  <a:gd name="T7" fmla="*/ 73 h 681"/>
                  <a:gd name="T8" fmla="*/ 235 w 290"/>
                  <a:gd name="T9" fmla="*/ 283 h 681"/>
                  <a:gd name="T10" fmla="*/ 235 w 290"/>
                  <a:gd name="T11" fmla="*/ 0 h 681"/>
                  <a:gd name="T12" fmla="*/ 290 w 290"/>
                  <a:gd name="T13" fmla="*/ 67 h 681"/>
                  <a:gd name="T14" fmla="*/ 290 w 290"/>
                  <a:gd name="T15" fmla="*/ 350 h 681"/>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681"/>
                  <a:gd name="T26" fmla="*/ 290 w 290"/>
                  <a:gd name="T27" fmla="*/ 681 h 6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681">
                    <a:moveTo>
                      <a:pt x="290" y="350"/>
                    </a:moveTo>
                    <a:lnTo>
                      <a:pt x="284" y="681"/>
                    </a:lnTo>
                    <a:lnTo>
                      <a:pt x="0" y="681"/>
                    </a:lnTo>
                    <a:lnTo>
                      <a:pt x="0" y="73"/>
                    </a:lnTo>
                    <a:lnTo>
                      <a:pt x="235" y="283"/>
                    </a:lnTo>
                    <a:lnTo>
                      <a:pt x="235" y="0"/>
                    </a:lnTo>
                    <a:lnTo>
                      <a:pt x="290" y="67"/>
                    </a:lnTo>
                    <a:lnTo>
                      <a:pt x="290" y="350"/>
                    </a:lnTo>
                    <a:close/>
                  </a:path>
                </a:pathLst>
              </a:custGeom>
              <a:solidFill>
                <a:schemeClr val="tx1"/>
              </a:solidFill>
              <a:ln w="9525">
                <a:noFill/>
                <a:prstDash val="solid"/>
                <a:round/>
                <a:headEnd/>
                <a:tailEnd/>
              </a:ln>
            </p:spPr>
            <p:txBody>
              <a:bodyPr/>
              <a:lstStyle/>
              <a:p>
                <a:endParaRPr lang="en-US" sz="18144"/>
              </a:p>
            </p:txBody>
          </p:sp>
          <p:sp>
            <p:nvSpPr>
              <p:cNvPr id="3124" name="Freeform 49"/>
              <p:cNvSpPr>
                <a:spLocks/>
              </p:cNvSpPr>
              <p:nvPr/>
            </p:nvSpPr>
            <p:spPr bwMode="auto">
              <a:xfrm>
                <a:off x="13773" y="10681"/>
                <a:ext cx="247" cy="66"/>
              </a:xfrm>
              <a:custGeom>
                <a:avLst/>
                <a:gdLst>
                  <a:gd name="T0" fmla="*/ 18 w 247"/>
                  <a:gd name="T1" fmla="*/ 66 h 66"/>
                  <a:gd name="T2" fmla="*/ 12 w 247"/>
                  <a:gd name="T3" fmla="*/ 60 h 66"/>
                  <a:gd name="T4" fmla="*/ 6 w 247"/>
                  <a:gd name="T5" fmla="*/ 60 h 66"/>
                  <a:gd name="T6" fmla="*/ 0 w 247"/>
                  <a:gd name="T7" fmla="*/ 54 h 66"/>
                  <a:gd name="T8" fmla="*/ 0 w 247"/>
                  <a:gd name="T9" fmla="*/ 42 h 66"/>
                  <a:gd name="T10" fmla="*/ 0 w 247"/>
                  <a:gd name="T11" fmla="*/ 36 h 66"/>
                  <a:gd name="T12" fmla="*/ 6 w 247"/>
                  <a:gd name="T13" fmla="*/ 24 h 66"/>
                  <a:gd name="T14" fmla="*/ 24 w 247"/>
                  <a:gd name="T15" fmla="*/ 18 h 66"/>
                  <a:gd name="T16" fmla="*/ 48 w 247"/>
                  <a:gd name="T17" fmla="*/ 6 h 66"/>
                  <a:gd name="T18" fmla="*/ 66 w 247"/>
                  <a:gd name="T19" fmla="*/ 0 h 66"/>
                  <a:gd name="T20" fmla="*/ 103 w 247"/>
                  <a:gd name="T21" fmla="*/ 0 h 66"/>
                  <a:gd name="T22" fmla="*/ 151 w 247"/>
                  <a:gd name="T23" fmla="*/ 0 h 66"/>
                  <a:gd name="T24" fmla="*/ 199 w 247"/>
                  <a:gd name="T25" fmla="*/ 6 h 66"/>
                  <a:gd name="T26" fmla="*/ 241 w 247"/>
                  <a:gd name="T27" fmla="*/ 30 h 66"/>
                  <a:gd name="T28" fmla="*/ 247 w 247"/>
                  <a:gd name="T29" fmla="*/ 36 h 66"/>
                  <a:gd name="T30" fmla="*/ 247 w 247"/>
                  <a:gd name="T31" fmla="*/ 42 h 66"/>
                  <a:gd name="T32" fmla="*/ 247 w 247"/>
                  <a:gd name="T33" fmla="*/ 48 h 66"/>
                  <a:gd name="T34" fmla="*/ 247 w 247"/>
                  <a:gd name="T35" fmla="*/ 54 h 66"/>
                  <a:gd name="T36" fmla="*/ 241 w 247"/>
                  <a:gd name="T37" fmla="*/ 60 h 66"/>
                  <a:gd name="T38" fmla="*/ 229 w 247"/>
                  <a:gd name="T39" fmla="*/ 66 h 66"/>
                  <a:gd name="T40" fmla="*/ 235 w 247"/>
                  <a:gd name="T41" fmla="*/ 66 h 66"/>
                  <a:gd name="T42" fmla="*/ 235 w 247"/>
                  <a:gd name="T43" fmla="*/ 60 h 66"/>
                  <a:gd name="T44" fmla="*/ 235 w 247"/>
                  <a:gd name="T45" fmla="*/ 54 h 66"/>
                  <a:gd name="T46" fmla="*/ 235 w 247"/>
                  <a:gd name="T47" fmla="*/ 48 h 66"/>
                  <a:gd name="T48" fmla="*/ 229 w 247"/>
                  <a:gd name="T49" fmla="*/ 42 h 66"/>
                  <a:gd name="T50" fmla="*/ 223 w 247"/>
                  <a:gd name="T51" fmla="*/ 30 h 66"/>
                  <a:gd name="T52" fmla="*/ 199 w 247"/>
                  <a:gd name="T53" fmla="*/ 24 h 66"/>
                  <a:gd name="T54" fmla="*/ 187 w 247"/>
                  <a:gd name="T55" fmla="*/ 24 h 66"/>
                  <a:gd name="T56" fmla="*/ 157 w 247"/>
                  <a:gd name="T57" fmla="*/ 18 h 66"/>
                  <a:gd name="T58" fmla="*/ 109 w 247"/>
                  <a:gd name="T59" fmla="*/ 12 h 66"/>
                  <a:gd name="T60" fmla="*/ 48 w 247"/>
                  <a:gd name="T61" fmla="*/ 24 h 66"/>
                  <a:gd name="T62" fmla="*/ 42 w 247"/>
                  <a:gd name="T63" fmla="*/ 24 h 66"/>
                  <a:gd name="T64" fmla="*/ 36 w 247"/>
                  <a:gd name="T65" fmla="*/ 24 h 66"/>
                  <a:gd name="T66" fmla="*/ 30 w 247"/>
                  <a:gd name="T67" fmla="*/ 30 h 66"/>
                  <a:gd name="T68" fmla="*/ 18 w 247"/>
                  <a:gd name="T69" fmla="*/ 36 h 66"/>
                  <a:gd name="T70" fmla="*/ 12 w 247"/>
                  <a:gd name="T71" fmla="*/ 42 h 66"/>
                  <a:gd name="T72" fmla="*/ 12 w 247"/>
                  <a:gd name="T73" fmla="*/ 54 h 66"/>
                  <a:gd name="T74" fmla="*/ 18 w 247"/>
                  <a:gd name="T75" fmla="*/ 66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7"/>
                  <a:gd name="T115" fmla="*/ 0 h 66"/>
                  <a:gd name="T116" fmla="*/ 247 w 247"/>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7" h="66">
                    <a:moveTo>
                      <a:pt x="18" y="66"/>
                    </a:moveTo>
                    <a:lnTo>
                      <a:pt x="12" y="60"/>
                    </a:lnTo>
                    <a:lnTo>
                      <a:pt x="6" y="60"/>
                    </a:lnTo>
                    <a:lnTo>
                      <a:pt x="0" y="54"/>
                    </a:lnTo>
                    <a:lnTo>
                      <a:pt x="0" y="42"/>
                    </a:lnTo>
                    <a:lnTo>
                      <a:pt x="0" y="36"/>
                    </a:lnTo>
                    <a:lnTo>
                      <a:pt x="6" y="24"/>
                    </a:lnTo>
                    <a:lnTo>
                      <a:pt x="24" y="18"/>
                    </a:lnTo>
                    <a:lnTo>
                      <a:pt x="48" y="6"/>
                    </a:lnTo>
                    <a:lnTo>
                      <a:pt x="66" y="0"/>
                    </a:lnTo>
                    <a:lnTo>
                      <a:pt x="103" y="0"/>
                    </a:lnTo>
                    <a:lnTo>
                      <a:pt x="151" y="0"/>
                    </a:lnTo>
                    <a:lnTo>
                      <a:pt x="199" y="6"/>
                    </a:lnTo>
                    <a:lnTo>
                      <a:pt x="241" y="30"/>
                    </a:lnTo>
                    <a:lnTo>
                      <a:pt x="247" y="36"/>
                    </a:lnTo>
                    <a:lnTo>
                      <a:pt x="247" y="42"/>
                    </a:lnTo>
                    <a:lnTo>
                      <a:pt x="247" y="48"/>
                    </a:lnTo>
                    <a:lnTo>
                      <a:pt x="247" y="54"/>
                    </a:lnTo>
                    <a:lnTo>
                      <a:pt x="241" y="60"/>
                    </a:lnTo>
                    <a:lnTo>
                      <a:pt x="229" y="66"/>
                    </a:lnTo>
                    <a:lnTo>
                      <a:pt x="235" y="66"/>
                    </a:lnTo>
                    <a:lnTo>
                      <a:pt x="235" y="60"/>
                    </a:lnTo>
                    <a:lnTo>
                      <a:pt x="235" y="54"/>
                    </a:lnTo>
                    <a:lnTo>
                      <a:pt x="235" y="48"/>
                    </a:lnTo>
                    <a:lnTo>
                      <a:pt x="229" y="42"/>
                    </a:lnTo>
                    <a:lnTo>
                      <a:pt x="223" y="30"/>
                    </a:lnTo>
                    <a:lnTo>
                      <a:pt x="199" y="24"/>
                    </a:lnTo>
                    <a:lnTo>
                      <a:pt x="187" y="24"/>
                    </a:lnTo>
                    <a:lnTo>
                      <a:pt x="157" y="18"/>
                    </a:lnTo>
                    <a:lnTo>
                      <a:pt x="109" y="12"/>
                    </a:lnTo>
                    <a:lnTo>
                      <a:pt x="48" y="24"/>
                    </a:lnTo>
                    <a:lnTo>
                      <a:pt x="42" y="24"/>
                    </a:lnTo>
                    <a:lnTo>
                      <a:pt x="36" y="24"/>
                    </a:lnTo>
                    <a:lnTo>
                      <a:pt x="30" y="30"/>
                    </a:lnTo>
                    <a:lnTo>
                      <a:pt x="18" y="36"/>
                    </a:lnTo>
                    <a:lnTo>
                      <a:pt x="12" y="42"/>
                    </a:lnTo>
                    <a:lnTo>
                      <a:pt x="12" y="54"/>
                    </a:lnTo>
                    <a:lnTo>
                      <a:pt x="18" y="66"/>
                    </a:lnTo>
                    <a:close/>
                  </a:path>
                </a:pathLst>
              </a:custGeom>
              <a:solidFill>
                <a:schemeClr val="tx1"/>
              </a:solidFill>
              <a:ln w="9525">
                <a:noFill/>
                <a:round/>
                <a:headEnd/>
                <a:tailEnd/>
              </a:ln>
            </p:spPr>
            <p:txBody>
              <a:bodyPr/>
              <a:lstStyle/>
              <a:p>
                <a:endParaRPr lang="en-US" sz="18144"/>
              </a:p>
            </p:txBody>
          </p:sp>
          <p:sp>
            <p:nvSpPr>
              <p:cNvPr id="3125" name="Freeform 50"/>
              <p:cNvSpPr>
                <a:spLocks/>
              </p:cNvSpPr>
              <p:nvPr/>
            </p:nvSpPr>
            <p:spPr bwMode="auto">
              <a:xfrm>
                <a:off x="15104" y="10494"/>
                <a:ext cx="235" cy="66"/>
              </a:xfrm>
              <a:custGeom>
                <a:avLst/>
                <a:gdLst>
                  <a:gd name="T0" fmla="*/ 6 w 235"/>
                  <a:gd name="T1" fmla="*/ 66 h 66"/>
                  <a:gd name="T2" fmla="*/ 0 w 235"/>
                  <a:gd name="T3" fmla="*/ 60 h 66"/>
                  <a:gd name="T4" fmla="*/ 0 w 235"/>
                  <a:gd name="T5" fmla="*/ 54 h 66"/>
                  <a:gd name="T6" fmla="*/ 0 w 235"/>
                  <a:gd name="T7" fmla="*/ 42 h 66"/>
                  <a:gd name="T8" fmla="*/ 6 w 235"/>
                  <a:gd name="T9" fmla="*/ 30 h 66"/>
                  <a:gd name="T10" fmla="*/ 13 w 235"/>
                  <a:gd name="T11" fmla="*/ 24 h 66"/>
                  <a:gd name="T12" fmla="*/ 31 w 235"/>
                  <a:gd name="T13" fmla="*/ 12 h 66"/>
                  <a:gd name="T14" fmla="*/ 55 w 235"/>
                  <a:gd name="T15" fmla="*/ 6 h 66"/>
                  <a:gd name="T16" fmla="*/ 67 w 235"/>
                  <a:gd name="T17" fmla="*/ 0 h 66"/>
                  <a:gd name="T18" fmla="*/ 97 w 235"/>
                  <a:gd name="T19" fmla="*/ 0 h 66"/>
                  <a:gd name="T20" fmla="*/ 139 w 235"/>
                  <a:gd name="T21" fmla="*/ 0 h 66"/>
                  <a:gd name="T22" fmla="*/ 175 w 235"/>
                  <a:gd name="T23" fmla="*/ 0 h 66"/>
                  <a:gd name="T24" fmla="*/ 205 w 235"/>
                  <a:gd name="T25" fmla="*/ 12 h 66"/>
                  <a:gd name="T26" fmla="*/ 211 w 235"/>
                  <a:gd name="T27" fmla="*/ 12 h 66"/>
                  <a:gd name="T28" fmla="*/ 217 w 235"/>
                  <a:gd name="T29" fmla="*/ 18 h 66"/>
                  <a:gd name="T30" fmla="*/ 223 w 235"/>
                  <a:gd name="T31" fmla="*/ 30 h 66"/>
                  <a:gd name="T32" fmla="*/ 229 w 235"/>
                  <a:gd name="T33" fmla="*/ 36 h 66"/>
                  <a:gd name="T34" fmla="*/ 235 w 235"/>
                  <a:gd name="T35" fmla="*/ 48 h 66"/>
                  <a:gd name="T36" fmla="*/ 229 w 235"/>
                  <a:gd name="T37" fmla="*/ 60 h 66"/>
                  <a:gd name="T38" fmla="*/ 229 w 235"/>
                  <a:gd name="T39" fmla="*/ 54 h 66"/>
                  <a:gd name="T40" fmla="*/ 229 w 235"/>
                  <a:gd name="T41" fmla="*/ 48 h 66"/>
                  <a:gd name="T42" fmla="*/ 223 w 235"/>
                  <a:gd name="T43" fmla="*/ 42 h 66"/>
                  <a:gd name="T44" fmla="*/ 211 w 235"/>
                  <a:gd name="T45" fmla="*/ 36 h 66"/>
                  <a:gd name="T46" fmla="*/ 199 w 235"/>
                  <a:gd name="T47" fmla="*/ 24 h 66"/>
                  <a:gd name="T48" fmla="*/ 181 w 235"/>
                  <a:gd name="T49" fmla="*/ 18 h 66"/>
                  <a:gd name="T50" fmla="*/ 157 w 235"/>
                  <a:gd name="T51" fmla="*/ 18 h 66"/>
                  <a:gd name="T52" fmla="*/ 145 w 235"/>
                  <a:gd name="T53" fmla="*/ 18 h 66"/>
                  <a:gd name="T54" fmla="*/ 109 w 235"/>
                  <a:gd name="T55" fmla="*/ 18 h 66"/>
                  <a:gd name="T56" fmla="*/ 73 w 235"/>
                  <a:gd name="T57" fmla="*/ 18 h 66"/>
                  <a:gd name="T58" fmla="*/ 49 w 235"/>
                  <a:gd name="T59" fmla="*/ 24 h 66"/>
                  <a:gd name="T60" fmla="*/ 43 w 235"/>
                  <a:gd name="T61" fmla="*/ 24 h 66"/>
                  <a:gd name="T62" fmla="*/ 37 w 235"/>
                  <a:gd name="T63" fmla="*/ 24 h 66"/>
                  <a:gd name="T64" fmla="*/ 31 w 235"/>
                  <a:gd name="T65" fmla="*/ 30 h 66"/>
                  <a:gd name="T66" fmla="*/ 19 w 235"/>
                  <a:gd name="T67" fmla="*/ 36 h 66"/>
                  <a:gd name="T68" fmla="*/ 13 w 235"/>
                  <a:gd name="T69" fmla="*/ 42 h 66"/>
                  <a:gd name="T70" fmla="*/ 6 w 235"/>
                  <a:gd name="T71" fmla="*/ 54 h 66"/>
                  <a:gd name="T72" fmla="*/ 6 w 235"/>
                  <a:gd name="T73" fmla="*/ 66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5"/>
                  <a:gd name="T112" fmla="*/ 0 h 66"/>
                  <a:gd name="T113" fmla="*/ 235 w 235"/>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5" h="66">
                    <a:moveTo>
                      <a:pt x="6" y="66"/>
                    </a:moveTo>
                    <a:lnTo>
                      <a:pt x="0" y="60"/>
                    </a:lnTo>
                    <a:lnTo>
                      <a:pt x="0" y="54"/>
                    </a:lnTo>
                    <a:lnTo>
                      <a:pt x="0" y="42"/>
                    </a:lnTo>
                    <a:lnTo>
                      <a:pt x="6" y="30"/>
                    </a:lnTo>
                    <a:lnTo>
                      <a:pt x="13" y="24"/>
                    </a:lnTo>
                    <a:lnTo>
                      <a:pt x="31" y="12"/>
                    </a:lnTo>
                    <a:lnTo>
                      <a:pt x="55" y="6"/>
                    </a:lnTo>
                    <a:lnTo>
                      <a:pt x="67" y="0"/>
                    </a:lnTo>
                    <a:lnTo>
                      <a:pt x="97" y="0"/>
                    </a:lnTo>
                    <a:lnTo>
                      <a:pt x="139" y="0"/>
                    </a:lnTo>
                    <a:lnTo>
                      <a:pt x="175" y="0"/>
                    </a:lnTo>
                    <a:lnTo>
                      <a:pt x="205" y="12"/>
                    </a:lnTo>
                    <a:lnTo>
                      <a:pt x="211" y="12"/>
                    </a:lnTo>
                    <a:lnTo>
                      <a:pt x="217" y="18"/>
                    </a:lnTo>
                    <a:lnTo>
                      <a:pt x="223" y="30"/>
                    </a:lnTo>
                    <a:lnTo>
                      <a:pt x="229" y="36"/>
                    </a:lnTo>
                    <a:lnTo>
                      <a:pt x="235" y="48"/>
                    </a:lnTo>
                    <a:lnTo>
                      <a:pt x="229" y="60"/>
                    </a:lnTo>
                    <a:lnTo>
                      <a:pt x="229" y="54"/>
                    </a:lnTo>
                    <a:lnTo>
                      <a:pt x="229" y="48"/>
                    </a:lnTo>
                    <a:lnTo>
                      <a:pt x="223" y="42"/>
                    </a:lnTo>
                    <a:lnTo>
                      <a:pt x="211" y="36"/>
                    </a:lnTo>
                    <a:lnTo>
                      <a:pt x="199" y="24"/>
                    </a:lnTo>
                    <a:lnTo>
                      <a:pt x="181" y="18"/>
                    </a:lnTo>
                    <a:lnTo>
                      <a:pt x="157" y="18"/>
                    </a:lnTo>
                    <a:lnTo>
                      <a:pt x="145" y="18"/>
                    </a:lnTo>
                    <a:lnTo>
                      <a:pt x="109" y="18"/>
                    </a:lnTo>
                    <a:lnTo>
                      <a:pt x="73" y="18"/>
                    </a:lnTo>
                    <a:lnTo>
                      <a:pt x="49" y="24"/>
                    </a:lnTo>
                    <a:lnTo>
                      <a:pt x="43" y="24"/>
                    </a:lnTo>
                    <a:lnTo>
                      <a:pt x="37" y="24"/>
                    </a:lnTo>
                    <a:lnTo>
                      <a:pt x="31" y="30"/>
                    </a:lnTo>
                    <a:lnTo>
                      <a:pt x="19" y="36"/>
                    </a:lnTo>
                    <a:lnTo>
                      <a:pt x="13" y="42"/>
                    </a:lnTo>
                    <a:lnTo>
                      <a:pt x="6" y="54"/>
                    </a:lnTo>
                    <a:lnTo>
                      <a:pt x="6" y="66"/>
                    </a:lnTo>
                    <a:close/>
                  </a:path>
                </a:pathLst>
              </a:custGeom>
              <a:solidFill>
                <a:schemeClr val="tx1"/>
              </a:solidFill>
              <a:ln w="9525">
                <a:noFill/>
                <a:round/>
                <a:headEnd/>
                <a:tailEnd/>
              </a:ln>
            </p:spPr>
            <p:txBody>
              <a:bodyPr/>
              <a:lstStyle/>
              <a:p>
                <a:endParaRPr lang="en-US" sz="18144"/>
              </a:p>
            </p:txBody>
          </p:sp>
          <p:sp>
            <p:nvSpPr>
              <p:cNvPr id="3126" name="Freeform 51"/>
              <p:cNvSpPr>
                <a:spLocks/>
              </p:cNvSpPr>
              <p:nvPr/>
            </p:nvSpPr>
            <p:spPr bwMode="auto">
              <a:xfrm>
                <a:off x="14189" y="11235"/>
                <a:ext cx="211" cy="391"/>
              </a:xfrm>
              <a:custGeom>
                <a:avLst/>
                <a:gdLst>
                  <a:gd name="T0" fmla="*/ 0 w 211"/>
                  <a:gd name="T1" fmla="*/ 391 h 391"/>
                  <a:gd name="T2" fmla="*/ 187 w 211"/>
                  <a:gd name="T3" fmla="*/ 373 h 391"/>
                  <a:gd name="T4" fmla="*/ 211 w 211"/>
                  <a:gd name="T5" fmla="*/ 361 h 391"/>
                  <a:gd name="T6" fmla="*/ 18 w 211"/>
                  <a:gd name="T7" fmla="*/ 379 h 391"/>
                  <a:gd name="T8" fmla="*/ 12 w 211"/>
                  <a:gd name="T9" fmla="*/ 114 h 391"/>
                  <a:gd name="T10" fmla="*/ 18 w 211"/>
                  <a:gd name="T11" fmla="*/ 102 h 391"/>
                  <a:gd name="T12" fmla="*/ 36 w 211"/>
                  <a:gd name="T13" fmla="*/ 78 h 391"/>
                  <a:gd name="T14" fmla="*/ 60 w 211"/>
                  <a:gd name="T15" fmla="*/ 54 h 391"/>
                  <a:gd name="T16" fmla="*/ 90 w 211"/>
                  <a:gd name="T17" fmla="*/ 36 h 391"/>
                  <a:gd name="T18" fmla="*/ 138 w 211"/>
                  <a:gd name="T19" fmla="*/ 30 h 391"/>
                  <a:gd name="T20" fmla="*/ 193 w 211"/>
                  <a:gd name="T21" fmla="*/ 42 h 391"/>
                  <a:gd name="T22" fmla="*/ 187 w 211"/>
                  <a:gd name="T23" fmla="*/ 36 h 391"/>
                  <a:gd name="T24" fmla="*/ 174 w 211"/>
                  <a:gd name="T25" fmla="*/ 18 h 391"/>
                  <a:gd name="T26" fmla="*/ 150 w 211"/>
                  <a:gd name="T27" fmla="*/ 6 h 391"/>
                  <a:gd name="T28" fmla="*/ 114 w 211"/>
                  <a:gd name="T29" fmla="*/ 0 h 391"/>
                  <a:gd name="T30" fmla="*/ 54 w 211"/>
                  <a:gd name="T31" fmla="*/ 12 h 391"/>
                  <a:gd name="T32" fmla="*/ 48 w 211"/>
                  <a:gd name="T33" fmla="*/ 24 h 391"/>
                  <a:gd name="T34" fmla="*/ 36 w 211"/>
                  <a:gd name="T35" fmla="*/ 30 h 391"/>
                  <a:gd name="T36" fmla="*/ 24 w 211"/>
                  <a:gd name="T37" fmla="*/ 42 h 391"/>
                  <a:gd name="T38" fmla="*/ 18 w 211"/>
                  <a:gd name="T39" fmla="*/ 60 h 391"/>
                  <a:gd name="T40" fmla="*/ 6 w 211"/>
                  <a:gd name="T41" fmla="*/ 72 h 391"/>
                  <a:gd name="T42" fmla="*/ 0 w 211"/>
                  <a:gd name="T43" fmla="*/ 90 h 391"/>
                  <a:gd name="T44" fmla="*/ 0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87" y="373"/>
                    </a:lnTo>
                    <a:lnTo>
                      <a:pt x="211" y="361"/>
                    </a:lnTo>
                    <a:lnTo>
                      <a:pt x="18" y="379"/>
                    </a:lnTo>
                    <a:lnTo>
                      <a:pt x="12" y="114"/>
                    </a:lnTo>
                    <a:lnTo>
                      <a:pt x="18" y="102"/>
                    </a:lnTo>
                    <a:lnTo>
                      <a:pt x="36" y="78"/>
                    </a:lnTo>
                    <a:lnTo>
                      <a:pt x="60" y="54"/>
                    </a:lnTo>
                    <a:lnTo>
                      <a:pt x="90" y="36"/>
                    </a:lnTo>
                    <a:lnTo>
                      <a:pt x="138" y="30"/>
                    </a:lnTo>
                    <a:lnTo>
                      <a:pt x="193" y="42"/>
                    </a:lnTo>
                    <a:lnTo>
                      <a:pt x="187" y="36"/>
                    </a:lnTo>
                    <a:lnTo>
                      <a:pt x="174" y="18"/>
                    </a:lnTo>
                    <a:lnTo>
                      <a:pt x="150" y="6"/>
                    </a:lnTo>
                    <a:lnTo>
                      <a:pt x="114" y="0"/>
                    </a:lnTo>
                    <a:lnTo>
                      <a:pt x="54" y="12"/>
                    </a:lnTo>
                    <a:lnTo>
                      <a:pt x="48" y="24"/>
                    </a:lnTo>
                    <a:lnTo>
                      <a:pt x="36" y="30"/>
                    </a:lnTo>
                    <a:lnTo>
                      <a:pt x="24" y="42"/>
                    </a:lnTo>
                    <a:lnTo>
                      <a:pt x="18" y="60"/>
                    </a:lnTo>
                    <a:lnTo>
                      <a:pt x="6" y="72"/>
                    </a:lnTo>
                    <a:lnTo>
                      <a:pt x="0" y="90"/>
                    </a:lnTo>
                    <a:lnTo>
                      <a:pt x="0" y="108"/>
                    </a:lnTo>
                    <a:lnTo>
                      <a:pt x="0" y="247"/>
                    </a:lnTo>
                    <a:lnTo>
                      <a:pt x="0" y="391"/>
                    </a:lnTo>
                    <a:close/>
                  </a:path>
                </a:pathLst>
              </a:custGeom>
              <a:solidFill>
                <a:schemeClr val="tx1"/>
              </a:solidFill>
              <a:ln w="9525">
                <a:noFill/>
                <a:round/>
                <a:headEnd/>
                <a:tailEnd/>
              </a:ln>
            </p:spPr>
            <p:txBody>
              <a:bodyPr/>
              <a:lstStyle/>
              <a:p>
                <a:endParaRPr lang="en-US" sz="18144"/>
              </a:p>
            </p:txBody>
          </p:sp>
          <p:sp>
            <p:nvSpPr>
              <p:cNvPr id="3127" name="Freeform 52"/>
              <p:cNvSpPr>
                <a:spLocks/>
              </p:cNvSpPr>
              <p:nvPr/>
            </p:nvSpPr>
            <p:spPr bwMode="auto">
              <a:xfrm>
                <a:off x="15225" y="10542"/>
                <a:ext cx="48" cy="1783"/>
              </a:xfrm>
              <a:custGeom>
                <a:avLst/>
                <a:gdLst>
                  <a:gd name="T0" fmla="*/ 0 w 48"/>
                  <a:gd name="T1" fmla="*/ 1783 h 1783"/>
                  <a:gd name="T2" fmla="*/ 0 w 48"/>
                  <a:gd name="T3" fmla="*/ 6 h 1783"/>
                  <a:gd name="T4" fmla="*/ 6 w 48"/>
                  <a:gd name="T5" fmla="*/ 0 h 1783"/>
                  <a:gd name="T6" fmla="*/ 12 w 48"/>
                  <a:gd name="T7" fmla="*/ 0 h 1783"/>
                  <a:gd name="T8" fmla="*/ 24 w 48"/>
                  <a:gd name="T9" fmla="*/ 0 h 1783"/>
                  <a:gd name="T10" fmla="*/ 30 w 48"/>
                  <a:gd name="T11" fmla="*/ 6 h 1783"/>
                  <a:gd name="T12" fmla="*/ 42 w 48"/>
                  <a:gd name="T13" fmla="*/ 12 h 1783"/>
                  <a:gd name="T14" fmla="*/ 48 w 48"/>
                  <a:gd name="T15" fmla="*/ 30 h 1783"/>
                  <a:gd name="T16" fmla="*/ 48 w 48"/>
                  <a:gd name="T17" fmla="*/ 1783 h 1783"/>
                  <a:gd name="T18" fmla="*/ 0 w 48"/>
                  <a:gd name="T19" fmla="*/ 1783 h 1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83"/>
                  <a:gd name="T32" fmla="*/ 48 w 48"/>
                  <a:gd name="T33" fmla="*/ 1783 h 1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83">
                    <a:moveTo>
                      <a:pt x="0" y="1783"/>
                    </a:moveTo>
                    <a:lnTo>
                      <a:pt x="0" y="6"/>
                    </a:lnTo>
                    <a:lnTo>
                      <a:pt x="6" y="0"/>
                    </a:lnTo>
                    <a:lnTo>
                      <a:pt x="12" y="0"/>
                    </a:lnTo>
                    <a:lnTo>
                      <a:pt x="24" y="0"/>
                    </a:lnTo>
                    <a:lnTo>
                      <a:pt x="30" y="6"/>
                    </a:lnTo>
                    <a:lnTo>
                      <a:pt x="42" y="12"/>
                    </a:lnTo>
                    <a:lnTo>
                      <a:pt x="48" y="30"/>
                    </a:lnTo>
                    <a:lnTo>
                      <a:pt x="48" y="1783"/>
                    </a:lnTo>
                    <a:lnTo>
                      <a:pt x="0" y="1783"/>
                    </a:lnTo>
                    <a:close/>
                  </a:path>
                </a:pathLst>
              </a:custGeom>
              <a:solidFill>
                <a:schemeClr val="tx1"/>
              </a:solidFill>
              <a:ln w="9525">
                <a:noFill/>
                <a:round/>
                <a:headEnd/>
                <a:tailEnd/>
              </a:ln>
            </p:spPr>
            <p:txBody>
              <a:bodyPr/>
              <a:lstStyle/>
              <a:p>
                <a:endParaRPr lang="en-US" sz="18144"/>
              </a:p>
            </p:txBody>
          </p:sp>
          <p:sp>
            <p:nvSpPr>
              <p:cNvPr id="3128" name="Freeform 53"/>
              <p:cNvSpPr>
                <a:spLocks/>
              </p:cNvSpPr>
              <p:nvPr/>
            </p:nvSpPr>
            <p:spPr bwMode="auto">
              <a:xfrm>
                <a:off x="13833" y="10729"/>
                <a:ext cx="73" cy="1596"/>
              </a:xfrm>
              <a:custGeom>
                <a:avLst/>
                <a:gdLst>
                  <a:gd name="T0" fmla="*/ 73 w 73"/>
                  <a:gd name="T1" fmla="*/ 1596 h 1596"/>
                  <a:gd name="T2" fmla="*/ 43 w 73"/>
                  <a:gd name="T3" fmla="*/ 6 h 1596"/>
                  <a:gd name="T4" fmla="*/ 43 w 73"/>
                  <a:gd name="T5" fmla="*/ 0 h 1596"/>
                  <a:gd name="T6" fmla="*/ 37 w 73"/>
                  <a:gd name="T7" fmla="*/ 0 h 1596"/>
                  <a:gd name="T8" fmla="*/ 30 w 73"/>
                  <a:gd name="T9" fmla="*/ 0 h 1596"/>
                  <a:gd name="T10" fmla="*/ 18 w 73"/>
                  <a:gd name="T11" fmla="*/ 6 h 1596"/>
                  <a:gd name="T12" fmla="*/ 6 w 73"/>
                  <a:gd name="T13" fmla="*/ 12 h 1596"/>
                  <a:gd name="T14" fmla="*/ 0 w 73"/>
                  <a:gd name="T15" fmla="*/ 1596 h 1596"/>
                  <a:gd name="T16" fmla="*/ 73 w 73"/>
                  <a:gd name="T17" fmla="*/ 1596 h 15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1596"/>
                  <a:gd name="T29" fmla="*/ 73 w 73"/>
                  <a:gd name="T30" fmla="*/ 1596 h 15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1596">
                    <a:moveTo>
                      <a:pt x="73" y="1596"/>
                    </a:moveTo>
                    <a:lnTo>
                      <a:pt x="43" y="6"/>
                    </a:lnTo>
                    <a:lnTo>
                      <a:pt x="43" y="0"/>
                    </a:lnTo>
                    <a:lnTo>
                      <a:pt x="37" y="0"/>
                    </a:lnTo>
                    <a:lnTo>
                      <a:pt x="30" y="0"/>
                    </a:lnTo>
                    <a:lnTo>
                      <a:pt x="18" y="6"/>
                    </a:lnTo>
                    <a:lnTo>
                      <a:pt x="6" y="12"/>
                    </a:lnTo>
                    <a:lnTo>
                      <a:pt x="0" y="1596"/>
                    </a:lnTo>
                    <a:lnTo>
                      <a:pt x="73" y="1596"/>
                    </a:lnTo>
                    <a:close/>
                  </a:path>
                </a:pathLst>
              </a:custGeom>
              <a:solidFill>
                <a:schemeClr val="tx1"/>
              </a:solidFill>
              <a:ln w="9525">
                <a:noFill/>
                <a:round/>
                <a:headEnd/>
                <a:tailEnd/>
              </a:ln>
            </p:spPr>
            <p:txBody>
              <a:bodyPr/>
              <a:lstStyle/>
              <a:p>
                <a:endParaRPr lang="en-US" sz="18144"/>
              </a:p>
            </p:txBody>
          </p:sp>
          <p:sp>
            <p:nvSpPr>
              <p:cNvPr id="3129" name="Freeform 54"/>
              <p:cNvSpPr>
                <a:spLocks/>
              </p:cNvSpPr>
              <p:nvPr/>
            </p:nvSpPr>
            <p:spPr bwMode="auto">
              <a:xfrm>
                <a:off x="15600" y="10752"/>
                <a:ext cx="133" cy="247"/>
              </a:xfrm>
              <a:custGeom>
                <a:avLst/>
                <a:gdLst>
                  <a:gd name="T0" fmla="*/ 133 w 133"/>
                  <a:gd name="T1" fmla="*/ 247 h 247"/>
                  <a:gd name="T2" fmla="*/ 19 w 133"/>
                  <a:gd name="T3" fmla="*/ 66 h 247"/>
                  <a:gd name="T4" fmla="*/ 19 w 133"/>
                  <a:gd name="T5" fmla="*/ 60 h 247"/>
                  <a:gd name="T6" fmla="*/ 19 w 133"/>
                  <a:gd name="T7" fmla="*/ 54 h 247"/>
                  <a:gd name="T8" fmla="*/ 25 w 133"/>
                  <a:gd name="T9" fmla="*/ 54 h 247"/>
                  <a:gd name="T10" fmla="*/ 31 w 133"/>
                  <a:gd name="T11" fmla="*/ 54 h 247"/>
                  <a:gd name="T12" fmla="*/ 31 w 133"/>
                  <a:gd name="T13" fmla="*/ 48 h 247"/>
                  <a:gd name="T14" fmla="*/ 37 w 133"/>
                  <a:gd name="T15" fmla="*/ 42 h 247"/>
                  <a:gd name="T16" fmla="*/ 43 w 133"/>
                  <a:gd name="T17" fmla="*/ 36 h 247"/>
                  <a:gd name="T18" fmla="*/ 43 w 133"/>
                  <a:gd name="T19" fmla="*/ 24 h 247"/>
                  <a:gd name="T20" fmla="*/ 37 w 133"/>
                  <a:gd name="T21" fmla="*/ 12 h 247"/>
                  <a:gd name="T22" fmla="*/ 19 w 133"/>
                  <a:gd name="T23" fmla="*/ 0 h 247"/>
                  <a:gd name="T24" fmla="*/ 19 w 133"/>
                  <a:gd name="T25" fmla="*/ 6 h 247"/>
                  <a:gd name="T26" fmla="*/ 13 w 133"/>
                  <a:gd name="T27" fmla="*/ 6 h 247"/>
                  <a:gd name="T28" fmla="*/ 6 w 133"/>
                  <a:gd name="T29" fmla="*/ 12 h 247"/>
                  <a:gd name="T30" fmla="*/ 0 w 133"/>
                  <a:gd name="T31" fmla="*/ 18 h 247"/>
                  <a:gd name="T32" fmla="*/ 0 w 133"/>
                  <a:gd name="T33" fmla="*/ 24 h 247"/>
                  <a:gd name="T34" fmla="*/ 0 w 133"/>
                  <a:gd name="T35" fmla="*/ 36 h 247"/>
                  <a:gd name="T36" fmla="*/ 6 w 133"/>
                  <a:gd name="T37" fmla="*/ 36 h 247"/>
                  <a:gd name="T38" fmla="*/ 6 w 133"/>
                  <a:gd name="T39" fmla="*/ 42 h 247"/>
                  <a:gd name="T40" fmla="*/ 13 w 133"/>
                  <a:gd name="T41" fmla="*/ 48 h 247"/>
                  <a:gd name="T42" fmla="*/ 13 w 133"/>
                  <a:gd name="T43" fmla="*/ 54 h 247"/>
                  <a:gd name="T44" fmla="*/ 6 w 133"/>
                  <a:gd name="T45" fmla="*/ 66 h 247"/>
                  <a:gd name="T46" fmla="*/ 13 w 133"/>
                  <a:gd name="T47" fmla="*/ 235 h 247"/>
                  <a:gd name="T48" fmla="*/ 25 w 133"/>
                  <a:gd name="T49" fmla="*/ 235 h 247"/>
                  <a:gd name="T50" fmla="*/ 55 w 133"/>
                  <a:gd name="T51" fmla="*/ 229 h 247"/>
                  <a:gd name="T52" fmla="*/ 97 w 133"/>
                  <a:gd name="T53" fmla="*/ 235 h 247"/>
                  <a:gd name="T54" fmla="*/ 133 w 133"/>
                  <a:gd name="T55" fmla="*/ 247 h 2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3"/>
                  <a:gd name="T85" fmla="*/ 0 h 247"/>
                  <a:gd name="T86" fmla="*/ 133 w 133"/>
                  <a:gd name="T87" fmla="*/ 247 h 2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3" h="247">
                    <a:moveTo>
                      <a:pt x="133" y="247"/>
                    </a:moveTo>
                    <a:lnTo>
                      <a:pt x="19" y="66"/>
                    </a:lnTo>
                    <a:lnTo>
                      <a:pt x="19" y="60"/>
                    </a:lnTo>
                    <a:lnTo>
                      <a:pt x="19" y="54"/>
                    </a:lnTo>
                    <a:lnTo>
                      <a:pt x="25" y="54"/>
                    </a:lnTo>
                    <a:lnTo>
                      <a:pt x="31" y="54"/>
                    </a:lnTo>
                    <a:lnTo>
                      <a:pt x="31" y="48"/>
                    </a:lnTo>
                    <a:lnTo>
                      <a:pt x="37" y="42"/>
                    </a:lnTo>
                    <a:lnTo>
                      <a:pt x="43" y="36"/>
                    </a:lnTo>
                    <a:lnTo>
                      <a:pt x="43" y="24"/>
                    </a:lnTo>
                    <a:lnTo>
                      <a:pt x="37" y="12"/>
                    </a:lnTo>
                    <a:lnTo>
                      <a:pt x="19" y="0"/>
                    </a:lnTo>
                    <a:lnTo>
                      <a:pt x="19" y="6"/>
                    </a:lnTo>
                    <a:lnTo>
                      <a:pt x="13" y="6"/>
                    </a:lnTo>
                    <a:lnTo>
                      <a:pt x="6" y="12"/>
                    </a:lnTo>
                    <a:lnTo>
                      <a:pt x="0" y="18"/>
                    </a:lnTo>
                    <a:lnTo>
                      <a:pt x="0" y="24"/>
                    </a:lnTo>
                    <a:lnTo>
                      <a:pt x="0" y="36"/>
                    </a:lnTo>
                    <a:lnTo>
                      <a:pt x="6" y="36"/>
                    </a:lnTo>
                    <a:lnTo>
                      <a:pt x="6" y="42"/>
                    </a:lnTo>
                    <a:lnTo>
                      <a:pt x="13" y="48"/>
                    </a:lnTo>
                    <a:lnTo>
                      <a:pt x="13" y="54"/>
                    </a:lnTo>
                    <a:lnTo>
                      <a:pt x="6" y="66"/>
                    </a:lnTo>
                    <a:lnTo>
                      <a:pt x="13" y="235"/>
                    </a:lnTo>
                    <a:lnTo>
                      <a:pt x="25" y="235"/>
                    </a:lnTo>
                    <a:lnTo>
                      <a:pt x="55" y="229"/>
                    </a:lnTo>
                    <a:lnTo>
                      <a:pt x="97" y="235"/>
                    </a:lnTo>
                    <a:lnTo>
                      <a:pt x="133" y="247"/>
                    </a:lnTo>
                    <a:close/>
                  </a:path>
                </a:pathLst>
              </a:custGeom>
              <a:solidFill>
                <a:schemeClr val="tx1"/>
              </a:solidFill>
              <a:ln w="9525">
                <a:noFill/>
                <a:round/>
                <a:headEnd/>
                <a:tailEnd/>
              </a:ln>
            </p:spPr>
            <p:txBody>
              <a:bodyPr/>
              <a:lstStyle/>
              <a:p>
                <a:endParaRPr lang="en-US" sz="18144"/>
              </a:p>
            </p:txBody>
          </p:sp>
          <p:sp>
            <p:nvSpPr>
              <p:cNvPr id="3130" name="Freeform 55"/>
              <p:cNvSpPr>
                <a:spLocks/>
              </p:cNvSpPr>
              <p:nvPr/>
            </p:nvSpPr>
            <p:spPr bwMode="auto">
              <a:xfrm>
                <a:off x="13870" y="10434"/>
                <a:ext cx="126" cy="247"/>
              </a:xfrm>
              <a:custGeom>
                <a:avLst/>
                <a:gdLst>
                  <a:gd name="T0" fmla="*/ 0 w 126"/>
                  <a:gd name="T1" fmla="*/ 222 h 247"/>
                  <a:gd name="T2" fmla="*/ 18 w 126"/>
                  <a:gd name="T3" fmla="*/ 222 h 247"/>
                  <a:gd name="T4" fmla="*/ 48 w 126"/>
                  <a:gd name="T5" fmla="*/ 222 h 247"/>
                  <a:gd name="T6" fmla="*/ 90 w 126"/>
                  <a:gd name="T7" fmla="*/ 228 h 247"/>
                  <a:gd name="T8" fmla="*/ 126 w 126"/>
                  <a:gd name="T9" fmla="*/ 247 h 247"/>
                  <a:gd name="T10" fmla="*/ 42 w 126"/>
                  <a:gd name="T11" fmla="*/ 66 h 247"/>
                  <a:gd name="T12" fmla="*/ 48 w 126"/>
                  <a:gd name="T13" fmla="*/ 60 h 247"/>
                  <a:gd name="T14" fmla="*/ 54 w 126"/>
                  <a:gd name="T15" fmla="*/ 54 h 247"/>
                  <a:gd name="T16" fmla="*/ 60 w 126"/>
                  <a:gd name="T17" fmla="*/ 42 h 247"/>
                  <a:gd name="T18" fmla="*/ 66 w 126"/>
                  <a:gd name="T19" fmla="*/ 36 h 247"/>
                  <a:gd name="T20" fmla="*/ 66 w 126"/>
                  <a:gd name="T21" fmla="*/ 24 h 247"/>
                  <a:gd name="T22" fmla="*/ 66 w 126"/>
                  <a:gd name="T23" fmla="*/ 18 h 247"/>
                  <a:gd name="T24" fmla="*/ 54 w 126"/>
                  <a:gd name="T25" fmla="*/ 6 h 247"/>
                  <a:gd name="T26" fmla="*/ 42 w 126"/>
                  <a:gd name="T27" fmla="*/ 0 h 247"/>
                  <a:gd name="T28" fmla="*/ 36 w 126"/>
                  <a:gd name="T29" fmla="*/ 0 h 247"/>
                  <a:gd name="T30" fmla="*/ 30 w 126"/>
                  <a:gd name="T31" fmla="*/ 0 h 247"/>
                  <a:gd name="T32" fmla="*/ 24 w 126"/>
                  <a:gd name="T33" fmla="*/ 0 h 247"/>
                  <a:gd name="T34" fmla="*/ 18 w 126"/>
                  <a:gd name="T35" fmla="*/ 0 h 247"/>
                  <a:gd name="T36" fmla="*/ 12 w 126"/>
                  <a:gd name="T37" fmla="*/ 12 h 247"/>
                  <a:gd name="T38" fmla="*/ 12 w 126"/>
                  <a:gd name="T39" fmla="*/ 18 h 247"/>
                  <a:gd name="T40" fmla="*/ 12 w 126"/>
                  <a:gd name="T41" fmla="*/ 24 h 247"/>
                  <a:gd name="T42" fmla="*/ 12 w 126"/>
                  <a:gd name="T43" fmla="*/ 36 h 247"/>
                  <a:gd name="T44" fmla="*/ 18 w 126"/>
                  <a:gd name="T45" fmla="*/ 48 h 247"/>
                  <a:gd name="T46" fmla="*/ 24 w 126"/>
                  <a:gd name="T47" fmla="*/ 60 h 247"/>
                  <a:gd name="T48" fmla="*/ 0 w 126"/>
                  <a:gd name="T49" fmla="*/ 222 h 2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247"/>
                  <a:gd name="T77" fmla="*/ 126 w 126"/>
                  <a:gd name="T78" fmla="*/ 247 h 2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247">
                    <a:moveTo>
                      <a:pt x="0" y="222"/>
                    </a:moveTo>
                    <a:lnTo>
                      <a:pt x="18" y="222"/>
                    </a:lnTo>
                    <a:lnTo>
                      <a:pt x="48" y="222"/>
                    </a:lnTo>
                    <a:lnTo>
                      <a:pt x="90" y="228"/>
                    </a:lnTo>
                    <a:lnTo>
                      <a:pt x="126" y="247"/>
                    </a:lnTo>
                    <a:lnTo>
                      <a:pt x="42" y="66"/>
                    </a:lnTo>
                    <a:lnTo>
                      <a:pt x="48" y="60"/>
                    </a:lnTo>
                    <a:lnTo>
                      <a:pt x="54" y="54"/>
                    </a:lnTo>
                    <a:lnTo>
                      <a:pt x="60" y="42"/>
                    </a:lnTo>
                    <a:lnTo>
                      <a:pt x="66" y="36"/>
                    </a:lnTo>
                    <a:lnTo>
                      <a:pt x="66" y="24"/>
                    </a:lnTo>
                    <a:lnTo>
                      <a:pt x="66" y="18"/>
                    </a:lnTo>
                    <a:lnTo>
                      <a:pt x="54" y="6"/>
                    </a:lnTo>
                    <a:lnTo>
                      <a:pt x="42" y="0"/>
                    </a:lnTo>
                    <a:lnTo>
                      <a:pt x="36" y="0"/>
                    </a:lnTo>
                    <a:lnTo>
                      <a:pt x="30" y="0"/>
                    </a:lnTo>
                    <a:lnTo>
                      <a:pt x="24" y="0"/>
                    </a:lnTo>
                    <a:lnTo>
                      <a:pt x="18" y="0"/>
                    </a:lnTo>
                    <a:lnTo>
                      <a:pt x="12" y="12"/>
                    </a:lnTo>
                    <a:lnTo>
                      <a:pt x="12" y="18"/>
                    </a:lnTo>
                    <a:lnTo>
                      <a:pt x="12" y="24"/>
                    </a:lnTo>
                    <a:lnTo>
                      <a:pt x="12" y="36"/>
                    </a:lnTo>
                    <a:lnTo>
                      <a:pt x="18" y="48"/>
                    </a:lnTo>
                    <a:lnTo>
                      <a:pt x="24" y="60"/>
                    </a:lnTo>
                    <a:lnTo>
                      <a:pt x="0" y="222"/>
                    </a:lnTo>
                    <a:close/>
                  </a:path>
                </a:pathLst>
              </a:custGeom>
              <a:solidFill>
                <a:schemeClr val="tx1"/>
              </a:solidFill>
              <a:ln w="9525">
                <a:noFill/>
                <a:round/>
                <a:headEnd/>
                <a:tailEnd/>
              </a:ln>
            </p:spPr>
            <p:txBody>
              <a:bodyPr/>
              <a:lstStyle/>
              <a:p>
                <a:endParaRPr lang="en-US" sz="18144"/>
              </a:p>
            </p:txBody>
          </p:sp>
          <p:sp>
            <p:nvSpPr>
              <p:cNvPr id="3131" name="Freeform 56"/>
              <p:cNvSpPr>
                <a:spLocks/>
              </p:cNvSpPr>
              <p:nvPr/>
            </p:nvSpPr>
            <p:spPr bwMode="auto">
              <a:xfrm>
                <a:off x="15592" y="11024"/>
                <a:ext cx="157" cy="48"/>
              </a:xfrm>
              <a:custGeom>
                <a:avLst/>
                <a:gdLst>
                  <a:gd name="T0" fmla="*/ 0 w 157"/>
                  <a:gd name="T1" fmla="*/ 18 h 48"/>
                  <a:gd name="T2" fmla="*/ 18 w 157"/>
                  <a:gd name="T3" fmla="*/ 18 h 48"/>
                  <a:gd name="T4" fmla="*/ 61 w 157"/>
                  <a:gd name="T5" fmla="*/ 12 h 48"/>
                  <a:gd name="T6" fmla="*/ 109 w 157"/>
                  <a:gd name="T7" fmla="*/ 18 h 48"/>
                  <a:gd name="T8" fmla="*/ 115 w 157"/>
                  <a:gd name="T9" fmla="*/ 18 h 48"/>
                  <a:gd name="T10" fmla="*/ 121 w 157"/>
                  <a:gd name="T11" fmla="*/ 24 h 48"/>
                  <a:gd name="T12" fmla="*/ 127 w 157"/>
                  <a:gd name="T13" fmla="*/ 24 h 48"/>
                  <a:gd name="T14" fmla="*/ 133 w 157"/>
                  <a:gd name="T15" fmla="*/ 30 h 48"/>
                  <a:gd name="T16" fmla="*/ 139 w 157"/>
                  <a:gd name="T17" fmla="*/ 36 h 48"/>
                  <a:gd name="T18" fmla="*/ 139 w 157"/>
                  <a:gd name="T19" fmla="*/ 42 h 48"/>
                  <a:gd name="T20" fmla="*/ 139 w 157"/>
                  <a:gd name="T21" fmla="*/ 48 h 48"/>
                  <a:gd name="T22" fmla="*/ 145 w 157"/>
                  <a:gd name="T23" fmla="*/ 48 h 48"/>
                  <a:gd name="T24" fmla="*/ 151 w 157"/>
                  <a:gd name="T25" fmla="*/ 48 h 48"/>
                  <a:gd name="T26" fmla="*/ 157 w 157"/>
                  <a:gd name="T27" fmla="*/ 42 h 48"/>
                  <a:gd name="T28" fmla="*/ 157 w 157"/>
                  <a:gd name="T29" fmla="*/ 36 h 48"/>
                  <a:gd name="T30" fmla="*/ 157 w 157"/>
                  <a:gd name="T31" fmla="*/ 24 h 48"/>
                  <a:gd name="T32" fmla="*/ 145 w 157"/>
                  <a:gd name="T33" fmla="*/ 12 h 48"/>
                  <a:gd name="T34" fmla="*/ 133 w 157"/>
                  <a:gd name="T35" fmla="*/ 12 h 48"/>
                  <a:gd name="T36" fmla="*/ 97 w 157"/>
                  <a:gd name="T37" fmla="*/ 0 h 48"/>
                  <a:gd name="T38" fmla="*/ 49 w 157"/>
                  <a:gd name="T39" fmla="*/ 0 h 48"/>
                  <a:gd name="T40" fmla="*/ 0 w 157"/>
                  <a:gd name="T41" fmla="*/ 1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48"/>
                  <a:gd name="T65" fmla="*/ 157 w 15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48">
                    <a:moveTo>
                      <a:pt x="0" y="18"/>
                    </a:moveTo>
                    <a:lnTo>
                      <a:pt x="18" y="18"/>
                    </a:lnTo>
                    <a:lnTo>
                      <a:pt x="61" y="12"/>
                    </a:lnTo>
                    <a:lnTo>
                      <a:pt x="109" y="18"/>
                    </a:lnTo>
                    <a:lnTo>
                      <a:pt x="115" y="18"/>
                    </a:lnTo>
                    <a:lnTo>
                      <a:pt x="121" y="24"/>
                    </a:lnTo>
                    <a:lnTo>
                      <a:pt x="127" y="24"/>
                    </a:lnTo>
                    <a:lnTo>
                      <a:pt x="133" y="30"/>
                    </a:lnTo>
                    <a:lnTo>
                      <a:pt x="139" y="36"/>
                    </a:lnTo>
                    <a:lnTo>
                      <a:pt x="139" y="42"/>
                    </a:lnTo>
                    <a:lnTo>
                      <a:pt x="139" y="48"/>
                    </a:lnTo>
                    <a:lnTo>
                      <a:pt x="145" y="48"/>
                    </a:lnTo>
                    <a:lnTo>
                      <a:pt x="151" y="48"/>
                    </a:lnTo>
                    <a:lnTo>
                      <a:pt x="157" y="42"/>
                    </a:lnTo>
                    <a:lnTo>
                      <a:pt x="157" y="36"/>
                    </a:lnTo>
                    <a:lnTo>
                      <a:pt x="157" y="24"/>
                    </a:lnTo>
                    <a:lnTo>
                      <a:pt x="145" y="12"/>
                    </a:lnTo>
                    <a:lnTo>
                      <a:pt x="133" y="12"/>
                    </a:lnTo>
                    <a:lnTo>
                      <a:pt x="97" y="0"/>
                    </a:lnTo>
                    <a:lnTo>
                      <a:pt x="49" y="0"/>
                    </a:lnTo>
                    <a:lnTo>
                      <a:pt x="0" y="18"/>
                    </a:lnTo>
                    <a:close/>
                  </a:path>
                </a:pathLst>
              </a:custGeom>
              <a:solidFill>
                <a:schemeClr val="tx1"/>
              </a:solidFill>
              <a:ln w="9525">
                <a:noFill/>
                <a:round/>
                <a:headEnd/>
                <a:tailEnd/>
              </a:ln>
            </p:spPr>
            <p:txBody>
              <a:bodyPr/>
              <a:lstStyle/>
              <a:p>
                <a:endParaRPr lang="en-US" sz="18144"/>
              </a:p>
            </p:txBody>
          </p:sp>
          <p:sp>
            <p:nvSpPr>
              <p:cNvPr id="3132" name="Freeform 57"/>
              <p:cNvSpPr>
                <a:spLocks/>
              </p:cNvSpPr>
              <p:nvPr/>
            </p:nvSpPr>
            <p:spPr bwMode="auto">
              <a:xfrm>
                <a:off x="15689" y="11072"/>
                <a:ext cx="36" cy="1259"/>
              </a:xfrm>
              <a:custGeom>
                <a:avLst/>
                <a:gdLst>
                  <a:gd name="T0" fmla="*/ 0 w 36"/>
                  <a:gd name="T1" fmla="*/ 1259 h 1259"/>
                  <a:gd name="T2" fmla="*/ 18 w 36"/>
                  <a:gd name="T3" fmla="*/ 0 h 1259"/>
                  <a:gd name="T4" fmla="*/ 24 w 36"/>
                  <a:gd name="T5" fmla="*/ 0 h 1259"/>
                  <a:gd name="T6" fmla="*/ 30 w 36"/>
                  <a:gd name="T7" fmla="*/ 6 h 1259"/>
                  <a:gd name="T8" fmla="*/ 36 w 36"/>
                  <a:gd name="T9" fmla="*/ 12 h 1259"/>
                  <a:gd name="T10" fmla="*/ 36 w 36"/>
                  <a:gd name="T11" fmla="*/ 1259 h 1259"/>
                  <a:gd name="T12" fmla="*/ 0 w 36"/>
                  <a:gd name="T13" fmla="*/ 1259 h 1259"/>
                  <a:gd name="T14" fmla="*/ 0 60000 65536"/>
                  <a:gd name="T15" fmla="*/ 0 60000 65536"/>
                  <a:gd name="T16" fmla="*/ 0 60000 65536"/>
                  <a:gd name="T17" fmla="*/ 0 60000 65536"/>
                  <a:gd name="T18" fmla="*/ 0 60000 65536"/>
                  <a:gd name="T19" fmla="*/ 0 60000 65536"/>
                  <a:gd name="T20" fmla="*/ 0 60000 65536"/>
                  <a:gd name="T21" fmla="*/ 0 w 36"/>
                  <a:gd name="T22" fmla="*/ 0 h 1259"/>
                  <a:gd name="T23" fmla="*/ 36 w 36"/>
                  <a:gd name="T24" fmla="*/ 1259 h 1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59">
                    <a:moveTo>
                      <a:pt x="0" y="1259"/>
                    </a:moveTo>
                    <a:lnTo>
                      <a:pt x="18" y="0"/>
                    </a:lnTo>
                    <a:lnTo>
                      <a:pt x="24" y="0"/>
                    </a:lnTo>
                    <a:lnTo>
                      <a:pt x="30" y="6"/>
                    </a:lnTo>
                    <a:lnTo>
                      <a:pt x="36" y="12"/>
                    </a:lnTo>
                    <a:lnTo>
                      <a:pt x="36" y="1259"/>
                    </a:lnTo>
                    <a:lnTo>
                      <a:pt x="0" y="1259"/>
                    </a:lnTo>
                    <a:close/>
                  </a:path>
                </a:pathLst>
              </a:custGeom>
              <a:solidFill>
                <a:schemeClr val="tx1"/>
              </a:solidFill>
              <a:ln w="9525">
                <a:noFill/>
                <a:round/>
                <a:headEnd/>
                <a:tailEnd/>
              </a:ln>
            </p:spPr>
            <p:txBody>
              <a:bodyPr/>
              <a:lstStyle/>
              <a:p>
                <a:endParaRPr lang="en-US" sz="18144"/>
              </a:p>
            </p:txBody>
          </p:sp>
          <p:sp>
            <p:nvSpPr>
              <p:cNvPr id="3133" name="Freeform 58"/>
              <p:cNvSpPr>
                <a:spLocks/>
              </p:cNvSpPr>
              <p:nvPr/>
            </p:nvSpPr>
            <p:spPr bwMode="auto">
              <a:xfrm>
                <a:off x="13978" y="11319"/>
                <a:ext cx="1145" cy="1006"/>
              </a:xfrm>
              <a:custGeom>
                <a:avLst/>
                <a:gdLst>
                  <a:gd name="T0" fmla="*/ 132 w 1145"/>
                  <a:gd name="T1" fmla="*/ 127 h 1006"/>
                  <a:gd name="T2" fmla="*/ 6 w 1145"/>
                  <a:gd name="T3" fmla="*/ 139 h 1006"/>
                  <a:gd name="T4" fmla="*/ 0 w 1145"/>
                  <a:gd name="T5" fmla="*/ 1006 h 1006"/>
                  <a:gd name="T6" fmla="*/ 1145 w 1145"/>
                  <a:gd name="T7" fmla="*/ 1006 h 1006"/>
                  <a:gd name="T8" fmla="*/ 1139 w 1145"/>
                  <a:gd name="T9" fmla="*/ 0 h 1006"/>
                  <a:gd name="T10" fmla="*/ 1054 w 1145"/>
                  <a:gd name="T11" fmla="*/ 12 h 1006"/>
                  <a:gd name="T12" fmla="*/ 1054 w 1145"/>
                  <a:gd name="T13" fmla="*/ 289 h 1006"/>
                  <a:gd name="T14" fmla="*/ 145 w 1145"/>
                  <a:gd name="T15" fmla="*/ 368 h 1006"/>
                  <a:gd name="T16" fmla="*/ 132 w 1145"/>
                  <a:gd name="T17" fmla="*/ 127 h 10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5"/>
                  <a:gd name="T28" fmla="*/ 0 h 1006"/>
                  <a:gd name="T29" fmla="*/ 1145 w 1145"/>
                  <a:gd name="T30" fmla="*/ 1006 h 10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5" h="1006">
                    <a:moveTo>
                      <a:pt x="132" y="127"/>
                    </a:moveTo>
                    <a:lnTo>
                      <a:pt x="6" y="139"/>
                    </a:lnTo>
                    <a:lnTo>
                      <a:pt x="0" y="1006"/>
                    </a:lnTo>
                    <a:lnTo>
                      <a:pt x="1145" y="1006"/>
                    </a:lnTo>
                    <a:lnTo>
                      <a:pt x="1139" y="0"/>
                    </a:lnTo>
                    <a:lnTo>
                      <a:pt x="1054" y="12"/>
                    </a:lnTo>
                    <a:lnTo>
                      <a:pt x="1054" y="289"/>
                    </a:lnTo>
                    <a:lnTo>
                      <a:pt x="145" y="368"/>
                    </a:lnTo>
                    <a:lnTo>
                      <a:pt x="132" y="127"/>
                    </a:lnTo>
                    <a:close/>
                  </a:path>
                </a:pathLst>
              </a:custGeom>
              <a:solidFill>
                <a:schemeClr val="tx1"/>
              </a:solidFill>
              <a:ln w="9525">
                <a:noFill/>
                <a:round/>
                <a:headEnd/>
                <a:tailEnd/>
              </a:ln>
            </p:spPr>
            <p:txBody>
              <a:bodyPr/>
              <a:lstStyle/>
              <a:p>
                <a:endParaRPr lang="en-US" sz="18144"/>
              </a:p>
            </p:txBody>
          </p:sp>
          <p:sp>
            <p:nvSpPr>
              <p:cNvPr id="3134" name="Freeform 59"/>
              <p:cNvSpPr>
                <a:spLocks/>
              </p:cNvSpPr>
              <p:nvPr/>
            </p:nvSpPr>
            <p:spPr bwMode="auto">
              <a:xfrm>
                <a:off x="14460" y="11205"/>
                <a:ext cx="211" cy="391"/>
              </a:xfrm>
              <a:custGeom>
                <a:avLst/>
                <a:gdLst>
                  <a:gd name="T0" fmla="*/ 0 w 211"/>
                  <a:gd name="T1" fmla="*/ 391 h 391"/>
                  <a:gd name="T2" fmla="*/ 193 w 211"/>
                  <a:gd name="T3" fmla="*/ 373 h 391"/>
                  <a:gd name="T4" fmla="*/ 211 w 211"/>
                  <a:gd name="T5" fmla="*/ 361 h 391"/>
                  <a:gd name="T6" fmla="*/ 18 w 211"/>
                  <a:gd name="T7" fmla="*/ 379 h 391"/>
                  <a:gd name="T8" fmla="*/ 18 w 211"/>
                  <a:gd name="T9" fmla="*/ 120 h 391"/>
                  <a:gd name="T10" fmla="*/ 24 w 211"/>
                  <a:gd name="T11" fmla="*/ 102 h 391"/>
                  <a:gd name="T12" fmla="*/ 36 w 211"/>
                  <a:gd name="T13" fmla="*/ 78 h 391"/>
                  <a:gd name="T14" fmla="*/ 60 w 211"/>
                  <a:gd name="T15" fmla="*/ 54 h 391"/>
                  <a:gd name="T16" fmla="*/ 96 w 211"/>
                  <a:gd name="T17" fmla="*/ 36 h 391"/>
                  <a:gd name="T18" fmla="*/ 138 w 211"/>
                  <a:gd name="T19" fmla="*/ 30 h 391"/>
                  <a:gd name="T20" fmla="*/ 199 w 211"/>
                  <a:gd name="T21" fmla="*/ 48 h 391"/>
                  <a:gd name="T22" fmla="*/ 193 w 211"/>
                  <a:gd name="T23" fmla="*/ 36 h 391"/>
                  <a:gd name="T24" fmla="*/ 181 w 211"/>
                  <a:gd name="T25" fmla="*/ 24 h 391"/>
                  <a:gd name="T26" fmla="*/ 157 w 211"/>
                  <a:gd name="T27" fmla="*/ 6 h 391"/>
                  <a:gd name="T28" fmla="*/ 114 w 211"/>
                  <a:gd name="T29" fmla="*/ 0 h 391"/>
                  <a:gd name="T30" fmla="*/ 60 w 211"/>
                  <a:gd name="T31" fmla="*/ 18 h 391"/>
                  <a:gd name="T32" fmla="*/ 48 w 211"/>
                  <a:gd name="T33" fmla="*/ 24 h 391"/>
                  <a:gd name="T34" fmla="*/ 42 w 211"/>
                  <a:gd name="T35" fmla="*/ 36 h 391"/>
                  <a:gd name="T36" fmla="*/ 30 w 211"/>
                  <a:gd name="T37" fmla="*/ 48 h 391"/>
                  <a:gd name="T38" fmla="*/ 18 w 211"/>
                  <a:gd name="T39" fmla="*/ 60 h 391"/>
                  <a:gd name="T40" fmla="*/ 12 w 211"/>
                  <a:gd name="T41" fmla="*/ 78 h 391"/>
                  <a:gd name="T42" fmla="*/ 6 w 211"/>
                  <a:gd name="T43" fmla="*/ 96 h 391"/>
                  <a:gd name="T44" fmla="*/ 6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93" y="373"/>
                    </a:lnTo>
                    <a:lnTo>
                      <a:pt x="211" y="361"/>
                    </a:lnTo>
                    <a:lnTo>
                      <a:pt x="18" y="379"/>
                    </a:lnTo>
                    <a:lnTo>
                      <a:pt x="18" y="120"/>
                    </a:lnTo>
                    <a:lnTo>
                      <a:pt x="24" y="102"/>
                    </a:lnTo>
                    <a:lnTo>
                      <a:pt x="36" y="78"/>
                    </a:lnTo>
                    <a:lnTo>
                      <a:pt x="60" y="54"/>
                    </a:lnTo>
                    <a:lnTo>
                      <a:pt x="96" y="36"/>
                    </a:lnTo>
                    <a:lnTo>
                      <a:pt x="138" y="30"/>
                    </a:lnTo>
                    <a:lnTo>
                      <a:pt x="199" y="48"/>
                    </a:lnTo>
                    <a:lnTo>
                      <a:pt x="193" y="36"/>
                    </a:lnTo>
                    <a:lnTo>
                      <a:pt x="181" y="24"/>
                    </a:lnTo>
                    <a:lnTo>
                      <a:pt x="157" y="6"/>
                    </a:lnTo>
                    <a:lnTo>
                      <a:pt x="114" y="0"/>
                    </a:lnTo>
                    <a:lnTo>
                      <a:pt x="60" y="18"/>
                    </a:lnTo>
                    <a:lnTo>
                      <a:pt x="48" y="24"/>
                    </a:lnTo>
                    <a:lnTo>
                      <a:pt x="42" y="36"/>
                    </a:lnTo>
                    <a:lnTo>
                      <a:pt x="30" y="48"/>
                    </a:lnTo>
                    <a:lnTo>
                      <a:pt x="18" y="60"/>
                    </a:lnTo>
                    <a:lnTo>
                      <a:pt x="12" y="78"/>
                    </a:lnTo>
                    <a:lnTo>
                      <a:pt x="6" y="96"/>
                    </a:lnTo>
                    <a:lnTo>
                      <a:pt x="6" y="108"/>
                    </a:lnTo>
                    <a:lnTo>
                      <a:pt x="0" y="247"/>
                    </a:lnTo>
                    <a:lnTo>
                      <a:pt x="0" y="391"/>
                    </a:lnTo>
                    <a:close/>
                  </a:path>
                </a:pathLst>
              </a:custGeom>
              <a:solidFill>
                <a:schemeClr val="tx1"/>
              </a:solidFill>
              <a:ln w="9525">
                <a:noFill/>
                <a:round/>
                <a:headEnd/>
                <a:tailEnd/>
              </a:ln>
            </p:spPr>
            <p:txBody>
              <a:bodyPr/>
              <a:lstStyle/>
              <a:p>
                <a:endParaRPr lang="en-US" sz="18144"/>
              </a:p>
            </p:txBody>
          </p:sp>
          <p:sp>
            <p:nvSpPr>
              <p:cNvPr id="3135" name="Freeform 60"/>
              <p:cNvSpPr>
                <a:spLocks/>
              </p:cNvSpPr>
              <p:nvPr/>
            </p:nvSpPr>
            <p:spPr bwMode="auto">
              <a:xfrm>
                <a:off x="14743" y="11181"/>
                <a:ext cx="211" cy="391"/>
              </a:xfrm>
              <a:custGeom>
                <a:avLst/>
                <a:gdLst>
                  <a:gd name="T0" fmla="*/ 0 w 211"/>
                  <a:gd name="T1" fmla="*/ 391 h 391"/>
                  <a:gd name="T2" fmla="*/ 193 w 211"/>
                  <a:gd name="T3" fmla="*/ 367 h 391"/>
                  <a:gd name="T4" fmla="*/ 211 w 211"/>
                  <a:gd name="T5" fmla="*/ 355 h 391"/>
                  <a:gd name="T6" fmla="*/ 18 w 211"/>
                  <a:gd name="T7" fmla="*/ 379 h 391"/>
                  <a:gd name="T8" fmla="*/ 18 w 211"/>
                  <a:gd name="T9" fmla="*/ 114 h 391"/>
                  <a:gd name="T10" fmla="*/ 24 w 211"/>
                  <a:gd name="T11" fmla="*/ 96 h 391"/>
                  <a:gd name="T12" fmla="*/ 36 w 211"/>
                  <a:gd name="T13" fmla="*/ 72 h 391"/>
                  <a:gd name="T14" fmla="*/ 60 w 211"/>
                  <a:gd name="T15" fmla="*/ 48 h 391"/>
                  <a:gd name="T16" fmla="*/ 96 w 211"/>
                  <a:gd name="T17" fmla="*/ 30 h 391"/>
                  <a:gd name="T18" fmla="*/ 139 w 211"/>
                  <a:gd name="T19" fmla="*/ 24 h 391"/>
                  <a:gd name="T20" fmla="*/ 199 w 211"/>
                  <a:gd name="T21" fmla="*/ 42 h 391"/>
                  <a:gd name="T22" fmla="*/ 193 w 211"/>
                  <a:gd name="T23" fmla="*/ 30 h 391"/>
                  <a:gd name="T24" fmla="*/ 181 w 211"/>
                  <a:gd name="T25" fmla="*/ 18 h 391"/>
                  <a:gd name="T26" fmla="*/ 157 w 211"/>
                  <a:gd name="T27" fmla="*/ 6 h 391"/>
                  <a:gd name="T28" fmla="*/ 114 w 211"/>
                  <a:gd name="T29" fmla="*/ 0 h 391"/>
                  <a:gd name="T30" fmla="*/ 60 w 211"/>
                  <a:gd name="T31" fmla="*/ 12 h 391"/>
                  <a:gd name="T32" fmla="*/ 54 w 211"/>
                  <a:gd name="T33" fmla="*/ 12 h 391"/>
                  <a:gd name="T34" fmla="*/ 48 w 211"/>
                  <a:gd name="T35" fmla="*/ 18 h 391"/>
                  <a:gd name="T36" fmla="*/ 42 w 211"/>
                  <a:gd name="T37" fmla="*/ 30 h 391"/>
                  <a:gd name="T38" fmla="*/ 30 w 211"/>
                  <a:gd name="T39" fmla="*/ 42 h 391"/>
                  <a:gd name="T40" fmla="*/ 18 w 211"/>
                  <a:gd name="T41" fmla="*/ 54 h 391"/>
                  <a:gd name="T42" fmla="*/ 12 w 211"/>
                  <a:gd name="T43" fmla="*/ 72 h 391"/>
                  <a:gd name="T44" fmla="*/ 6 w 211"/>
                  <a:gd name="T45" fmla="*/ 90 h 391"/>
                  <a:gd name="T46" fmla="*/ 6 w 211"/>
                  <a:gd name="T47" fmla="*/ 102 h 391"/>
                  <a:gd name="T48" fmla="*/ 0 w 211"/>
                  <a:gd name="T49" fmla="*/ 240 h 391"/>
                  <a:gd name="T50" fmla="*/ 0 w 211"/>
                  <a:gd name="T51" fmla="*/ 391 h 3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391"/>
                  <a:gd name="T80" fmla="*/ 211 w 211"/>
                  <a:gd name="T81" fmla="*/ 391 h 3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391">
                    <a:moveTo>
                      <a:pt x="0" y="391"/>
                    </a:moveTo>
                    <a:lnTo>
                      <a:pt x="193" y="367"/>
                    </a:lnTo>
                    <a:lnTo>
                      <a:pt x="211" y="355"/>
                    </a:lnTo>
                    <a:lnTo>
                      <a:pt x="18" y="379"/>
                    </a:lnTo>
                    <a:lnTo>
                      <a:pt x="18" y="114"/>
                    </a:lnTo>
                    <a:lnTo>
                      <a:pt x="24" y="96"/>
                    </a:lnTo>
                    <a:lnTo>
                      <a:pt x="36" y="72"/>
                    </a:lnTo>
                    <a:lnTo>
                      <a:pt x="60" y="48"/>
                    </a:lnTo>
                    <a:lnTo>
                      <a:pt x="96" y="30"/>
                    </a:lnTo>
                    <a:lnTo>
                      <a:pt x="139" y="24"/>
                    </a:lnTo>
                    <a:lnTo>
                      <a:pt x="199" y="42"/>
                    </a:lnTo>
                    <a:lnTo>
                      <a:pt x="193" y="30"/>
                    </a:lnTo>
                    <a:lnTo>
                      <a:pt x="181" y="18"/>
                    </a:lnTo>
                    <a:lnTo>
                      <a:pt x="157" y="6"/>
                    </a:lnTo>
                    <a:lnTo>
                      <a:pt x="114" y="0"/>
                    </a:lnTo>
                    <a:lnTo>
                      <a:pt x="60" y="12"/>
                    </a:lnTo>
                    <a:lnTo>
                      <a:pt x="54" y="12"/>
                    </a:lnTo>
                    <a:lnTo>
                      <a:pt x="48" y="18"/>
                    </a:lnTo>
                    <a:lnTo>
                      <a:pt x="42" y="30"/>
                    </a:lnTo>
                    <a:lnTo>
                      <a:pt x="30" y="42"/>
                    </a:lnTo>
                    <a:lnTo>
                      <a:pt x="18" y="54"/>
                    </a:lnTo>
                    <a:lnTo>
                      <a:pt x="12" y="72"/>
                    </a:lnTo>
                    <a:lnTo>
                      <a:pt x="6" y="90"/>
                    </a:lnTo>
                    <a:lnTo>
                      <a:pt x="6" y="102"/>
                    </a:lnTo>
                    <a:lnTo>
                      <a:pt x="0" y="240"/>
                    </a:lnTo>
                    <a:lnTo>
                      <a:pt x="0" y="391"/>
                    </a:lnTo>
                    <a:close/>
                  </a:path>
                </a:pathLst>
              </a:custGeom>
              <a:solidFill>
                <a:schemeClr val="tx1"/>
              </a:solidFill>
              <a:ln w="9525">
                <a:noFill/>
                <a:round/>
                <a:headEnd/>
                <a:tailEnd/>
              </a:ln>
            </p:spPr>
            <p:txBody>
              <a:bodyPr/>
              <a:lstStyle/>
              <a:p>
                <a:endParaRPr lang="en-US" sz="18144"/>
              </a:p>
            </p:txBody>
          </p:sp>
          <p:sp>
            <p:nvSpPr>
              <p:cNvPr id="3136" name="Freeform 61"/>
              <p:cNvSpPr>
                <a:spLocks/>
              </p:cNvSpPr>
              <p:nvPr/>
            </p:nvSpPr>
            <p:spPr bwMode="auto">
              <a:xfrm>
                <a:off x="15351" y="11259"/>
                <a:ext cx="49" cy="428"/>
              </a:xfrm>
              <a:custGeom>
                <a:avLst/>
                <a:gdLst>
                  <a:gd name="T0" fmla="*/ 43 w 49"/>
                  <a:gd name="T1" fmla="*/ 415 h 428"/>
                  <a:gd name="T2" fmla="*/ 43 w 49"/>
                  <a:gd name="T3" fmla="*/ 175 h 428"/>
                  <a:gd name="T4" fmla="*/ 43 w 49"/>
                  <a:gd name="T5" fmla="*/ 108 h 428"/>
                  <a:gd name="T6" fmla="*/ 31 w 49"/>
                  <a:gd name="T7" fmla="*/ 60 h 428"/>
                  <a:gd name="T8" fmla="*/ 19 w 49"/>
                  <a:gd name="T9" fmla="*/ 36 h 428"/>
                  <a:gd name="T10" fmla="*/ 12 w 49"/>
                  <a:gd name="T11" fmla="*/ 18 h 428"/>
                  <a:gd name="T12" fmla="*/ 0 w 49"/>
                  <a:gd name="T13" fmla="*/ 12 h 428"/>
                  <a:gd name="T14" fmla="*/ 0 w 49"/>
                  <a:gd name="T15" fmla="*/ 0 h 428"/>
                  <a:gd name="T16" fmla="*/ 12 w 49"/>
                  <a:gd name="T17" fmla="*/ 6 h 428"/>
                  <a:gd name="T18" fmla="*/ 25 w 49"/>
                  <a:gd name="T19" fmla="*/ 18 h 428"/>
                  <a:gd name="T20" fmla="*/ 37 w 49"/>
                  <a:gd name="T21" fmla="*/ 42 h 428"/>
                  <a:gd name="T22" fmla="*/ 43 w 49"/>
                  <a:gd name="T23" fmla="*/ 90 h 428"/>
                  <a:gd name="T24" fmla="*/ 49 w 49"/>
                  <a:gd name="T25" fmla="*/ 150 h 428"/>
                  <a:gd name="T26" fmla="*/ 49 w 49"/>
                  <a:gd name="T27" fmla="*/ 428 h 428"/>
                  <a:gd name="T28" fmla="*/ 6 w 49"/>
                  <a:gd name="T29" fmla="*/ 391 h 428"/>
                  <a:gd name="T30" fmla="*/ 6 w 49"/>
                  <a:gd name="T31" fmla="*/ 373 h 428"/>
                  <a:gd name="T32" fmla="*/ 43 w 49"/>
                  <a:gd name="T33" fmla="*/ 415 h 4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28"/>
                  <a:gd name="T53" fmla="*/ 49 w 49"/>
                  <a:gd name="T54" fmla="*/ 428 h 4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28">
                    <a:moveTo>
                      <a:pt x="43" y="415"/>
                    </a:moveTo>
                    <a:lnTo>
                      <a:pt x="43" y="175"/>
                    </a:lnTo>
                    <a:lnTo>
                      <a:pt x="43" y="108"/>
                    </a:lnTo>
                    <a:lnTo>
                      <a:pt x="31" y="60"/>
                    </a:lnTo>
                    <a:lnTo>
                      <a:pt x="19" y="36"/>
                    </a:lnTo>
                    <a:lnTo>
                      <a:pt x="12" y="18"/>
                    </a:lnTo>
                    <a:lnTo>
                      <a:pt x="0" y="12"/>
                    </a:lnTo>
                    <a:lnTo>
                      <a:pt x="0" y="0"/>
                    </a:lnTo>
                    <a:lnTo>
                      <a:pt x="12" y="6"/>
                    </a:lnTo>
                    <a:lnTo>
                      <a:pt x="25" y="18"/>
                    </a:lnTo>
                    <a:lnTo>
                      <a:pt x="37" y="42"/>
                    </a:lnTo>
                    <a:lnTo>
                      <a:pt x="43" y="90"/>
                    </a:lnTo>
                    <a:lnTo>
                      <a:pt x="49" y="150"/>
                    </a:lnTo>
                    <a:lnTo>
                      <a:pt x="49" y="428"/>
                    </a:lnTo>
                    <a:lnTo>
                      <a:pt x="6" y="391"/>
                    </a:lnTo>
                    <a:lnTo>
                      <a:pt x="6" y="373"/>
                    </a:lnTo>
                    <a:lnTo>
                      <a:pt x="43" y="415"/>
                    </a:lnTo>
                    <a:close/>
                  </a:path>
                </a:pathLst>
              </a:custGeom>
              <a:solidFill>
                <a:schemeClr val="tx1"/>
              </a:solidFill>
              <a:ln w="9525">
                <a:noFill/>
                <a:round/>
                <a:headEnd/>
                <a:tailEnd/>
              </a:ln>
            </p:spPr>
            <p:txBody>
              <a:bodyPr/>
              <a:lstStyle/>
              <a:p>
                <a:endParaRPr lang="en-US" sz="18144"/>
              </a:p>
            </p:txBody>
          </p:sp>
          <p:sp>
            <p:nvSpPr>
              <p:cNvPr id="3137" name="Freeform 62"/>
              <p:cNvSpPr>
                <a:spLocks/>
              </p:cNvSpPr>
              <p:nvPr/>
            </p:nvSpPr>
            <p:spPr bwMode="auto">
              <a:xfrm>
                <a:off x="15430" y="11337"/>
                <a:ext cx="48" cy="434"/>
              </a:xfrm>
              <a:custGeom>
                <a:avLst/>
                <a:gdLst>
                  <a:gd name="T0" fmla="*/ 42 w 48"/>
                  <a:gd name="T1" fmla="*/ 416 h 434"/>
                  <a:gd name="T2" fmla="*/ 48 w 48"/>
                  <a:gd name="T3" fmla="*/ 175 h 434"/>
                  <a:gd name="T4" fmla="*/ 42 w 48"/>
                  <a:gd name="T5" fmla="*/ 109 h 434"/>
                  <a:gd name="T6" fmla="*/ 36 w 48"/>
                  <a:gd name="T7" fmla="*/ 66 h 434"/>
                  <a:gd name="T8" fmla="*/ 24 w 48"/>
                  <a:gd name="T9" fmla="*/ 36 h 434"/>
                  <a:gd name="T10" fmla="*/ 12 w 48"/>
                  <a:gd name="T11" fmla="*/ 24 h 434"/>
                  <a:gd name="T12" fmla="*/ 0 w 48"/>
                  <a:gd name="T13" fmla="*/ 18 h 434"/>
                  <a:gd name="T14" fmla="*/ 0 w 48"/>
                  <a:gd name="T15" fmla="*/ 0 h 434"/>
                  <a:gd name="T16" fmla="*/ 6 w 48"/>
                  <a:gd name="T17" fmla="*/ 0 h 434"/>
                  <a:gd name="T18" fmla="*/ 12 w 48"/>
                  <a:gd name="T19" fmla="*/ 6 h 434"/>
                  <a:gd name="T20" fmla="*/ 24 w 48"/>
                  <a:gd name="T21" fmla="*/ 18 h 434"/>
                  <a:gd name="T22" fmla="*/ 36 w 48"/>
                  <a:gd name="T23" fmla="*/ 48 h 434"/>
                  <a:gd name="T24" fmla="*/ 48 w 48"/>
                  <a:gd name="T25" fmla="*/ 91 h 434"/>
                  <a:gd name="T26" fmla="*/ 48 w 48"/>
                  <a:gd name="T27" fmla="*/ 157 h 434"/>
                  <a:gd name="T28" fmla="*/ 48 w 48"/>
                  <a:gd name="T29" fmla="*/ 434 h 434"/>
                  <a:gd name="T30" fmla="*/ 12 w 48"/>
                  <a:gd name="T31" fmla="*/ 398 h 434"/>
                  <a:gd name="T32" fmla="*/ 6 w 48"/>
                  <a:gd name="T33" fmla="*/ 380 h 434"/>
                  <a:gd name="T34" fmla="*/ 42 w 48"/>
                  <a:gd name="T35" fmla="*/ 416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34"/>
                  <a:gd name="T56" fmla="*/ 48 w 48"/>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34">
                    <a:moveTo>
                      <a:pt x="42" y="416"/>
                    </a:moveTo>
                    <a:lnTo>
                      <a:pt x="48" y="175"/>
                    </a:lnTo>
                    <a:lnTo>
                      <a:pt x="42" y="109"/>
                    </a:lnTo>
                    <a:lnTo>
                      <a:pt x="36" y="66"/>
                    </a:lnTo>
                    <a:lnTo>
                      <a:pt x="24" y="36"/>
                    </a:lnTo>
                    <a:lnTo>
                      <a:pt x="12" y="24"/>
                    </a:lnTo>
                    <a:lnTo>
                      <a:pt x="0" y="18"/>
                    </a:lnTo>
                    <a:lnTo>
                      <a:pt x="0" y="0"/>
                    </a:lnTo>
                    <a:lnTo>
                      <a:pt x="6" y="0"/>
                    </a:lnTo>
                    <a:lnTo>
                      <a:pt x="12" y="6"/>
                    </a:lnTo>
                    <a:lnTo>
                      <a:pt x="24" y="18"/>
                    </a:lnTo>
                    <a:lnTo>
                      <a:pt x="36" y="48"/>
                    </a:lnTo>
                    <a:lnTo>
                      <a:pt x="48" y="91"/>
                    </a:lnTo>
                    <a:lnTo>
                      <a:pt x="48" y="157"/>
                    </a:lnTo>
                    <a:lnTo>
                      <a:pt x="48" y="434"/>
                    </a:lnTo>
                    <a:lnTo>
                      <a:pt x="12" y="398"/>
                    </a:lnTo>
                    <a:lnTo>
                      <a:pt x="6" y="380"/>
                    </a:lnTo>
                    <a:lnTo>
                      <a:pt x="42" y="416"/>
                    </a:lnTo>
                    <a:close/>
                  </a:path>
                </a:pathLst>
              </a:custGeom>
              <a:solidFill>
                <a:schemeClr val="tx1"/>
              </a:solidFill>
              <a:ln w="9525">
                <a:noFill/>
                <a:round/>
                <a:headEnd/>
                <a:tailEnd/>
              </a:ln>
            </p:spPr>
            <p:txBody>
              <a:bodyPr/>
              <a:lstStyle/>
              <a:p>
                <a:endParaRPr lang="en-US" sz="18144"/>
              </a:p>
            </p:txBody>
          </p:sp>
          <p:sp>
            <p:nvSpPr>
              <p:cNvPr id="3138" name="Freeform 63"/>
              <p:cNvSpPr>
                <a:spLocks/>
              </p:cNvSpPr>
              <p:nvPr/>
            </p:nvSpPr>
            <p:spPr bwMode="auto">
              <a:xfrm>
                <a:off x="15502" y="11403"/>
                <a:ext cx="48" cy="434"/>
              </a:xfrm>
              <a:custGeom>
                <a:avLst/>
                <a:gdLst>
                  <a:gd name="T0" fmla="*/ 42 w 48"/>
                  <a:gd name="T1" fmla="*/ 416 h 434"/>
                  <a:gd name="T2" fmla="*/ 42 w 48"/>
                  <a:gd name="T3" fmla="*/ 175 h 434"/>
                  <a:gd name="T4" fmla="*/ 42 w 48"/>
                  <a:gd name="T5" fmla="*/ 109 h 434"/>
                  <a:gd name="T6" fmla="*/ 30 w 48"/>
                  <a:gd name="T7" fmla="*/ 67 h 434"/>
                  <a:gd name="T8" fmla="*/ 18 w 48"/>
                  <a:gd name="T9" fmla="*/ 37 h 434"/>
                  <a:gd name="T10" fmla="*/ 12 w 48"/>
                  <a:gd name="T11" fmla="*/ 25 h 434"/>
                  <a:gd name="T12" fmla="*/ 0 w 48"/>
                  <a:gd name="T13" fmla="*/ 18 h 434"/>
                  <a:gd name="T14" fmla="*/ 0 w 48"/>
                  <a:gd name="T15" fmla="*/ 0 h 434"/>
                  <a:gd name="T16" fmla="*/ 12 w 48"/>
                  <a:gd name="T17" fmla="*/ 6 h 434"/>
                  <a:gd name="T18" fmla="*/ 24 w 48"/>
                  <a:gd name="T19" fmla="*/ 25 h 434"/>
                  <a:gd name="T20" fmla="*/ 36 w 48"/>
                  <a:gd name="T21" fmla="*/ 49 h 434"/>
                  <a:gd name="T22" fmla="*/ 42 w 48"/>
                  <a:gd name="T23" fmla="*/ 91 h 434"/>
                  <a:gd name="T24" fmla="*/ 48 w 48"/>
                  <a:gd name="T25" fmla="*/ 157 h 434"/>
                  <a:gd name="T26" fmla="*/ 48 w 48"/>
                  <a:gd name="T27" fmla="*/ 434 h 434"/>
                  <a:gd name="T28" fmla="*/ 6 w 48"/>
                  <a:gd name="T29" fmla="*/ 398 h 434"/>
                  <a:gd name="T30" fmla="*/ 6 w 48"/>
                  <a:gd name="T31" fmla="*/ 380 h 434"/>
                  <a:gd name="T32" fmla="*/ 42 w 48"/>
                  <a:gd name="T33" fmla="*/ 416 h 4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34"/>
                  <a:gd name="T53" fmla="*/ 48 w 48"/>
                  <a:gd name="T54" fmla="*/ 434 h 4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34">
                    <a:moveTo>
                      <a:pt x="42" y="416"/>
                    </a:moveTo>
                    <a:lnTo>
                      <a:pt x="42" y="175"/>
                    </a:lnTo>
                    <a:lnTo>
                      <a:pt x="42" y="109"/>
                    </a:lnTo>
                    <a:lnTo>
                      <a:pt x="30" y="67"/>
                    </a:lnTo>
                    <a:lnTo>
                      <a:pt x="18" y="37"/>
                    </a:lnTo>
                    <a:lnTo>
                      <a:pt x="12" y="25"/>
                    </a:lnTo>
                    <a:lnTo>
                      <a:pt x="0" y="18"/>
                    </a:lnTo>
                    <a:lnTo>
                      <a:pt x="0" y="0"/>
                    </a:lnTo>
                    <a:lnTo>
                      <a:pt x="12" y="6"/>
                    </a:lnTo>
                    <a:lnTo>
                      <a:pt x="24" y="25"/>
                    </a:lnTo>
                    <a:lnTo>
                      <a:pt x="36" y="49"/>
                    </a:lnTo>
                    <a:lnTo>
                      <a:pt x="42" y="91"/>
                    </a:lnTo>
                    <a:lnTo>
                      <a:pt x="48" y="157"/>
                    </a:lnTo>
                    <a:lnTo>
                      <a:pt x="48" y="434"/>
                    </a:lnTo>
                    <a:lnTo>
                      <a:pt x="6" y="398"/>
                    </a:lnTo>
                    <a:lnTo>
                      <a:pt x="6" y="380"/>
                    </a:lnTo>
                    <a:lnTo>
                      <a:pt x="42" y="416"/>
                    </a:lnTo>
                    <a:close/>
                  </a:path>
                </a:pathLst>
              </a:custGeom>
              <a:solidFill>
                <a:schemeClr val="tx1"/>
              </a:solidFill>
              <a:ln w="9525">
                <a:noFill/>
                <a:round/>
                <a:headEnd/>
                <a:tailEnd/>
              </a:ln>
            </p:spPr>
            <p:txBody>
              <a:bodyPr/>
              <a:lstStyle/>
              <a:p>
                <a:endParaRPr lang="en-US" sz="18144"/>
              </a:p>
            </p:txBody>
          </p:sp>
          <p:sp>
            <p:nvSpPr>
              <p:cNvPr id="3139" name="Freeform 64"/>
              <p:cNvSpPr>
                <a:spLocks/>
              </p:cNvSpPr>
              <p:nvPr/>
            </p:nvSpPr>
            <p:spPr bwMode="auto">
              <a:xfrm>
                <a:off x="13008" y="12229"/>
                <a:ext cx="3458" cy="313"/>
              </a:xfrm>
              <a:custGeom>
                <a:avLst/>
                <a:gdLst>
                  <a:gd name="T0" fmla="*/ 0 w 3458"/>
                  <a:gd name="T1" fmla="*/ 313 h 313"/>
                  <a:gd name="T2" fmla="*/ 18 w 3458"/>
                  <a:gd name="T3" fmla="*/ 307 h 313"/>
                  <a:gd name="T4" fmla="*/ 66 w 3458"/>
                  <a:gd name="T5" fmla="*/ 289 h 313"/>
                  <a:gd name="T6" fmla="*/ 139 w 3458"/>
                  <a:gd name="T7" fmla="*/ 265 h 313"/>
                  <a:gd name="T8" fmla="*/ 235 w 3458"/>
                  <a:gd name="T9" fmla="*/ 235 h 313"/>
                  <a:gd name="T10" fmla="*/ 362 w 3458"/>
                  <a:gd name="T11" fmla="*/ 192 h 313"/>
                  <a:gd name="T12" fmla="*/ 506 w 3458"/>
                  <a:gd name="T13" fmla="*/ 156 h 313"/>
                  <a:gd name="T14" fmla="*/ 675 w 3458"/>
                  <a:gd name="T15" fmla="*/ 120 h 313"/>
                  <a:gd name="T16" fmla="*/ 855 w 3458"/>
                  <a:gd name="T17" fmla="*/ 78 h 313"/>
                  <a:gd name="T18" fmla="*/ 1060 w 3458"/>
                  <a:gd name="T19" fmla="*/ 48 h 313"/>
                  <a:gd name="T20" fmla="*/ 1271 w 3458"/>
                  <a:gd name="T21" fmla="*/ 24 h 313"/>
                  <a:gd name="T22" fmla="*/ 1500 w 3458"/>
                  <a:gd name="T23" fmla="*/ 6 h 313"/>
                  <a:gd name="T24" fmla="*/ 1735 w 3458"/>
                  <a:gd name="T25" fmla="*/ 0 h 313"/>
                  <a:gd name="T26" fmla="*/ 1976 w 3458"/>
                  <a:gd name="T27" fmla="*/ 6 h 313"/>
                  <a:gd name="T28" fmla="*/ 2199 w 3458"/>
                  <a:gd name="T29" fmla="*/ 24 h 313"/>
                  <a:gd name="T30" fmla="*/ 2416 w 3458"/>
                  <a:gd name="T31" fmla="*/ 48 h 313"/>
                  <a:gd name="T32" fmla="*/ 2615 w 3458"/>
                  <a:gd name="T33" fmla="*/ 78 h 313"/>
                  <a:gd name="T34" fmla="*/ 2795 w 3458"/>
                  <a:gd name="T35" fmla="*/ 120 h 313"/>
                  <a:gd name="T36" fmla="*/ 2958 w 3458"/>
                  <a:gd name="T37" fmla="*/ 156 h 313"/>
                  <a:gd name="T38" fmla="*/ 3102 w 3458"/>
                  <a:gd name="T39" fmla="*/ 192 h 313"/>
                  <a:gd name="T40" fmla="*/ 3223 w 3458"/>
                  <a:gd name="T41" fmla="*/ 235 h 313"/>
                  <a:gd name="T42" fmla="*/ 3325 w 3458"/>
                  <a:gd name="T43" fmla="*/ 265 h 313"/>
                  <a:gd name="T44" fmla="*/ 3398 w 3458"/>
                  <a:gd name="T45" fmla="*/ 289 h 313"/>
                  <a:gd name="T46" fmla="*/ 3440 w 3458"/>
                  <a:gd name="T47" fmla="*/ 307 h 313"/>
                  <a:gd name="T48" fmla="*/ 3458 w 3458"/>
                  <a:gd name="T49" fmla="*/ 313 h 313"/>
                  <a:gd name="T50" fmla="*/ 3440 w 3458"/>
                  <a:gd name="T51" fmla="*/ 307 h 313"/>
                  <a:gd name="T52" fmla="*/ 3386 w 3458"/>
                  <a:gd name="T53" fmla="*/ 295 h 313"/>
                  <a:gd name="T54" fmla="*/ 3295 w 3458"/>
                  <a:gd name="T55" fmla="*/ 277 h 313"/>
                  <a:gd name="T56" fmla="*/ 3181 w 3458"/>
                  <a:gd name="T57" fmla="*/ 253 h 313"/>
                  <a:gd name="T58" fmla="*/ 3036 w 3458"/>
                  <a:gd name="T59" fmla="*/ 229 h 313"/>
                  <a:gd name="T60" fmla="*/ 2874 w 3458"/>
                  <a:gd name="T61" fmla="*/ 198 h 313"/>
                  <a:gd name="T62" fmla="*/ 2681 w 3458"/>
                  <a:gd name="T63" fmla="*/ 174 h 313"/>
                  <a:gd name="T64" fmla="*/ 2470 w 3458"/>
                  <a:gd name="T65" fmla="*/ 150 h 313"/>
                  <a:gd name="T66" fmla="*/ 2241 w 3458"/>
                  <a:gd name="T67" fmla="*/ 132 h 313"/>
                  <a:gd name="T68" fmla="*/ 1994 w 3458"/>
                  <a:gd name="T69" fmla="*/ 120 h 313"/>
                  <a:gd name="T70" fmla="*/ 1735 w 3458"/>
                  <a:gd name="T71" fmla="*/ 114 h 313"/>
                  <a:gd name="T72" fmla="*/ 1530 w 3458"/>
                  <a:gd name="T73" fmla="*/ 114 h 313"/>
                  <a:gd name="T74" fmla="*/ 1319 w 3458"/>
                  <a:gd name="T75" fmla="*/ 126 h 313"/>
                  <a:gd name="T76" fmla="*/ 1115 w 3458"/>
                  <a:gd name="T77" fmla="*/ 144 h 313"/>
                  <a:gd name="T78" fmla="*/ 922 w 3458"/>
                  <a:gd name="T79" fmla="*/ 162 h 313"/>
                  <a:gd name="T80" fmla="*/ 735 w 3458"/>
                  <a:gd name="T81" fmla="*/ 186 h 313"/>
                  <a:gd name="T82" fmla="*/ 560 w 3458"/>
                  <a:gd name="T83" fmla="*/ 211 h 313"/>
                  <a:gd name="T84" fmla="*/ 404 w 3458"/>
                  <a:gd name="T85" fmla="*/ 235 h 313"/>
                  <a:gd name="T86" fmla="*/ 265 w 3458"/>
                  <a:gd name="T87" fmla="*/ 259 h 313"/>
                  <a:gd name="T88" fmla="*/ 157 w 3458"/>
                  <a:gd name="T89" fmla="*/ 283 h 313"/>
                  <a:gd name="T90" fmla="*/ 72 w 3458"/>
                  <a:gd name="T91" fmla="*/ 301 h 313"/>
                  <a:gd name="T92" fmla="*/ 18 w 3458"/>
                  <a:gd name="T93" fmla="*/ 307 h 313"/>
                  <a:gd name="T94" fmla="*/ 0 w 3458"/>
                  <a:gd name="T95" fmla="*/ 313 h 3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58"/>
                  <a:gd name="T145" fmla="*/ 0 h 313"/>
                  <a:gd name="T146" fmla="*/ 3458 w 3458"/>
                  <a:gd name="T147" fmla="*/ 313 h 3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58" h="313">
                    <a:moveTo>
                      <a:pt x="0" y="313"/>
                    </a:moveTo>
                    <a:lnTo>
                      <a:pt x="18" y="307"/>
                    </a:lnTo>
                    <a:lnTo>
                      <a:pt x="66" y="289"/>
                    </a:lnTo>
                    <a:lnTo>
                      <a:pt x="139" y="265"/>
                    </a:lnTo>
                    <a:lnTo>
                      <a:pt x="235" y="235"/>
                    </a:lnTo>
                    <a:lnTo>
                      <a:pt x="362" y="192"/>
                    </a:lnTo>
                    <a:lnTo>
                      <a:pt x="506" y="156"/>
                    </a:lnTo>
                    <a:lnTo>
                      <a:pt x="675" y="120"/>
                    </a:lnTo>
                    <a:lnTo>
                      <a:pt x="855" y="78"/>
                    </a:lnTo>
                    <a:lnTo>
                      <a:pt x="1060" y="48"/>
                    </a:lnTo>
                    <a:lnTo>
                      <a:pt x="1271" y="24"/>
                    </a:lnTo>
                    <a:lnTo>
                      <a:pt x="1500" y="6"/>
                    </a:lnTo>
                    <a:lnTo>
                      <a:pt x="1735" y="0"/>
                    </a:lnTo>
                    <a:lnTo>
                      <a:pt x="1976" y="6"/>
                    </a:lnTo>
                    <a:lnTo>
                      <a:pt x="2199" y="24"/>
                    </a:lnTo>
                    <a:lnTo>
                      <a:pt x="2416" y="48"/>
                    </a:lnTo>
                    <a:lnTo>
                      <a:pt x="2615" y="78"/>
                    </a:lnTo>
                    <a:lnTo>
                      <a:pt x="2795" y="120"/>
                    </a:lnTo>
                    <a:lnTo>
                      <a:pt x="2958" y="156"/>
                    </a:lnTo>
                    <a:lnTo>
                      <a:pt x="3102" y="192"/>
                    </a:lnTo>
                    <a:lnTo>
                      <a:pt x="3223" y="235"/>
                    </a:lnTo>
                    <a:lnTo>
                      <a:pt x="3325" y="265"/>
                    </a:lnTo>
                    <a:lnTo>
                      <a:pt x="3398" y="289"/>
                    </a:lnTo>
                    <a:lnTo>
                      <a:pt x="3440" y="307"/>
                    </a:lnTo>
                    <a:lnTo>
                      <a:pt x="3458" y="313"/>
                    </a:lnTo>
                    <a:lnTo>
                      <a:pt x="3440" y="307"/>
                    </a:lnTo>
                    <a:lnTo>
                      <a:pt x="3386" y="295"/>
                    </a:lnTo>
                    <a:lnTo>
                      <a:pt x="3295" y="277"/>
                    </a:lnTo>
                    <a:lnTo>
                      <a:pt x="3181" y="253"/>
                    </a:lnTo>
                    <a:lnTo>
                      <a:pt x="3036" y="229"/>
                    </a:lnTo>
                    <a:lnTo>
                      <a:pt x="2874" y="198"/>
                    </a:lnTo>
                    <a:lnTo>
                      <a:pt x="2681" y="174"/>
                    </a:lnTo>
                    <a:lnTo>
                      <a:pt x="2470" y="150"/>
                    </a:lnTo>
                    <a:lnTo>
                      <a:pt x="2241" y="132"/>
                    </a:lnTo>
                    <a:lnTo>
                      <a:pt x="1994" y="120"/>
                    </a:lnTo>
                    <a:lnTo>
                      <a:pt x="1735" y="114"/>
                    </a:lnTo>
                    <a:lnTo>
                      <a:pt x="1530" y="114"/>
                    </a:lnTo>
                    <a:lnTo>
                      <a:pt x="1319" y="126"/>
                    </a:lnTo>
                    <a:lnTo>
                      <a:pt x="1115" y="144"/>
                    </a:lnTo>
                    <a:lnTo>
                      <a:pt x="922" y="162"/>
                    </a:lnTo>
                    <a:lnTo>
                      <a:pt x="735" y="186"/>
                    </a:lnTo>
                    <a:lnTo>
                      <a:pt x="560" y="211"/>
                    </a:lnTo>
                    <a:lnTo>
                      <a:pt x="404" y="235"/>
                    </a:lnTo>
                    <a:lnTo>
                      <a:pt x="265" y="259"/>
                    </a:lnTo>
                    <a:lnTo>
                      <a:pt x="157" y="283"/>
                    </a:lnTo>
                    <a:lnTo>
                      <a:pt x="72" y="301"/>
                    </a:lnTo>
                    <a:lnTo>
                      <a:pt x="18" y="307"/>
                    </a:lnTo>
                    <a:lnTo>
                      <a:pt x="0" y="313"/>
                    </a:lnTo>
                    <a:close/>
                  </a:path>
                </a:pathLst>
              </a:custGeom>
              <a:solidFill>
                <a:schemeClr val="tx1"/>
              </a:solidFill>
              <a:ln w="9525">
                <a:noFill/>
                <a:round/>
                <a:headEnd/>
                <a:tailEnd/>
              </a:ln>
            </p:spPr>
            <p:txBody>
              <a:bodyPr/>
              <a:lstStyle/>
              <a:p>
                <a:endParaRPr lang="en-US" sz="18144"/>
              </a:p>
            </p:txBody>
          </p:sp>
        </p:grpSp>
      </p:grpSp>
      <p:pic>
        <p:nvPicPr>
          <p:cNvPr id="3078" name="Picture 65" descr="Slide1"/>
          <p:cNvPicPr>
            <a:picLocks noChangeAspect="1" noChangeArrowheads="1"/>
          </p:cNvPicPr>
          <p:nvPr/>
        </p:nvPicPr>
        <p:blipFill>
          <a:blip r:embed="rId4" cstate="print"/>
          <a:srcRect l="61333" t="78900" r="5867" b="3700"/>
          <a:stretch>
            <a:fillRect/>
          </a:stretch>
        </p:blipFill>
        <p:spPr bwMode="auto">
          <a:xfrm>
            <a:off x="29841204" y="17397317"/>
            <a:ext cx="5499480" cy="4296237"/>
          </a:xfrm>
          <a:prstGeom prst="rect">
            <a:avLst/>
          </a:prstGeom>
          <a:noFill/>
          <a:ln w="9525">
            <a:noFill/>
            <a:miter lim="800000"/>
            <a:headEnd/>
            <a:tailEnd/>
          </a:ln>
        </p:spPr>
      </p:pic>
      <p:sp>
        <p:nvSpPr>
          <p:cNvPr id="3081" name="Text Box 68"/>
          <p:cNvSpPr txBox="1">
            <a:spLocks noChangeArrowheads="1"/>
          </p:cNvSpPr>
          <p:nvPr/>
        </p:nvSpPr>
        <p:spPr bwMode="auto">
          <a:xfrm>
            <a:off x="2175606" y="4413273"/>
            <a:ext cx="18552564" cy="3970318"/>
          </a:xfrm>
          <a:prstGeom prst="rect">
            <a:avLst/>
          </a:prstGeom>
          <a:solidFill>
            <a:schemeClr val="bg1"/>
          </a:solidFill>
          <a:ln w="9525">
            <a:noFill/>
            <a:miter lim="800000"/>
            <a:headEnd/>
            <a:tailEnd/>
          </a:ln>
        </p:spPr>
        <p:txBody>
          <a:bodyPr wrap="square">
            <a:spAutoFit/>
          </a:bodyPr>
          <a:lstStyle/>
          <a:p>
            <a:pPr algn="ctr"/>
            <a:r>
              <a:rPr lang="en-US" sz="9600" b="1" i="1" dirty="0">
                <a:cs typeface="Times New Roman" pitchFamily="18" charset="0"/>
              </a:rPr>
              <a:t>2012-2013 </a:t>
            </a:r>
            <a:r>
              <a:rPr lang="en-US" sz="9600" b="1" i="1" dirty="0">
                <a:cs typeface="Times New Roman" pitchFamily="18" charset="0"/>
              </a:rPr>
              <a:t>Forest Watch</a:t>
            </a:r>
          </a:p>
          <a:p>
            <a:pPr algn="ctr"/>
            <a:r>
              <a:rPr lang="en-US" sz="9600" b="1" i="1" dirty="0">
                <a:cs typeface="Times New Roman" pitchFamily="18" charset="0"/>
              </a:rPr>
              <a:t>Data Book Review &amp; Discussion</a:t>
            </a:r>
          </a:p>
          <a:p>
            <a:pPr algn="ctr"/>
            <a:r>
              <a:rPr lang="en-US" sz="6000" b="1" i="1" dirty="0">
                <a:solidFill>
                  <a:srgbClr val="FFFF00"/>
                </a:solidFill>
                <a:latin typeface="Goudy Stout" pitchFamily="18" charset="0"/>
              </a:rPr>
              <a:t>	     </a:t>
            </a:r>
          </a:p>
        </p:txBody>
      </p:sp>
      <p:sp>
        <p:nvSpPr>
          <p:cNvPr id="2" name="TextBox 1"/>
          <p:cNvSpPr txBox="1"/>
          <p:nvPr/>
        </p:nvSpPr>
        <p:spPr>
          <a:xfrm>
            <a:off x="5715005" y="9881198"/>
            <a:ext cx="6710361" cy="11999695"/>
          </a:xfrm>
          <a:prstGeom prst="rect">
            <a:avLst/>
          </a:prstGeom>
          <a:noFill/>
        </p:spPr>
        <p:txBody>
          <a:bodyPr wrap="square" rtlCol="0">
            <a:spAutoFit/>
          </a:bodyPr>
          <a:lstStyle/>
          <a:p>
            <a:pPr marL="1028700" indent="-1028700" algn="ctr">
              <a:buFont typeface="Arial" pitchFamily="34" charset="0"/>
              <a:buChar char="•"/>
            </a:pPr>
            <a:endParaRPr lang="en-US" sz="18144" b="1" i="1" dirty="0">
              <a:cs typeface="Times New Roman" pitchFamily="18" charset="0"/>
            </a:endParaRPr>
          </a:p>
          <a:p>
            <a:pPr marL="1028700" indent="-1028700" algn="ctr">
              <a:buFont typeface="Arial" pitchFamily="34" charset="0"/>
              <a:buChar char="•"/>
            </a:pPr>
            <a:r>
              <a:rPr lang="en-US" sz="18144" b="1" i="1" dirty="0">
                <a:cs typeface="Times New Roman" pitchFamily="18" charset="0"/>
              </a:rPr>
              <a:t>New Questions</a:t>
            </a:r>
          </a:p>
          <a:p>
            <a:endParaRPr lang="en-US" sz="4800" dirty="0"/>
          </a:p>
        </p:txBody>
      </p:sp>
      <p:pic>
        <p:nvPicPr>
          <p:cNvPr id="67" name="Picture 5" descr="fwlogo"/>
          <p:cNvPicPr>
            <a:picLocks noChangeAspect="1" noChangeArrowheads="1"/>
          </p:cNvPicPr>
          <p:nvPr/>
        </p:nvPicPr>
        <p:blipFill>
          <a:blip r:embed="rId3" cstate="print"/>
          <a:srcRect/>
          <a:stretch>
            <a:fillRect/>
          </a:stretch>
        </p:blipFill>
        <p:spPr bwMode="auto">
          <a:xfrm>
            <a:off x="23849091" y="6226601"/>
            <a:ext cx="8252436" cy="7929309"/>
          </a:xfrm>
          <a:prstGeom prst="rect">
            <a:avLst/>
          </a:prstGeom>
          <a:noFill/>
          <a:ln w="9525">
            <a:noFill/>
            <a:miter lim="800000"/>
            <a:headEnd/>
            <a:tailEnd/>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474" y="9170583"/>
            <a:ext cx="15098232" cy="11323674"/>
          </a:xfrm>
          <a:prstGeom prst="rect">
            <a:avLst/>
          </a:prstGeom>
        </p:spPr>
      </p:pic>
    </p:spTree>
    <p:extLst>
      <p:ext uri="{BB962C8B-B14F-4D97-AF65-F5344CB8AC3E}">
        <p14:creationId xmlns:p14="http://schemas.microsoft.com/office/powerpoint/2010/main" val="1088397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29" y="3791631"/>
            <a:ext cx="27432000" cy="2032224"/>
          </a:xfrm>
        </p:spPr>
        <p:txBody>
          <a:bodyPr>
            <a:normAutofit fontScale="90000"/>
          </a:bodyPr>
          <a:lstStyle/>
          <a:p>
            <a:r>
              <a:rPr lang="en-US" dirty="0" smtClean="0"/>
              <a:t>Ozone and REIP Connections</a:t>
            </a:r>
            <a:endParaRPr lang="en-US" dirty="0"/>
          </a:p>
        </p:txBody>
      </p:sp>
      <p:sp>
        <p:nvSpPr>
          <p:cNvPr id="3" name="Subtitle 2"/>
          <p:cNvSpPr>
            <a:spLocks noGrp="1"/>
          </p:cNvSpPr>
          <p:nvPr>
            <p:ph type="subTitle" idx="1"/>
          </p:nvPr>
        </p:nvSpPr>
        <p:spPr>
          <a:xfrm>
            <a:off x="1698174" y="7529514"/>
            <a:ext cx="15370626" cy="13229544"/>
          </a:xfrm>
        </p:spPr>
        <p:txBody>
          <a:bodyPr/>
          <a:lstStyle/>
          <a:p>
            <a:r>
              <a:rPr lang="en-US" dirty="0" smtClean="0"/>
              <a:t>29 </a:t>
            </a:r>
            <a:r>
              <a:rPr lang="en-US" dirty="0" err="1" smtClean="0"/>
              <a:t>exceedances</a:t>
            </a:r>
            <a:r>
              <a:rPr lang="en-US" dirty="0" smtClean="0"/>
              <a:t> in 2012 in New England up from 16 in 2011 of the 75 ppb level.</a:t>
            </a:r>
          </a:p>
          <a:p>
            <a:r>
              <a:rPr lang="en-US" dirty="0" smtClean="0"/>
              <a:t>Average REIP was 723.1 in 110 trees from 19 schools.</a:t>
            </a:r>
            <a:endParaRPr lang="en-US" dirty="0"/>
          </a:p>
        </p:txBody>
      </p:sp>
      <p:grpSp>
        <p:nvGrpSpPr>
          <p:cNvPr id="4" name="Group 3"/>
          <p:cNvGrpSpPr/>
          <p:nvPr/>
        </p:nvGrpSpPr>
        <p:grpSpPr>
          <a:xfrm>
            <a:off x="17950542" y="6914474"/>
            <a:ext cx="17830800" cy="15029259"/>
            <a:chOff x="0" y="0"/>
            <a:chExt cx="5943600" cy="501028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4309745"/>
            </a:xfrm>
            <a:prstGeom prst="rect">
              <a:avLst/>
            </a:prstGeom>
            <a:noFill/>
            <a:ln>
              <a:noFill/>
            </a:ln>
          </p:spPr>
        </p:pic>
        <p:sp>
          <p:nvSpPr>
            <p:cNvPr id="6" name="Text Box 2"/>
            <p:cNvSpPr txBox="1">
              <a:spLocks noChangeArrowheads="1"/>
            </p:cNvSpPr>
            <p:nvPr/>
          </p:nvSpPr>
          <p:spPr bwMode="auto">
            <a:xfrm>
              <a:off x="19050" y="4333875"/>
              <a:ext cx="5880735" cy="676411"/>
            </a:xfrm>
            <a:prstGeom prst="rect">
              <a:avLst/>
            </a:prstGeom>
            <a:solidFill>
              <a:srgbClr val="FFFFFF"/>
            </a:solidFill>
            <a:ln w="9525">
              <a:noFill/>
              <a:miter lim="800000"/>
              <a:headEnd/>
              <a:tailEnd/>
            </a:ln>
          </p:spPr>
          <p:txBody>
            <a:bodyPr rot="0" vert="horz" wrap="square" lIns="274320" tIns="137160" rIns="274320" bIns="137160" anchor="t" anchorCtr="0">
              <a:spAutoFit/>
            </a:bodyPr>
            <a:lstStyle/>
            <a:p>
              <a:pPr>
                <a:lnSpc>
                  <a:spcPct val="115000"/>
                </a:lnSpc>
                <a:spcAft>
                  <a:spcPts val="3000"/>
                </a:spcAft>
              </a:pPr>
              <a:r>
                <a:rPr lang="en-US" sz="3300" i="1">
                  <a:latin typeface="Times New Roman" panose="02020603050405020304" pitchFamily="18" charset="0"/>
                  <a:ea typeface="Calibri" panose="020F0502020204030204" pitchFamily="34" charset="0"/>
                  <a:cs typeface="Times New Roman" panose="02020603050405020304" pitchFamily="18" charset="0"/>
                </a:rPr>
                <a:t>Figure 3.3. A close-up view of visible light and the edge of the near infrared plateau help to explain the Red Edge Inflection Point. Notice that the reflectance curve for Tree 1971 is deeper in visible red, showing more chlorophyll and farther to the right on the slope.  It has more chlorophyll.</a:t>
              </a:r>
              <a:endParaRPr lang="en-US" sz="33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1710962" y="12793980"/>
            <a:ext cx="13964469" cy="10455758"/>
            <a:chOff x="0" y="0"/>
            <a:chExt cx="6145530" cy="4305787"/>
          </a:xfrm>
        </p:grpSpPr>
        <p:pic>
          <p:nvPicPr>
            <p:cNvPr id="8" name="Picture 7" descr="ozone"/>
            <p:cNvPicPr>
              <a:picLocks noGrp="1" noChangeAspect="1"/>
            </p:cNvPicPr>
            <p:nvPr/>
          </p:nvPicPr>
          <p:blipFill>
            <a:blip r:embed="rId3"/>
            <a:srcRect/>
            <a:stretch>
              <a:fillRect/>
            </a:stretch>
          </p:blipFill>
          <p:spPr>
            <a:xfrm>
              <a:off x="0" y="0"/>
              <a:ext cx="6096000" cy="3454400"/>
            </a:xfrm>
            <a:prstGeom prst="rect">
              <a:avLst/>
            </a:prstGeom>
            <a:ln w="12700">
              <a:solidFill>
                <a:srgbClr val="000000"/>
              </a:solidFill>
            </a:ln>
          </p:spPr>
        </p:pic>
        <p:pic>
          <p:nvPicPr>
            <p:cNvPr id="9" name="Picture 8" descr="Volatile organic compounds, home pollutants, home clean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5960" y="167640"/>
              <a:ext cx="1574800" cy="1075055"/>
            </a:xfrm>
            <a:prstGeom prst="rect">
              <a:avLst/>
            </a:prstGeom>
            <a:noFill/>
            <a:ln>
              <a:solidFill>
                <a:schemeClr val="tx1"/>
              </a:solidFill>
            </a:ln>
            <a:extLst/>
          </p:spPr>
        </p:pic>
        <p:sp>
          <p:nvSpPr>
            <p:cNvPr id="10" name="Text Box 2"/>
            <p:cNvSpPr txBox="1">
              <a:spLocks noChangeArrowheads="1"/>
            </p:cNvSpPr>
            <p:nvPr/>
          </p:nvSpPr>
          <p:spPr bwMode="auto">
            <a:xfrm>
              <a:off x="30481" y="3520440"/>
              <a:ext cx="6115049" cy="785347"/>
            </a:xfrm>
            <a:prstGeom prst="rect">
              <a:avLst/>
            </a:prstGeom>
            <a:solidFill>
              <a:srgbClr val="FFFFFF"/>
            </a:solidFill>
            <a:ln w="9525">
              <a:noFill/>
              <a:miter lim="800000"/>
              <a:headEnd/>
              <a:tailEnd/>
            </a:ln>
          </p:spPr>
          <p:txBody>
            <a:bodyPr rot="0" vert="horz" wrap="square" lIns="274320" tIns="137160" rIns="274320" bIns="137160" anchor="t" anchorCtr="0">
              <a:spAutoFit/>
            </a:bodyPr>
            <a:lstStyle/>
            <a:p>
              <a:pPr>
                <a:lnSpc>
                  <a:spcPct val="107000"/>
                </a:lnSpc>
                <a:spcAft>
                  <a:spcPts val="2400"/>
                </a:spcAft>
              </a:pPr>
              <a:r>
                <a:rPr lang="en-US" sz="3300" i="1">
                  <a:latin typeface="Times New Roman" panose="02020603050405020304" pitchFamily="18" charset="0"/>
                  <a:ea typeface="Calibri" panose="020F0502020204030204" pitchFamily="34" charset="0"/>
                  <a:cs typeface="Times New Roman" panose="02020603050405020304" pitchFamily="18" charset="0"/>
                </a:rPr>
                <a:t>Figure 2.3. Ozone is a secondary pollutant formed in the atmosphere when reactive nitrogen gases meet and react with volatile organic gases.  The reaction requires high heat and bright sunlight.</a:t>
              </a:r>
              <a:endParaRPr lang="en-US" sz="330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4685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 the Ozone Transport Region?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87760" y="8068361"/>
            <a:ext cx="9789609" cy="13054011"/>
          </a:xfrm>
          <a:ln w="12700">
            <a:solidFill>
              <a:schemeClr val="tx1"/>
            </a:solid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6822" y="7797017"/>
            <a:ext cx="18240522" cy="12108765"/>
          </a:xfrm>
          <a:prstGeom prst="rect">
            <a:avLst/>
          </a:prstGeom>
          <a:noFill/>
          <a:ln w="12700">
            <a:solidFill>
              <a:schemeClr val="tx1"/>
            </a:solidFill>
          </a:ln>
        </p:spPr>
      </p:pic>
      <p:sp>
        <p:nvSpPr>
          <p:cNvPr id="7" name="TextBox 6"/>
          <p:cNvSpPr txBox="1"/>
          <p:nvPr/>
        </p:nvSpPr>
        <p:spPr>
          <a:xfrm>
            <a:off x="3464169" y="19870614"/>
            <a:ext cx="18200076" cy="25221905"/>
          </a:xfrm>
          <a:prstGeom prst="rect">
            <a:avLst/>
          </a:prstGeom>
          <a:noFill/>
        </p:spPr>
        <p:txBody>
          <a:bodyPr wrap="square" rtlCol="0">
            <a:spAutoFit/>
          </a:bodyPr>
          <a:lstStyle/>
          <a:p>
            <a:r>
              <a:rPr lang="en-US" sz="18144" dirty="0"/>
              <a:t>Courtesy, NH DES.</a:t>
            </a:r>
          </a:p>
          <a:p>
            <a:endParaRPr lang="en-US" sz="18144" dirty="0"/>
          </a:p>
          <a:p>
            <a:r>
              <a:rPr lang="en-US" sz="18144" dirty="0"/>
              <a:t>Eight New England and Mid-Atlantic governors petition EPA to add nine Mid-West States to the OTR.</a:t>
            </a:r>
          </a:p>
          <a:p>
            <a:endParaRPr lang="en-US" sz="18144" dirty="0"/>
          </a:p>
        </p:txBody>
      </p:sp>
      <p:sp>
        <p:nvSpPr>
          <p:cNvPr id="8" name="TextBox 7"/>
          <p:cNvSpPr txBox="1"/>
          <p:nvPr/>
        </p:nvSpPr>
        <p:spPr>
          <a:xfrm>
            <a:off x="23352369" y="21505988"/>
            <a:ext cx="10621110" cy="16845381"/>
          </a:xfrm>
          <a:prstGeom prst="rect">
            <a:avLst/>
          </a:prstGeom>
          <a:noFill/>
        </p:spPr>
        <p:txBody>
          <a:bodyPr wrap="square" rtlCol="0">
            <a:spAutoFit/>
          </a:bodyPr>
          <a:lstStyle/>
          <a:p>
            <a:r>
              <a:rPr lang="en-US" sz="18144" dirty="0"/>
              <a:t>90% of NH’s smog comes from out-of-state sources.</a:t>
            </a:r>
            <a:endParaRPr lang="en-US" sz="18144" dirty="0"/>
          </a:p>
        </p:txBody>
      </p:sp>
    </p:spTree>
    <p:extLst>
      <p:ext uri="{BB962C8B-B14F-4D97-AF65-F5344CB8AC3E}">
        <p14:creationId xmlns:p14="http://schemas.microsoft.com/office/powerpoint/2010/main" val="313542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4031" y="4633182"/>
            <a:ext cx="27432000" cy="1539018"/>
          </a:xfrm>
        </p:spPr>
        <p:txBody>
          <a:bodyPr>
            <a:normAutofit fontScale="90000"/>
          </a:bodyPr>
          <a:lstStyle/>
          <a:p>
            <a:r>
              <a:rPr lang="en-US" dirty="0" smtClean="0"/>
              <a:t>NOx Emission Trends in NH</a:t>
            </a:r>
            <a:endParaRPr lang="en-US" dirty="0"/>
          </a:p>
        </p:txBody>
      </p:sp>
      <p:sp>
        <p:nvSpPr>
          <p:cNvPr id="3" name="Subtitle 2"/>
          <p:cNvSpPr>
            <a:spLocks noGrp="1"/>
          </p:cNvSpPr>
          <p:nvPr>
            <p:ph type="subTitle" idx="1"/>
          </p:nvPr>
        </p:nvSpPr>
        <p:spPr>
          <a:xfrm>
            <a:off x="2262059" y="15192540"/>
            <a:ext cx="14735907" cy="4967286"/>
          </a:xfrm>
        </p:spPr>
        <p:txBody>
          <a:bodyPr>
            <a:normAutofit fontScale="62500" lnSpcReduction="20000"/>
          </a:bodyPr>
          <a:lstStyle/>
          <a:p>
            <a:r>
              <a:rPr lang="en-US" dirty="0" smtClean="0"/>
              <a:t>Within the OTR, 11 states have worked hard to reduce NOx emissions. Regulations include a wide array of controls on engines and vehicles as well as new options in transportation: commuter car-share, light rail, natural gas taxis.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8999054" y="8039688"/>
            <a:ext cx="17145000" cy="1124712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549" y="7754220"/>
            <a:ext cx="17129898" cy="6472482"/>
          </a:xfrm>
          <a:prstGeom prst="rect">
            <a:avLst/>
          </a:prstGeom>
          <a:noFill/>
          <a:ln w="9525" cmpd="sng">
            <a:solidFill>
              <a:srgbClr val="000000"/>
            </a:solidFill>
            <a:miter lim="800000"/>
            <a:headEnd/>
            <a:tailEnd/>
          </a:ln>
          <a:effectLst/>
        </p:spPr>
      </p:pic>
      <p:sp>
        <p:nvSpPr>
          <p:cNvPr id="6" name="TextBox 5"/>
          <p:cNvSpPr txBox="1"/>
          <p:nvPr/>
        </p:nvSpPr>
        <p:spPr>
          <a:xfrm>
            <a:off x="3268494" y="6288933"/>
            <a:ext cx="10097310" cy="5676682"/>
          </a:xfrm>
          <a:prstGeom prst="rect">
            <a:avLst/>
          </a:prstGeom>
          <a:noFill/>
        </p:spPr>
        <p:txBody>
          <a:bodyPr wrap="square" rtlCol="0">
            <a:spAutoFit/>
          </a:bodyPr>
          <a:lstStyle/>
          <a:p>
            <a:r>
              <a:rPr lang="en-US" sz="18144" dirty="0"/>
              <a:t>Tons of NOx</a:t>
            </a:r>
            <a:endParaRPr lang="en-US" sz="18144" dirty="0"/>
          </a:p>
        </p:txBody>
      </p:sp>
      <p:sp>
        <p:nvSpPr>
          <p:cNvPr id="7" name="TextBox 6"/>
          <p:cNvSpPr txBox="1"/>
          <p:nvPr/>
        </p:nvSpPr>
        <p:spPr>
          <a:xfrm>
            <a:off x="4435811" y="20705322"/>
            <a:ext cx="29591541" cy="11261031"/>
          </a:xfrm>
          <a:prstGeom prst="rect">
            <a:avLst/>
          </a:prstGeom>
          <a:noFill/>
        </p:spPr>
        <p:txBody>
          <a:bodyPr wrap="square" rtlCol="0">
            <a:spAutoFit/>
          </a:bodyPr>
          <a:lstStyle/>
          <a:p>
            <a:r>
              <a:rPr lang="en-US" sz="18144" dirty="0"/>
              <a:t>Thanks to Dr. Jeffrey Underhill, New Hampshire DES—to speak on this at May 30 Student Convention.</a:t>
            </a:r>
            <a:endParaRPr lang="en-US" sz="18144" dirty="0"/>
          </a:p>
        </p:txBody>
      </p:sp>
    </p:spTree>
    <p:extLst>
      <p:ext uri="{BB962C8B-B14F-4D97-AF65-F5344CB8AC3E}">
        <p14:creationId xmlns:p14="http://schemas.microsoft.com/office/powerpoint/2010/main" val="323750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Vox</a:t>
            </a:r>
            <a:r>
              <a:rPr lang="en-US" dirty="0" smtClean="0"/>
              <a:t> Emissions Trends</a:t>
            </a:r>
            <a:endParaRPr lang="en-US" dirty="0"/>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8767083"/>
            <a:ext cx="16719804" cy="7268964"/>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6248188" y="8212017"/>
            <a:ext cx="19624425" cy="14771076"/>
          </a:xfrm>
          <a:prstGeom prst="rect">
            <a:avLst/>
          </a:prstGeom>
          <a:noFill/>
          <a:ln>
            <a:noFill/>
          </a:ln>
        </p:spPr>
      </p:pic>
      <p:sp>
        <p:nvSpPr>
          <p:cNvPr id="8" name="TextBox 7"/>
          <p:cNvSpPr txBox="1"/>
          <p:nvPr/>
        </p:nvSpPr>
        <p:spPr>
          <a:xfrm>
            <a:off x="1336433" y="18622109"/>
            <a:ext cx="14771079" cy="47559302"/>
          </a:xfrm>
          <a:prstGeom prst="rect">
            <a:avLst/>
          </a:prstGeom>
          <a:noFill/>
        </p:spPr>
        <p:txBody>
          <a:bodyPr wrap="square" rtlCol="0">
            <a:spAutoFit/>
          </a:bodyPr>
          <a:lstStyle/>
          <a:p>
            <a:r>
              <a:rPr lang="en-US" sz="18144" dirty="0"/>
              <a:t>A long list of volatiles are now controlled in the OTR states: gasoline fumes, paint fumes, production of cement, paint, architectural products, auto repair products, household consumer goods….and more.</a:t>
            </a:r>
            <a:endParaRPr lang="en-US" sz="18144" dirty="0"/>
          </a:p>
        </p:txBody>
      </p:sp>
    </p:spTree>
    <p:extLst>
      <p:ext uri="{BB962C8B-B14F-4D97-AF65-F5344CB8AC3E}">
        <p14:creationId xmlns:p14="http://schemas.microsoft.com/office/powerpoint/2010/main" val="221052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97826" y="4531862"/>
            <a:ext cx="27432000" cy="2728911"/>
          </a:xfrm>
        </p:spPr>
        <p:txBody>
          <a:bodyPr>
            <a:noAutofit/>
          </a:bodyPr>
          <a:lstStyle/>
          <a:p>
            <a:r>
              <a:rPr lang="en-US" sz="12000" dirty="0"/>
              <a:t>With all of this improvement, why is the Governor worried about ozone?</a:t>
            </a:r>
            <a:endParaRPr lang="en-US" sz="12000" dirty="0"/>
          </a:p>
        </p:txBody>
      </p:sp>
      <p:sp>
        <p:nvSpPr>
          <p:cNvPr id="3" name="Subtitle 2"/>
          <p:cNvSpPr>
            <a:spLocks noGrp="1"/>
          </p:cNvSpPr>
          <p:nvPr>
            <p:ph type="subTitle" idx="1"/>
          </p:nvPr>
        </p:nvSpPr>
        <p:spPr>
          <a:xfrm>
            <a:off x="22990629" y="8052027"/>
            <a:ext cx="12540342" cy="12358686"/>
          </a:xfrm>
        </p:spPr>
        <p:txBody>
          <a:bodyPr>
            <a:normAutofit fontScale="92500" lnSpcReduction="20000"/>
          </a:bodyPr>
          <a:lstStyle/>
          <a:p>
            <a:r>
              <a:rPr lang="en-US" dirty="0" smtClean="0"/>
              <a:t>As ozone levels drop, emission standards have also dropped to more protective levels.</a:t>
            </a:r>
          </a:p>
          <a:p>
            <a:endParaRPr lang="en-US" dirty="0"/>
          </a:p>
          <a:p>
            <a:r>
              <a:rPr lang="en-US" dirty="0" smtClean="0"/>
              <a:t>Science is learning more!</a:t>
            </a:r>
          </a:p>
          <a:p>
            <a:r>
              <a:rPr lang="en-US" dirty="0" smtClean="0"/>
              <a:t>The standard may soon drop to 65 ppb. Where will New Hampshire be then?</a:t>
            </a:r>
          </a:p>
          <a:p>
            <a:r>
              <a:rPr lang="en-US" dirty="0" smtClean="0"/>
              <a:t>Where will your state be?</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698173" y="7913913"/>
            <a:ext cx="20552229" cy="14543316"/>
          </a:xfrm>
          <a:prstGeom prst="rect">
            <a:avLst/>
          </a:prstGeom>
          <a:ln w="12700">
            <a:solidFill>
              <a:srgbClr val="000000"/>
            </a:solidFill>
          </a:ln>
        </p:spPr>
      </p:pic>
    </p:spTree>
    <p:extLst>
      <p:ext uri="{BB962C8B-B14F-4D97-AF65-F5344CB8AC3E}">
        <p14:creationId xmlns:p14="http://schemas.microsoft.com/office/powerpoint/2010/main" val="281565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3632" y="4578183"/>
            <a:ext cx="27432000" cy="3578460"/>
          </a:xfrm>
        </p:spPr>
        <p:txBody>
          <a:bodyPr/>
          <a:lstStyle/>
          <a:p>
            <a:r>
              <a:rPr lang="en-US" dirty="0" smtClean="0"/>
              <a:t>School Data</a:t>
            </a:r>
            <a:endParaRPr lang="en-US" dirty="0"/>
          </a:p>
        </p:txBody>
      </p:sp>
      <p:sp>
        <p:nvSpPr>
          <p:cNvPr id="3" name="Subtitle 2"/>
          <p:cNvSpPr>
            <a:spLocks noGrp="1"/>
          </p:cNvSpPr>
          <p:nvPr>
            <p:ph type="subTitle" idx="1"/>
          </p:nvPr>
        </p:nvSpPr>
        <p:spPr>
          <a:xfrm>
            <a:off x="1245143" y="9040544"/>
            <a:ext cx="12470859" cy="13240659"/>
          </a:xfrm>
        </p:spPr>
        <p:txBody>
          <a:bodyPr/>
          <a:lstStyle/>
          <a:p>
            <a:r>
              <a:rPr lang="en-US" dirty="0" smtClean="0"/>
              <a:t>Spectral Data</a:t>
            </a:r>
          </a:p>
          <a:p>
            <a:r>
              <a:rPr lang="en-US" dirty="0" smtClean="0"/>
              <a:t>Biometric Data</a:t>
            </a:r>
          </a:p>
          <a:p>
            <a:r>
              <a:rPr lang="en-US" dirty="0" smtClean="0"/>
              <a:t>First-Year Needles</a:t>
            </a:r>
          </a:p>
          <a:p>
            <a:r>
              <a:rPr lang="en-US" dirty="0" smtClean="0"/>
              <a:t>And </a:t>
            </a:r>
          </a:p>
          <a:p>
            <a:r>
              <a:rPr lang="en-US" dirty="0" smtClean="0"/>
              <a:t>Second-year Needles.</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3902" y="8586182"/>
            <a:ext cx="17830800" cy="12944475"/>
          </a:xfrm>
          <a:prstGeom prst="rect">
            <a:avLst/>
          </a:prstGeom>
          <a:noFill/>
          <a:ln>
            <a:noFill/>
          </a:ln>
        </p:spPr>
      </p:pic>
    </p:spTree>
    <p:extLst>
      <p:ext uri="{BB962C8B-B14F-4D97-AF65-F5344CB8AC3E}">
        <p14:creationId xmlns:p14="http://schemas.microsoft.com/office/powerpoint/2010/main" val="63503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00816" y="2885565"/>
            <a:ext cx="27432000" cy="4162122"/>
          </a:xfrm>
        </p:spPr>
        <p:txBody>
          <a:bodyPr/>
          <a:lstStyle/>
          <a:p>
            <a:r>
              <a:rPr lang="en-US" dirty="0" smtClean="0"/>
              <a:t>A Wealth of Data</a:t>
            </a:r>
            <a:endParaRPr lang="en-US" dirty="0"/>
          </a:p>
        </p:txBody>
      </p:sp>
      <p:sp>
        <p:nvSpPr>
          <p:cNvPr id="3" name="Subtitle 2"/>
          <p:cNvSpPr>
            <a:spLocks noGrp="1"/>
          </p:cNvSpPr>
          <p:nvPr>
            <p:ph type="subTitle" idx="1"/>
          </p:nvPr>
        </p:nvSpPr>
        <p:spPr>
          <a:xfrm>
            <a:off x="16731578" y="19269182"/>
            <a:ext cx="19396953" cy="3887517"/>
          </a:xfrm>
        </p:spPr>
        <p:txBody>
          <a:bodyPr/>
          <a:lstStyle/>
          <a:p>
            <a:r>
              <a:rPr lang="en-US" dirty="0" smtClean="0"/>
              <a:t>How are you using this data?</a:t>
            </a:r>
          </a:p>
          <a:p>
            <a:r>
              <a:rPr lang="en-US" dirty="0" smtClean="0"/>
              <a:t>Suggestions?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544816" y="7106054"/>
            <a:ext cx="14591490" cy="11554191"/>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342421" y="4654682"/>
            <a:ext cx="14299659" cy="18297729"/>
          </a:xfrm>
          <a:prstGeom prst="rect">
            <a:avLst/>
          </a:prstGeom>
          <a:noFill/>
          <a:ln>
            <a:noFill/>
          </a:ln>
        </p:spPr>
      </p:pic>
    </p:spTree>
    <p:extLst>
      <p:ext uri="{BB962C8B-B14F-4D97-AF65-F5344CB8AC3E}">
        <p14:creationId xmlns:p14="http://schemas.microsoft.com/office/powerpoint/2010/main" val="258191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3698" y="4444862"/>
            <a:ext cx="31546800" cy="3976689"/>
          </a:xfrm>
        </p:spPr>
        <p:txBody>
          <a:bodyPr>
            <a:normAutofit fontScale="90000"/>
          </a:bodyPr>
          <a:lstStyle/>
          <a:p>
            <a:r>
              <a:rPr lang="en-US" dirty="0" smtClean="0"/>
              <a:t>Reminders:  Check Students’ math!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6107" y="4364154"/>
            <a:ext cx="8453715" cy="6340290"/>
          </a:xfrm>
        </p:spPr>
      </p:pic>
      <p:sp>
        <p:nvSpPr>
          <p:cNvPr id="3" name="TextBox 2"/>
          <p:cNvSpPr txBox="1"/>
          <p:nvPr/>
        </p:nvSpPr>
        <p:spPr>
          <a:xfrm>
            <a:off x="3457133" y="8412480"/>
            <a:ext cx="29777787" cy="14126944"/>
          </a:xfrm>
          <a:prstGeom prst="rect">
            <a:avLst/>
          </a:prstGeom>
          <a:noFill/>
        </p:spPr>
        <p:txBody>
          <a:bodyPr wrap="square" rtlCol="0">
            <a:spAutoFit/>
          </a:bodyPr>
          <a:lstStyle/>
          <a:p>
            <a:r>
              <a:rPr lang="en-US" sz="12000" dirty="0"/>
              <a:t>                     3% or 0.03  NOT 0.03%</a:t>
            </a:r>
          </a:p>
          <a:p>
            <a:endParaRPr lang="en-US" sz="7200" dirty="0"/>
          </a:p>
          <a:p>
            <a:r>
              <a:rPr lang="en-US" sz="7200" dirty="0"/>
              <a:t>How do you calculate Mean % of Damage?</a:t>
            </a:r>
          </a:p>
          <a:p>
            <a:r>
              <a:rPr lang="en-US" sz="7200" dirty="0"/>
              <a:t>Measure # of mm of damage on 30 needles –both </a:t>
            </a:r>
            <a:r>
              <a:rPr lang="en-US" sz="7200" dirty="0" err="1"/>
              <a:t>chlorosis</a:t>
            </a:r>
            <a:r>
              <a:rPr lang="en-US" sz="7200" dirty="0"/>
              <a:t> (usually 1 dot = 1 mm) and tip necrosis.  All total mm all 30 needles.</a:t>
            </a:r>
          </a:p>
          <a:p>
            <a:r>
              <a:rPr lang="en-US" sz="7200" dirty="0"/>
              <a:t>How many mm are there in 30 needles—30 x your </a:t>
            </a:r>
            <a:r>
              <a:rPr lang="en-US" sz="7200" dirty="0" err="1"/>
              <a:t>avg</a:t>
            </a:r>
            <a:r>
              <a:rPr lang="en-US" sz="7200" dirty="0"/>
              <a:t> length</a:t>
            </a:r>
          </a:p>
          <a:p>
            <a:r>
              <a:rPr lang="en-US" sz="7200" dirty="0"/>
              <a:t>Divide total mm damage/total mm needles.</a:t>
            </a:r>
          </a:p>
          <a:p>
            <a:endParaRPr lang="en-US" sz="7200" dirty="0"/>
          </a:p>
          <a:p>
            <a:r>
              <a:rPr lang="en-US" sz="7200" dirty="0"/>
              <a:t>OR</a:t>
            </a:r>
          </a:p>
          <a:p>
            <a:r>
              <a:rPr lang="en-US" sz="7200" dirty="0"/>
              <a:t>Calculate Mean Damage in length—above # mm damage for all 30/30.</a:t>
            </a:r>
          </a:p>
          <a:p>
            <a:r>
              <a:rPr lang="en-US" sz="7200" dirty="0"/>
              <a:t>Divide this mean by mean length of all needles.</a:t>
            </a:r>
          </a:p>
          <a:p>
            <a:r>
              <a:rPr lang="en-US" sz="7200" dirty="0"/>
              <a:t>Should be same as above method.</a:t>
            </a:r>
            <a:endParaRPr lang="en-US" sz="7200" dirty="0"/>
          </a:p>
        </p:txBody>
      </p:sp>
    </p:spTree>
    <p:extLst>
      <p:ext uri="{BB962C8B-B14F-4D97-AF65-F5344CB8AC3E}">
        <p14:creationId xmlns:p14="http://schemas.microsoft.com/office/powerpoint/2010/main" val="188125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887" y="6788606"/>
            <a:ext cx="31546800" cy="3976689"/>
          </a:xfrm>
        </p:spPr>
        <p:txBody>
          <a:bodyPr/>
          <a:lstStyle/>
          <a:p>
            <a:r>
              <a:rPr lang="en-US" dirty="0" smtClean="0"/>
              <a:t>Forest Watch meets the need…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07962" y="6955970"/>
            <a:ext cx="10053828" cy="7540371"/>
          </a:xfrm>
        </p:spPr>
      </p:pic>
      <p:sp>
        <p:nvSpPr>
          <p:cNvPr id="3" name="TextBox 2"/>
          <p:cNvSpPr txBox="1"/>
          <p:nvPr/>
        </p:nvSpPr>
        <p:spPr>
          <a:xfrm>
            <a:off x="2669514" y="12422273"/>
            <a:ext cx="21875262" cy="10064294"/>
          </a:xfrm>
          <a:prstGeom prst="rect">
            <a:avLst/>
          </a:prstGeom>
          <a:noFill/>
        </p:spPr>
        <p:txBody>
          <a:bodyPr wrap="square" rtlCol="0">
            <a:spAutoFit/>
          </a:bodyPr>
          <a:lstStyle/>
          <a:p>
            <a:r>
              <a:rPr lang="en-US" sz="7200" i="1" dirty="0"/>
              <a:t>“Students </a:t>
            </a:r>
            <a:r>
              <a:rPr lang="en-US" sz="7200" i="1" dirty="0"/>
              <a:t>need to realize how the scientific processes are used to acquire new knowledge. The best way for them to do this is to spend time using scientific inquiry, experimentation, discussing data, drawing inferences based on data, and writing conclusions based on evidence</a:t>
            </a:r>
            <a:r>
              <a:rPr lang="en-US" sz="7200" i="1" dirty="0"/>
              <a:t>.”  NH Department of Education, What is Science?, Introduction to NH K-12 Framework for </a:t>
            </a:r>
            <a:r>
              <a:rPr lang="en-US" sz="7200" i="1" dirty="0"/>
              <a:t>Science Literacyhttp://education.nh.gov/instruction/curriculum/science/index.htm</a:t>
            </a:r>
          </a:p>
        </p:txBody>
      </p:sp>
    </p:spTree>
    <p:extLst>
      <p:ext uri="{BB962C8B-B14F-4D97-AF65-F5344CB8AC3E}">
        <p14:creationId xmlns:p14="http://schemas.microsoft.com/office/powerpoint/2010/main" val="232704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6431" y="2373926"/>
            <a:ext cx="27432000" cy="4090107"/>
          </a:xfrm>
        </p:spPr>
        <p:txBody>
          <a:bodyPr>
            <a:normAutofit/>
          </a:bodyPr>
          <a:lstStyle/>
          <a:p>
            <a:r>
              <a:rPr lang="en-US" sz="10800" dirty="0"/>
              <a:t>Next Generation Science Standards</a:t>
            </a:r>
            <a:endParaRPr lang="en-US" sz="10800" dirty="0"/>
          </a:p>
        </p:txBody>
      </p:sp>
      <p:sp>
        <p:nvSpPr>
          <p:cNvPr id="3" name="Subtitle 2"/>
          <p:cNvSpPr>
            <a:spLocks noGrp="1"/>
          </p:cNvSpPr>
          <p:nvPr>
            <p:ph type="subTitle" idx="1"/>
          </p:nvPr>
        </p:nvSpPr>
        <p:spPr>
          <a:xfrm>
            <a:off x="-3489984" y="7412283"/>
            <a:ext cx="27432000" cy="4967286"/>
          </a:xfrm>
        </p:spPr>
        <p:txBody>
          <a:bodyPr>
            <a:normAutofit fontScale="77500" lnSpcReduction="20000"/>
          </a:bodyPr>
          <a:lstStyle/>
          <a:p>
            <a:r>
              <a:rPr lang="en-US" dirty="0" smtClean="0"/>
              <a:t>Increased literacy standards</a:t>
            </a:r>
          </a:p>
          <a:p>
            <a:r>
              <a:rPr lang="en-US" dirty="0" smtClean="0"/>
              <a:t>Increased mathematical standards</a:t>
            </a:r>
          </a:p>
          <a:p>
            <a:r>
              <a:rPr lang="en-US" dirty="0" smtClean="0"/>
              <a:t>Science, Technology and Society</a:t>
            </a:r>
          </a:p>
          <a:p>
            <a:r>
              <a:rPr lang="en-US" dirty="0" smtClean="0"/>
              <a:t>Civics and Contemporary Issues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8755" y="7047690"/>
            <a:ext cx="13948500" cy="13227804"/>
          </a:xfrm>
          <a:prstGeom prst="rect">
            <a:avLst/>
          </a:prstGeom>
        </p:spPr>
      </p:pic>
      <p:sp>
        <p:nvSpPr>
          <p:cNvPr id="6" name="TextBox 5"/>
          <p:cNvSpPr txBox="1"/>
          <p:nvPr/>
        </p:nvSpPr>
        <p:spPr>
          <a:xfrm>
            <a:off x="2080224" y="13964804"/>
            <a:ext cx="16318524" cy="72688873"/>
          </a:xfrm>
          <a:prstGeom prst="rect">
            <a:avLst/>
          </a:prstGeom>
          <a:noFill/>
        </p:spPr>
        <p:txBody>
          <a:bodyPr wrap="square" rtlCol="0">
            <a:spAutoFit/>
          </a:bodyPr>
          <a:lstStyle/>
          <a:p>
            <a:r>
              <a:rPr lang="en-US" sz="18144" dirty="0"/>
              <a:t>Forest Watch could easily adapt many of our writings to grade appropriate readings for language arts readings and writing prompts.</a:t>
            </a:r>
          </a:p>
          <a:p>
            <a:r>
              <a:rPr lang="en-US" sz="18144" dirty="0"/>
              <a:t>Teachers may already be doing this—especially in middle school team teaching situations.</a:t>
            </a:r>
          </a:p>
          <a:p>
            <a:r>
              <a:rPr lang="en-US" sz="18144" dirty="0"/>
              <a:t>Could we post these readings for sharing on our web site?  </a:t>
            </a:r>
          </a:p>
          <a:p>
            <a:r>
              <a:rPr lang="en-US" sz="18144" dirty="0"/>
              <a:t>Could we sell them like I-tunes so that contributors would earn something?</a:t>
            </a:r>
            <a:endParaRPr lang="en-US" sz="18144" dirty="0"/>
          </a:p>
        </p:txBody>
      </p:sp>
    </p:spTree>
    <p:extLst>
      <p:ext uri="{BB962C8B-B14F-4D97-AF65-F5344CB8AC3E}">
        <p14:creationId xmlns:p14="http://schemas.microsoft.com/office/powerpoint/2010/main" val="137472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707" y="834903"/>
            <a:ext cx="27432000" cy="7162800"/>
          </a:xfrm>
        </p:spPr>
        <p:txBody>
          <a:bodyPr/>
          <a:lstStyle/>
          <a:p>
            <a:r>
              <a:rPr lang="en-US" dirty="0" smtClean="0"/>
              <a:t>This Year’s White Pine News</a:t>
            </a:r>
            <a:endParaRPr lang="en-US" dirty="0"/>
          </a:p>
        </p:txBody>
      </p:sp>
      <p:sp>
        <p:nvSpPr>
          <p:cNvPr id="3" name="Subtitle 2"/>
          <p:cNvSpPr>
            <a:spLocks noGrp="1"/>
          </p:cNvSpPr>
          <p:nvPr>
            <p:ph type="subTitle" idx="1"/>
          </p:nvPr>
        </p:nvSpPr>
        <p:spPr>
          <a:xfrm>
            <a:off x="1459524" y="8440619"/>
            <a:ext cx="27432000" cy="15034845"/>
          </a:xfrm>
        </p:spPr>
        <p:txBody>
          <a:bodyPr>
            <a:normAutofit fontScale="92500" lnSpcReduction="20000"/>
          </a:bodyPr>
          <a:lstStyle/>
          <a:p>
            <a:pPr marL="1028700" indent="-1028700" algn="l">
              <a:buFont typeface="Arial" pitchFamily="34" charset="0"/>
              <a:buChar char="•"/>
            </a:pPr>
            <a:r>
              <a:rPr lang="en-US" sz="10800" b="1" i="1" dirty="0">
                <a:cs typeface="Times New Roman" pitchFamily="18" charset="0"/>
              </a:rPr>
              <a:t>Needle </a:t>
            </a:r>
            <a:r>
              <a:rPr lang="en-US" sz="10800" b="1" i="1" dirty="0">
                <a:cs typeface="Times New Roman" pitchFamily="18" charset="0"/>
              </a:rPr>
              <a:t>Retention</a:t>
            </a:r>
          </a:p>
          <a:p>
            <a:pPr algn="l"/>
            <a:r>
              <a:rPr lang="en-US" sz="10800" b="1" i="1" dirty="0">
                <a:cs typeface="Times New Roman" pitchFamily="18" charset="0"/>
              </a:rPr>
              <a:t>	</a:t>
            </a:r>
            <a:r>
              <a:rPr lang="en-US" sz="10800" b="1" i="1" dirty="0">
                <a:cs typeface="Times New Roman" pitchFamily="18" charset="0"/>
              </a:rPr>
              <a:t>	 It’s back almost to 2.0</a:t>
            </a:r>
          </a:p>
          <a:p>
            <a:pPr marL="1028700" indent="-1028700" algn="l">
              <a:buFont typeface="Arial" pitchFamily="34" charset="0"/>
              <a:buChar char="•"/>
            </a:pPr>
            <a:r>
              <a:rPr lang="en-US" sz="10800" b="1" i="1" dirty="0">
                <a:cs typeface="Times New Roman" pitchFamily="18" charset="0"/>
              </a:rPr>
              <a:t>Ozone summary for 2012-2013</a:t>
            </a:r>
          </a:p>
          <a:p>
            <a:pPr algn="l"/>
            <a:endParaRPr lang="en-US" sz="10800" b="1" i="1" dirty="0">
              <a:cs typeface="Times New Roman" pitchFamily="18" charset="0"/>
            </a:endParaRPr>
          </a:p>
          <a:p>
            <a:pPr marL="1028700" indent="-1028700" algn="l">
              <a:buFont typeface="Arial" pitchFamily="34" charset="0"/>
              <a:buChar char="•"/>
            </a:pPr>
            <a:r>
              <a:rPr lang="en-US" sz="10800" b="1" i="1" dirty="0">
                <a:cs typeface="Times New Roman" pitchFamily="18" charset="0"/>
              </a:rPr>
              <a:t> Spectral &amp; Biometric Data Analysis </a:t>
            </a:r>
          </a:p>
          <a:p>
            <a:pPr algn="l"/>
            <a:endParaRPr lang="en-US" sz="10800" b="1" i="1" dirty="0">
              <a:cs typeface="Times New Roman" pitchFamily="18" charset="0"/>
            </a:endParaRPr>
          </a:p>
          <a:p>
            <a:pPr marL="1028700" indent="-1028700" algn="l">
              <a:buFont typeface="Arial" pitchFamily="34" charset="0"/>
              <a:buChar char="•"/>
            </a:pPr>
            <a:r>
              <a:rPr lang="en-US" sz="10800" b="1" i="1" dirty="0">
                <a:cs typeface="Times New Roman" pitchFamily="18" charset="0"/>
              </a:rPr>
              <a:t>Common Core Standards</a:t>
            </a:r>
          </a:p>
          <a:p>
            <a:pPr marL="1028700" indent="-1028700" algn="l">
              <a:buFont typeface="Arial" pitchFamily="34" charset="0"/>
              <a:buChar char="•"/>
            </a:pPr>
            <a:endParaRPr lang="en-US" sz="10800" b="1" i="1" dirty="0">
              <a:cs typeface="Times New Roman" pitchFamily="18" charset="0"/>
            </a:endParaRPr>
          </a:p>
          <a:p>
            <a:pPr marL="1028700" indent="-1028700" algn="l">
              <a:buFont typeface="Arial" pitchFamily="34" charset="0"/>
              <a:buChar char="•"/>
            </a:pPr>
            <a:r>
              <a:rPr lang="en-US" sz="10800" b="1" i="1" dirty="0">
                <a:cs typeface="Times New Roman" pitchFamily="18" charset="0"/>
              </a:rPr>
              <a:t>Forest Watch Activities</a:t>
            </a:r>
          </a:p>
          <a:p>
            <a:pPr marL="1028700" indent="-1028700" algn="l">
              <a:buFont typeface="Arial" pitchFamily="34" charset="0"/>
              <a:buChar char="•"/>
            </a:pPr>
            <a:endParaRPr lang="en-US" sz="10800" b="1" i="1" dirty="0">
              <a:cs typeface="Times New Roman" pitchFamily="18" charset="0"/>
            </a:endParaRPr>
          </a:p>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179" t="17691" r="21282" b="5898"/>
          <a:stretch/>
        </p:blipFill>
        <p:spPr>
          <a:xfrm>
            <a:off x="21693557" y="8467517"/>
            <a:ext cx="13504983" cy="15016737"/>
          </a:xfrm>
          <a:prstGeom prst="rect">
            <a:avLst/>
          </a:prstGeom>
          <a:ln w="12700">
            <a:solidFill>
              <a:schemeClr val="tx1"/>
            </a:solidFill>
          </a:ln>
        </p:spPr>
      </p:pic>
    </p:spTree>
    <p:extLst>
      <p:ext uri="{BB962C8B-B14F-4D97-AF65-F5344CB8AC3E}">
        <p14:creationId xmlns:p14="http://schemas.microsoft.com/office/powerpoint/2010/main" val="4124811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School Visits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12479" y="7625211"/>
            <a:ext cx="13610490" cy="10199340"/>
          </a:xfrm>
          <a:prstGeom prst="rect">
            <a:avLst/>
          </a:prstGeom>
        </p:spPr>
      </p:pic>
      <p:sp>
        <p:nvSpPr>
          <p:cNvPr id="6" name="TextBox 5"/>
          <p:cNvSpPr txBox="1"/>
          <p:nvPr/>
        </p:nvSpPr>
        <p:spPr>
          <a:xfrm>
            <a:off x="4273062" y="18516600"/>
            <a:ext cx="12555414" cy="39182778"/>
          </a:xfrm>
          <a:prstGeom prst="rect">
            <a:avLst/>
          </a:prstGeom>
          <a:noFill/>
        </p:spPr>
        <p:txBody>
          <a:bodyPr wrap="square" rtlCol="0">
            <a:spAutoFit/>
          </a:bodyPr>
          <a:lstStyle/>
          <a:p>
            <a:r>
              <a:rPr lang="en-US" sz="18144" dirty="0"/>
              <a:t>Norma </a:t>
            </a:r>
            <a:r>
              <a:rPr lang="en-US" sz="18144" dirty="0" err="1"/>
              <a:t>Bursaw</a:t>
            </a:r>
            <a:r>
              <a:rPr lang="en-US" sz="18144" dirty="0"/>
              <a:t>, veteran Forest Watch teacher, Salem High School, and a steel canopy closure tube made for her by her husband.</a:t>
            </a:r>
          </a:p>
          <a:p>
            <a:endParaRPr lang="en-US" sz="18144" dirty="0"/>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8019" y="5638268"/>
            <a:ext cx="7174554" cy="5380917"/>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3013" y="6317358"/>
            <a:ext cx="5796441" cy="434733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252671" y="5566967"/>
            <a:ext cx="6188148" cy="464111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0942" y="11715000"/>
            <a:ext cx="15098232" cy="11323674"/>
          </a:xfrm>
          <a:prstGeom prst="rect">
            <a:avLst/>
          </a:prstGeom>
        </p:spPr>
      </p:pic>
    </p:spTree>
    <p:extLst>
      <p:ext uri="{BB962C8B-B14F-4D97-AF65-F5344CB8AC3E}">
        <p14:creationId xmlns:p14="http://schemas.microsoft.com/office/powerpoint/2010/main" val="4338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5769" y="3429000"/>
            <a:ext cx="27432000" cy="4114800"/>
          </a:xfrm>
        </p:spPr>
        <p:txBody>
          <a:bodyPr/>
          <a:lstStyle/>
          <a:p>
            <a:r>
              <a:rPr lang="en-US" dirty="0" smtClean="0"/>
              <a:t>Enrichment Day 2013</a:t>
            </a:r>
            <a:endParaRPr lang="en-US" dirty="0"/>
          </a:p>
        </p:txBody>
      </p:sp>
      <p:sp>
        <p:nvSpPr>
          <p:cNvPr id="3" name="Subtitle 2"/>
          <p:cNvSpPr>
            <a:spLocks noGrp="1"/>
          </p:cNvSpPr>
          <p:nvPr>
            <p:ph type="subTitle" idx="1"/>
          </p:nvPr>
        </p:nvSpPr>
        <p:spPr>
          <a:xfrm>
            <a:off x="18885875" y="8229599"/>
            <a:ext cx="16142679" cy="14138031"/>
          </a:xfrm>
        </p:spPr>
        <p:txBody>
          <a:bodyPr>
            <a:normAutofit fontScale="92500" lnSpcReduction="20000"/>
          </a:bodyPr>
          <a:lstStyle/>
          <a:p>
            <a:r>
              <a:rPr lang="en-US" dirty="0" smtClean="0"/>
              <a:t>Teachers just learning about Forest Watch learn how to measure the diameter at breast height of a tree (</a:t>
            </a:r>
            <a:r>
              <a:rPr lang="en-US" dirty="0" err="1" smtClean="0"/>
              <a:t>dbh</a:t>
            </a:r>
            <a:r>
              <a:rPr lang="en-US" dirty="0" smtClean="0"/>
              <a:t>) as veterans Wes </a:t>
            </a:r>
            <a:r>
              <a:rPr lang="en-US" dirty="0" err="1" smtClean="0"/>
              <a:t>Blauss</a:t>
            </a:r>
            <a:r>
              <a:rPr lang="en-US" dirty="0" smtClean="0"/>
              <a:t> and Robert </a:t>
            </a:r>
            <a:r>
              <a:rPr lang="en-US" dirty="0" err="1" smtClean="0"/>
              <a:t>Schongalla</a:t>
            </a:r>
            <a:r>
              <a:rPr lang="en-US" dirty="0" smtClean="0"/>
              <a:t> look on.  Conducted on the Great Lawn at UNH, the activity gave teachers time to discuss technique, accuracy, metric versus English.  Veteran teachers offer vital tips on issues such as outdoor classroom management, time management, and record keeping.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529" y="8041280"/>
            <a:ext cx="15035259" cy="11276445"/>
          </a:xfrm>
          <a:prstGeom prst="rect">
            <a:avLst/>
          </a:prstGeom>
          <a:ln w="12700">
            <a:solidFill>
              <a:schemeClr val="tx1"/>
            </a:solidFill>
          </a:ln>
        </p:spPr>
      </p:pic>
      <p:sp>
        <p:nvSpPr>
          <p:cNvPr id="5" name="TextBox 4"/>
          <p:cNvSpPr txBox="1"/>
          <p:nvPr/>
        </p:nvSpPr>
        <p:spPr>
          <a:xfrm>
            <a:off x="3619500" y="20383502"/>
            <a:ext cx="30327600" cy="14053206"/>
          </a:xfrm>
          <a:prstGeom prst="rect">
            <a:avLst/>
          </a:prstGeom>
          <a:noFill/>
        </p:spPr>
        <p:txBody>
          <a:bodyPr wrap="square" rtlCol="0">
            <a:spAutoFit/>
          </a:bodyPr>
          <a:lstStyle/>
          <a:p>
            <a:r>
              <a:rPr lang="en-US" sz="18144" dirty="0"/>
              <a:t>Join us for another FREE Teacher Enrichment Day on August 14, 9 a.m. to 3 p.m.  Register by emailing us at www.forestwatch.sr.unh.edu.</a:t>
            </a:r>
            <a:endParaRPr lang="en-US" sz="18144" dirty="0"/>
          </a:p>
        </p:txBody>
      </p:sp>
    </p:spTree>
    <p:extLst>
      <p:ext uri="{BB962C8B-B14F-4D97-AF65-F5344CB8AC3E}">
        <p14:creationId xmlns:p14="http://schemas.microsoft.com/office/powerpoint/2010/main" val="186025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21171"/>
            <a:ext cx="27432000" cy="4431321"/>
          </a:xfrm>
        </p:spPr>
        <p:txBody>
          <a:bodyPr>
            <a:normAutofit/>
          </a:bodyPr>
          <a:lstStyle/>
          <a:p>
            <a:r>
              <a:rPr lang="en-US" sz="13200" dirty="0"/>
              <a:t>Expecting the Unexpected</a:t>
            </a:r>
            <a:endParaRPr lang="en-US" sz="13200" dirty="0"/>
          </a:p>
        </p:txBody>
      </p:sp>
      <p:sp>
        <p:nvSpPr>
          <p:cNvPr id="3" name="Subtitle 2"/>
          <p:cNvSpPr>
            <a:spLocks noGrp="1"/>
          </p:cNvSpPr>
          <p:nvPr>
            <p:ph type="subTitle" idx="1"/>
          </p:nvPr>
        </p:nvSpPr>
        <p:spPr>
          <a:xfrm>
            <a:off x="20732264" y="7121768"/>
            <a:ext cx="13135707" cy="11605845"/>
          </a:xfrm>
        </p:spPr>
        <p:txBody>
          <a:bodyPr>
            <a:normAutofit fontScale="92500" lnSpcReduction="20000"/>
          </a:bodyPr>
          <a:lstStyle/>
          <a:p>
            <a:r>
              <a:rPr lang="en-US" dirty="0" smtClean="0"/>
              <a:t>Teachers </a:t>
            </a:r>
            <a:r>
              <a:rPr lang="en-US" dirty="0" err="1" smtClean="0"/>
              <a:t>Shani</a:t>
            </a:r>
            <a:r>
              <a:rPr lang="en-US" dirty="0" smtClean="0"/>
              <a:t> </a:t>
            </a:r>
            <a:r>
              <a:rPr lang="en-US" dirty="0" err="1" smtClean="0"/>
              <a:t>Scarponi</a:t>
            </a:r>
            <a:r>
              <a:rPr lang="en-US" dirty="0" smtClean="0"/>
              <a:t> and Robert </a:t>
            </a:r>
            <a:r>
              <a:rPr lang="en-US" dirty="0" err="1" smtClean="0"/>
              <a:t>Schongalla</a:t>
            </a:r>
            <a:r>
              <a:rPr lang="en-US" dirty="0" smtClean="0"/>
              <a:t> joined Kristi Donahue, EOS photographer, in examining a cicada they found crawling up a sugar maple on the Great Lawn.  Every field expedition needs to take time to observe, record and consider the unexpected.</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393" y="6488726"/>
            <a:ext cx="17690124" cy="13267593"/>
          </a:xfrm>
          <a:prstGeom prst="rect">
            <a:avLst/>
          </a:prstGeom>
          <a:ln w="1270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38171" y="16459200"/>
            <a:ext cx="8721969" cy="6541476"/>
          </a:xfrm>
          <a:prstGeom prst="rect">
            <a:avLst/>
          </a:prstGeom>
        </p:spPr>
      </p:pic>
      <p:sp>
        <p:nvSpPr>
          <p:cNvPr id="4" name="TextBox 3"/>
          <p:cNvSpPr txBox="1"/>
          <p:nvPr/>
        </p:nvSpPr>
        <p:spPr>
          <a:xfrm>
            <a:off x="2781300" y="20193002"/>
            <a:ext cx="19697700" cy="22429730"/>
          </a:xfrm>
          <a:prstGeom prst="rect">
            <a:avLst/>
          </a:prstGeom>
          <a:noFill/>
        </p:spPr>
        <p:txBody>
          <a:bodyPr wrap="square" rtlCol="0">
            <a:spAutoFit/>
          </a:bodyPr>
          <a:lstStyle/>
          <a:p>
            <a:r>
              <a:rPr lang="en-US" sz="18144" dirty="0"/>
              <a:t>A workshop for new Forest Watch teachers will be held August 11-13 at UNH.  Ask for more information at </a:t>
            </a:r>
            <a:r>
              <a:rPr lang="en-US" sz="18144" dirty="0">
                <a:hlinkClick r:id="rId4"/>
              </a:rPr>
              <a:t>www.forestwatch.sr.unh.edu</a:t>
            </a:r>
            <a:r>
              <a:rPr lang="en-US" sz="18144" dirty="0"/>
              <a:t>.  </a:t>
            </a:r>
            <a:endParaRPr lang="en-US" sz="18144" dirty="0"/>
          </a:p>
        </p:txBody>
      </p:sp>
    </p:spTree>
    <p:extLst>
      <p:ext uri="{BB962C8B-B14F-4D97-AF65-F5344CB8AC3E}">
        <p14:creationId xmlns:p14="http://schemas.microsoft.com/office/powerpoint/2010/main" val="1256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61486" y="4531862"/>
            <a:ext cx="8752113" cy="2467653"/>
          </a:xfrm>
        </p:spPr>
        <p:txBody>
          <a:bodyPr>
            <a:normAutofit fontScale="90000"/>
          </a:bodyPr>
          <a:lstStyle/>
          <a:p>
            <a:r>
              <a:rPr lang="en-US" dirty="0" smtClean="0"/>
              <a:t>Landsat 8</a:t>
            </a:r>
            <a:endParaRPr lang="en-US" dirty="0"/>
          </a:p>
        </p:txBody>
      </p:sp>
      <p:sp>
        <p:nvSpPr>
          <p:cNvPr id="3" name="Subtitle 2"/>
          <p:cNvSpPr>
            <a:spLocks noGrp="1"/>
          </p:cNvSpPr>
          <p:nvPr>
            <p:ph type="subTitle" idx="1"/>
          </p:nvPr>
        </p:nvSpPr>
        <p:spPr>
          <a:xfrm>
            <a:off x="25597758" y="7377113"/>
            <a:ext cx="9263742" cy="15482889"/>
          </a:xfrm>
        </p:spPr>
        <p:txBody>
          <a:bodyPr>
            <a:normAutofit fontScale="77500" lnSpcReduction="20000"/>
          </a:bodyPr>
          <a:lstStyle/>
          <a:p>
            <a:r>
              <a:rPr lang="en-US" dirty="0" smtClean="0"/>
              <a:t>New bands</a:t>
            </a:r>
          </a:p>
          <a:p>
            <a:r>
              <a:rPr lang="en-US" dirty="0" smtClean="0"/>
              <a:t>Higher resolution</a:t>
            </a:r>
          </a:p>
          <a:p>
            <a:r>
              <a:rPr lang="en-US" dirty="0" smtClean="0"/>
              <a:t>New views of shallow waters and your school.</a:t>
            </a:r>
          </a:p>
          <a:p>
            <a:endParaRPr lang="en-US" dirty="0"/>
          </a:p>
          <a:p>
            <a:r>
              <a:rPr lang="en-US" dirty="0" smtClean="0"/>
              <a:t>Forest Watch school study plots are 30 x 30 meters square, just the size of a Landsat pixel.</a:t>
            </a:r>
          </a:p>
          <a:p>
            <a:endParaRPr lang="en-US" dirty="0"/>
          </a:p>
          <a:p>
            <a:r>
              <a:rPr lang="en-US" dirty="0" smtClean="0"/>
              <a:t>This image shows the Plymouth Bay area in Massachusetts, home of Hanson Middle School, Hanson, MA.</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13" y="2862942"/>
            <a:ext cx="21894258" cy="20574000"/>
          </a:xfrm>
          <a:prstGeom prst="rect">
            <a:avLst/>
          </a:prstGeom>
        </p:spPr>
      </p:pic>
    </p:spTree>
    <p:extLst>
      <p:ext uri="{BB962C8B-B14F-4D97-AF65-F5344CB8AC3E}">
        <p14:creationId xmlns:p14="http://schemas.microsoft.com/office/powerpoint/2010/main" val="1830459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Convention 2013</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5741" y="8230014"/>
            <a:ext cx="17405352" cy="13054014"/>
          </a:xfrm>
          <a:ln w="12700">
            <a:solidFill>
              <a:schemeClr val="tx1"/>
            </a:solidFill>
          </a:ln>
        </p:spPr>
      </p:pic>
      <p:sp>
        <p:nvSpPr>
          <p:cNvPr id="3" name="TextBox 2"/>
          <p:cNvSpPr txBox="1"/>
          <p:nvPr/>
        </p:nvSpPr>
        <p:spPr>
          <a:xfrm>
            <a:off x="22276776" y="4457702"/>
            <a:ext cx="11764110" cy="103402794"/>
          </a:xfrm>
          <a:prstGeom prst="rect">
            <a:avLst/>
          </a:prstGeom>
          <a:noFill/>
        </p:spPr>
        <p:txBody>
          <a:bodyPr wrap="square" rtlCol="0">
            <a:spAutoFit/>
          </a:bodyPr>
          <a:lstStyle/>
          <a:p>
            <a:r>
              <a:rPr lang="en-US" sz="18144" dirty="0"/>
              <a:t>Students from Meridian Academy talk with Dr. Mark </a:t>
            </a:r>
            <a:r>
              <a:rPr lang="en-US" sz="18144" dirty="0" err="1"/>
              <a:t>Popecki</a:t>
            </a:r>
            <a:r>
              <a:rPr lang="en-US" sz="18144" dirty="0"/>
              <a:t> about scientific research.  Dr. P. does cosmic cloud research.  Meridian students compared their data from 5 trees in Brookline, MA, with data from other schools in rural New England.</a:t>
            </a:r>
          </a:p>
          <a:p>
            <a:endParaRPr lang="en-US" sz="18144" dirty="0"/>
          </a:p>
          <a:p>
            <a:r>
              <a:rPr lang="en-US" sz="18144" dirty="0"/>
              <a:t>The 2014 Student Convention will be held May 30.  Register now for your school trip.</a:t>
            </a:r>
            <a:endParaRPr lang="en-US" sz="18144"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6316" y="13962119"/>
            <a:ext cx="8038212" cy="6028659"/>
          </a:xfrm>
          <a:prstGeom prst="rect">
            <a:avLst/>
          </a:prstGeom>
        </p:spPr>
      </p:pic>
      <p:sp>
        <p:nvSpPr>
          <p:cNvPr id="6" name="TextBox 5"/>
          <p:cNvSpPr txBox="1"/>
          <p:nvPr/>
        </p:nvSpPr>
        <p:spPr>
          <a:xfrm>
            <a:off x="23812500" y="20002500"/>
            <a:ext cx="9867900" cy="39182778"/>
          </a:xfrm>
          <a:prstGeom prst="rect">
            <a:avLst/>
          </a:prstGeom>
          <a:noFill/>
        </p:spPr>
        <p:txBody>
          <a:bodyPr wrap="square" rtlCol="0">
            <a:spAutoFit/>
          </a:bodyPr>
          <a:lstStyle/>
          <a:p>
            <a:r>
              <a:rPr lang="en-US" sz="18144" dirty="0"/>
              <a:t>Students from Bartlett, NH, visited a soils lab to find out what </a:t>
            </a:r>
            <a:r>
              <a:rPr lang="en-US" sz="18144" dirty="0" err="1"/>
              <a:t>microganisms</a:t>
            </a:r>
            <a:r>
              <a:rPr lang="en-US" sz="18144" dirty="0"/>
              <a:t> live with their sugar maples and pines.</a:t>
            </a:r>
            <a:endParaRPr lang="en-US" sz="18144" dirty="0"/>
          </a:p>
        </p:txBody>
      </p:sp>
    </p:spTree>
    <p:extLst>
      <p:ext uri="{BB962C8B-B14F-4D97-AF65-F5344CB8AC3E}">
        <p14:creationId xmlns:p14="http://schemas.microsoft.com/office/powerpoint/2010/main" val="23801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Convention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5586" y="7956303"/>
            <a:ext cx="17405352" cy="13054014"/>
          </a:xfrm>
          <a:ln>
            <a:solidFill>
              <a:schemeClr val="tx1"/>
            </a:solidFill>
          </a:ln>
        </p:spPr>
      </p:pic>
      <p:sp>
        <p:nvSpPr>
          <p:cNvPr id="3" name="TextBox 2"/>
          <p:cNvSpPr txBox="1"/>
          <p:nvPr/>
        </p:nvSpPr>
        <p:spPr>
          <a:xfrm>
            <a:off x="21734586" y="8335107"/>
            <a:ext cx="11183814" cy="120155842"/>
          </a:xfrm>
          <a:prstGeom prst="rect">
            <a:avLst/>
          </a:prstGeom>
          <a:noFill/>
        </p:spPr>
        <p:txBody>
          <a:bodyPr wrap="square" rtlCol="0">
            <a:spAutoFit/>
          </a:bodyPr>
          <a:lstStyle/>
          <a:p>
            <a:r>
              <a:rPr lang="en-US" sz="18144" dirty="0"/>
              <a:t>Students from Gilmanton School explain their analysis of white pine data to an EOS research scientist.</a:t>
            </a:r>
            <a:endParaRPr lang="en-US" sz="18144" dirty="0"/>
          </a:p>
          <a:p>
            <a:r>
              <a:rPr lang="en-US" sz="18144" dirty="0"/>
              <a:t>The Convention adds a final step to Forest Watch protocols—It gives students the opportunity to contemplate their findings, to analyze the meaning of their research, to sift and organize key findings, and to communicate those discoveries and ideas to thoughtful listeners.</a:t>
            </a:r>
            <a:endParaRPr lang="en-US" sz="18144" dirty="0"/>
          </a:p>
        </p:txBody>
      </p:sp>
    </p:spTree>
    <p:extLst>
      <p:ext uri="{BB962C8B-B14F-4D97-AF65-F5344CB8AC3E}">
        <p14:creationId xmlns:p14="http://schemas.microsoft.com/office/powerpoint/2010/main" val="185767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Convention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3555" y="8272830"/>
            <a:ext cx="17405352" cy="13054014"/>
          </a:xfrm>
          <a:ln w="12700">
            <a:solidFill>
              <a:schemeClr val="tx1"/>
            </a:solidFill>
          </a:ln>
        </p:spPr>
      </p:pic>
      <p:sp>
        <p:nvSpPr>
          <p:cNvPr id="3" name="TextBox 2"/>
          <p:cNvSpPr txBox="1"/>
          <p:nvPr/>
        </p:nvSpPr>
        <p:spPr>
          <a:xfrm>
            <a:off x="21998357" y="8704386"/>
            <a:ext cx="13135707" cy="75481048"/>
          </a:xfrm>
          <a:prstGeom prst="rect">
            <a:avLst/>
          </a:prstGeom>
          <a:noFill/>
        </p:spPr>
        <p:txBody>
          <a:bodyPr wrap="square" rtlCol="0">
            <a:spAutoFit/>
          </a:bodyPr>
          <a:lstStyle/>
          <a:p>
            <a:r>
              <a:rPr lang="en-US" sz="18144" dirty="0"/>
              <a:t>Students from the Josiah Bartlett School, Bartlett, NH, chat about their classic experiment: dissolve the egg shell but not the egg.  Such experiments take on a whole new depth of meaning when students can discuss their method and findings with a real scientist like Dr. Erik </a:t>
            </a:r>
            <a:r>
              <a:rPr lang="en-US" sz="18144" dirty="0" err="1"/>
              <a:t>Hobbie</a:t>
            </a:r>
            <a:r>
              <a:rPr lang="en-US" sz="18144" dirty="0"/>
              <a:t>.</a:t>
            </a:r>
            <a:endParaRPr lang="en-US" sz="18144" dirty="0"/>
          </a:p>
        </p:txBody>
      </p:sp>
    </p:spTree>
    <p:extLst>
      <p:ext uri="{BB962C8B-B14F-4D97-AF65-F5344CB8AC3E}">
        <p14:creationId xmlns:p14="http://schemas.microsoft.com/office/powerpoint/2010/main" val="3563022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02629" y="4270604"/>
            <a:ext cx="27432000" cy="2162853"/>
          </a:xfrm>
        </p:spPr>
        <p:txBody>
          <a:bodyPr>
            <a:normAutofit fontScale="90000"/>
          </a:bodyPr>
          <a:lstStyle/>
          <a:p>
            <a:r>
              <a:rPr lang="en-US" dirty="0" smtClean="0"/>
              <a:t>What’s Next?</a:t>
            </a:r>
            <a:endParaRPr lang="en-US" dirty="0"/>
          </a:p>
        </p:txBody>
      </p:sp>
      <p:sp>
        <p:nvSpPr>
          <p:cNvPr id="3" name="Subtitle 2"/>
          <p:cNvSpPr>
            <a:spLocks noGrp="1"/>
          </p:cNvSpPr>
          <p:nvPr>
            <p:ph type="subTitle" idx="1"/>
          </p:nvPr>
        </p:nvSpPr>
        <p:spPr>
          <a:xfrm>
            <a:off x="19552596" y="6694715"/>
            <a:ext cx="12451404" cy="12507687"/>
          </a:xfrm>
        </p:spPr>
        <p:txBody>
          <a:bodyPr>
            <a:normAutofit fontScale="92500"/>
          </a:bodyPr>
          <a:lstStyle/>
          <a:p>
            <a:r>
              <a:rPr lang="en-US" sz="12000" dirty="0"/>
              <a:t>Student Convention       May 30</a:t>
            </a:r>
          </a:p>
          <a:p>
            <a:r>
              <a:rPr lang="en-US" sz="12000" dirty="0"/>
              <a:t>More School Visits </a:t>
            </a:r>
          </a:p>
          <a:p>
            <a:r>
              <a:rPr lang="en-US" sz="12000" dirty="0"/>
              <a:t>Summer Workshops for New teachers</a:t>
            </a:r>
          </a:p>
          <a:p>
            <a:r>
              <a:rPr lang="en-US" sz="12000" dirty="0"/>
              <a:t>Enrichment for All Teachers</a:t>
            </a:r>
            <a:endParaRPr lang="en-US" sz="1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440" y="6843404"/>
            <a:ext cx="17120682" cy="12840513"/>
          </a:xfrm>
          <a:prstGeom prst="rect">
            <a:avLst/>
          </a:prstGeom>
        </p:spPr>
      </p:pic>
    </p:spTree>
    <p:extLst>
      <p:ext uri="{BB962C8B-B14F-4D97-AF65-F5344CB8AC3E}">
        <p14:creationId xmlns:p14="http://schemas.microsoft.com/office/powerpoint/2010/main" val="2736206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4900" y="1766889"/>
            <a:ext cx="27432000" cy="7162800"/>
          </a:xfrm>
        </p:spPr>
        <p:txBody>
          <a:bodyPr>
            <a:normAutofit fontScale="90000"/>
          </a:bodyPr>
          <a:lstStyle/>
          <a:p>
            <a:r>
              <a:rPr lang="en-US" dirty="0" smtClean="0"/>
              <a:t>Gary N. </a:t>
            </a:r>
            <a:r>
              <a:rPr lang="en-US" dirty="0" err="1" smtClean="0"/>
              <a:t>Lauten</a:t>
            </a:r>
            <a:r>
              <a:rPr lang="en-US" dirty="0" smtClean="0"/>
              <a:t> Memorial Award</a:t>
            </a:r>
            <a:br>
              <a:rPr lang="en-US" dirty="0" smtClean="0"/>
            </a:br>
            <a:endParaRPr lang="en-US" dirty="0"/>
          </a:p>
        </p:txBody>
      </p:sp>
      <p:sp>
        <p:nvSpPr>
          <p:cNvPr id="3" name="Subtitle 2"/>
          <p:cNvSpPr>
            <a:spLocks noGrp="1"/>
          </p:cNvSpPr>
          <p:nvPr>
            <p:ph type="subTitle" idx="1"/>
          </p:nvPr>
        </p:nvSpPr>
        <p:spPr>
          <a:xfrm>
            <a:off x="4648200" y="7453314"/>
            <a:ext cx="27851100" cy="15978186"/>
          </a:xfrm>
        </p:spPr>
        <p:txBody>
          <a:bodyPr>
            <a:normAutofit fontScale="47500" lnSpcReduction="20000"/>
          </a:bodyPr>
          <a:lstStyle/>
          <a:p>
            <a:pPr lvl="0">
              <a:lnSpc>
                <a:spcPct val="120000"/>
              </a:lnSpc>
            </a:pPr>
            <a:r>
              <a:rPr lang="en-US" sz="12900" dirty="0"/>
              <a:t>2014 Gary N. </a:t>
            </a:r>
            <a:r>
              <a:rPr lang="en-US" sz="12900" dirty="0" err="1"/>
              <a:t>Lauten</a:t>
            </a:r>
            <a:r>
              <a:rPr lang="en-US" sz="12900" dirty="0"/>
              <a:t> Memorial Award – Frank Schmidt, RHAM High School, Hebron, CT, and Otto Wurzburg, St. </a:t>
            </a:r>
            <a:r>
              <a:rPr lang="en-US" sz="12900" dirty="0" err="1"/>
              <a:t>Johnsbury</a:t>
            </a:r>
            <a:r>
              <a:rPr lang="en-US" sz="12900" dirty="0"/>
              <a:t> School, St. </a:t>
            </a:r>
            <a:r>
              <a:rPr lang="en-US" sz="12900" dirty="0" err="1"/>
              <a:t>Johnsbury</a:t>
            </a:r>
            <a:r>
              <a:rPr lang="en-US" sz="12900" dirty="0"/>
              <a:t>, VT.</a:t>
            </a:r>
          </a:p>
          <a:p>
            <a:pPr lvl="0"/>
            <a:r>
              <a:rPr lang="en-US" sz="12900" dirty="0"/>
              <a:t>2013 Gary N. </a:t>
            </a:r>
            <a:r>
              <a:rPr lang="en-US" sz="12900" dirty="0" err="1"/>
              <a:t>Lauten</a:t>
            </a:r>
            <a:r>
              <a:rPr lang="en-US" sz="12900" dirty="0"/>
              <a:t> Memorial Award – Wes </a:t>
            </a:r>
            <a:r>
              <a:rPr lang="en-US" sz="12900" dirty="0" err="1"/>
              <a:t>Blauss</a:t>
            </a:r>
            <a:r>
              <a:rPr lang="en-US" sz="12900" dirty="0"/>
              <a:t>, Hanson Middle</a:t>
            </a:r>
          </a:p>
          <a:p>
            <a:pPr lvl="0"/>
            <a:r>
              <a:rPr lang="en-US" sz="12900" dirty="0"/>
              <a:t>2012 Gary N. </a:t>
            </a:r>
            <a:r>
              <a:rPr lang="en-US" sz="12900" dirty="0" err="1"/>
              <a:t>lauten</a:t>
            </a:r>
            <a:r>
              <a:rPr lang="en-US" sz="12900" dirty="0"/>
              <a:t> Memorial Award walking stick – Dr. Barry Rock</a:t>
            </a:r>
          </a:p>
          <a:p>
            <a:pPr lvl="0"/>
            <a:r>
              <a:rPr lang="en-US" sz="12900" dirty="0"/>
              <a:t>2011 Gary N. </a:t>
            </a:r>
            <a:r>
              <a:rPr lang="en-US" sz="12900" dirty="0" err="1"/>
              <a:t>Lauten</a:t>
            </a:r>
            <a:r>
              <a:rPr lang="en-US" sz="12900" dirty="0"/>
              <a:t> Memorial Award – Louise James</a:t>
            </a:r>
          </a:p>
          <a:p>
            <a:pPr lvl="0"/>
            <a:r>
              <a:rPr lang="en-US" sz="12900" dirty="0"/>
              <a:t>2010 Gary N. </a:t>
            </a:r>
            <a:r>
              <a:rPr lang="en-US" sz="12900" dirty="0" err="1"/>
              <a:t>Lauten</a:t>
            </a:r>
            <a:r>
              <a:rPr lang="en-US" sz="12900" dirty="0"/>
              <a:t> Memorial Award – Mike Gagnon</a:t>
            </a:r>
          </a:p>
          <a:p>
            <a:pPr lvl="0"/>
            <a:r>
              <a:rPr lang="en-US" sz="12900" dirty="0"/>
              <a:t>2009 Gary N. </a:t>
            </a:r>
            <a:r>
              <a:rPr lang="en-US" sz="12900" dirty="0" err="1"/>
              <a:t>Lauten</a:t>
            </a:r>
            <a:r>
              <a:rPr lang="en-US" sz="12900" dirty="0"/>
              <a:t> Memorial Award – Norma </a:t>
            </a:r>
            <a:r>
              <a:rPr lang="en-US" sz="12900" dirty="0" err="1"/>
              <a:t>Bursaw</a:t>
            </a:r>
            <a:endParaRPr lang="en-US" sz="12900" dirty="0"/>
          </a:p>
          <a:p>
            <a:pPr lvl="0"/>
            <a:r>
              <a:rPr lang="en-US" sz="12900" dirty="0"/>
              <a:t>2008 Gary N. </a:t>
            </a:r>
            <a:r>
              <a:rPr lang="en-US" sz="12900" dirty="0" err="1"/>
              <a:t>Lauten</a:t>
            </a:r>
            <a:r>
              <a:rPr lang="en-US" sz="12900" dirty="0"/>
              <a:t> Memorial Award – Brian Doyle</a:t>
            </a:r>
          </a:p>
          <a:p>
            <a:pPr lvl="0"/>
            <a:r>
              <a:rPr lang="en-US" sz="12900" dirty="0"/>
              <a:t>2007 Gary N. </a:t>
            </a:r>
            <a:r>
              <a:rPr lang="en-US" sz="12900" dirty="0" err="1"/>
              <a:t>Lauten</a:t>
            </a:r>
            <a:r>
              <a:rPr lang="en-US" sz="12900" dirty="0"/>
              <a:t> Memorial Award – Robert </a:t>
            </a:r>
            <a:r>
              <a:rPr lang="en-US" sz="12900" dirty="0" err="1"/>
              <a:t>Schongala</a:t>
            </a:r>
            <a:endParaRPr lang="en-US" sz="12900" dirty="0"/>
          </a:p>
          <a:p>
            <a:pPr lvl="0"/>
            <a:r>
              <a:rPr lang="en-US" sz="12900" dirty="0">
                <a:hlinkClick r:id="rId2"/>
              </a:rPr>
              <a:t>2006 Gary N. </a:t>
            </a:r>
            <a:r>
              <a:rPr lang="en-US" sz="12900" dirty="0" err="1">
                <a:hlinkClick r:id="rId2"/>
              </a:rPr>
              <a:t>Lauten</a:t>
            </a:r>
            <a:r>
              <a:rPr lang="en-US" sz="12900" dirty="0">
                <a:hlinkClick r:id="rId2"/>
              </a:rPr>
              <a:t> Memorial Award</a:t>
            </a:r>
            <a:r>
              <a:rPr lang="en-US" sz="12900" dirty="0"/>
              <a:t> – Nancy </a:t>
            </a:r>
            <a:r>
              <a:rPr lang="en-US" sz="12900" dirty="0" err="1"/>
              <a:t>Chesley</a:t>
            </a:r>
            <a:endParaRPr lang="en-US" sz="12900" dirty="0"/>
          </a:p>
          <a:p>
            <a:pPr lvl="0"/>
            <a:r>
              <a:rPr lang="en-US" sz="12900" dirty="0">
                <a:hlinkClick r:id="rId3"/>
              </a:rPr>
              <a:t>2005 Gary N. </a:t>
            </a:r>
            <a:r>
              <a:rPr lang="en-US" sz="12900" dirty="0" err="1">
                <a:hlinkClick r:id="rId3"/>
              </a:rPr>
              <a:t>Lauten</a:t>
            </a:r>
            <a:r>
              <a:rPr lang="en-US" sz="12900" dirty="0">
                <a:hlinkClick r:id="rId3"/>
              </a:rPr>
              <a:t> Memorial Award</a:t>
            </a:r>
            <a:r>
              <a:rPr lang="en-US" sz="12900" dirty="0"/>
              <a:t> – Mary </a:t>
            </a:r>
            <a:r>
              <a:rPr lang="en-US" sz="12900" dirty="0" err="1"/>
              <a:t>Fougere</a:t>
            </a:r>
            <a:endParaRPr lang="en-US" sz="12900" dirty="0"/>
          </a:p>
          <a:p>
            <a:pPr lvl="0"/>
            <a:r>
              <a:rPr lang="en-US" sz="12900" dirty="0">
                <a:hlinkClick r:id="rId4"/>
              </a:rPr>
              <a:t>2004 Gary N. </a:t>
            </a:r>
            <a:r>
              <a:rPr lang="en-US" sz="12900" dirty="0" err="1">
                <a:hlinkClick r:id="rId4"/>
              </a:rPr>
              <a:t>Lauten</a:t>
            </a:r>
            <a:r>
              <a:rPr lang="en-US" sz="12900" dirty="0">
                <a:hlinkClick r:id="rId4"/>
              </a:rPr>
              <a:t> Memorial Award</a:t>
            </a:r>
            <a:r>
              <a:rPr lang="en-US" sz="12900" dirty="0"/>
              <a:t> – Phil Browne</a:t>
            </a:r>
          </a:p>
          <a:p>
            <a:pPr lvl="0"/>
            <a:r>
              <a:rPr lang="en-US" sz="12900" dirty="0">
                <a:hlinkClick r:id="rId5"/>
              </a:rPr>
              <a:t>2003 Gary N. </a:t>
            </a:r>
            <a:r>
              <a:rPr lang="en-US" sz="12900" dirty="0" err="1">
                <a:hlinkClick r:id="rId5"/>
              </a:rPr>
              <a:t>Lauten</a:t>
            </a:r>
            <a:r>
              <a:rPr lang="en-US" sz="12900" dirty="0">
                <a:hlinkClick r:id="rId5"/>
              </a:rPr>
              <a:t> Memorial Award</a:t>
            </a:r>
            <a:r>
              <a:rPr lang="en-US" sz="12900" dirty="0"/>
              <a:t> – Bob Dyer</a:t>
            </a:r>
          </a:p>
          <a:p>
            <a:pPr lvl="0"/>
            <a:r>
              <a:rPr lang="en-US" sz="12900" dirty="0">
                <a:hlinkClick r:id="rId6"/>
              </a:rPr>
              <a:t>2002 Gary N. </a:t>
            </a:r>
            <a:r>
              <a:rPr lang="en-US" sz="12900" dirty="0" err="1">
                <a:hlinkClick r:id="rId6"/>
              </a:rPr>
              <a:t>Lauten</a:t>
            </a:r>
            <a:r>
              <a:rPr lang="en-US" sz="12900" dirty="0">
                <a:hlinkClick r:id="rId6"/>
              </a:rPr>
              <a:t> Memorial Award</a:t>
            </a:r>
            <a:r>
              <a:rPr lang="en-US" sz="12900" dirty="0"/>
              <a:t> – Anne </a:t>
            </a:r>
            <a:r>
              <a:rPr lang="en-US" sz="12900" dirty="0" err="1"/>
              <a:t>LaCroix</a:t>
            </a:r>
            <a:endParaRPr lang="en-US" sz="12900" dirty="0"/>
          </a:p>
          <a:p>
            <a:endParaRPr lang="en-US" dirty="0"/>
          </a:p>
        </p:txBody>
      </p:sp>
    </p:spTree>
    <p:extLst>
      <p:ext uri="{BB962C8B-B14F-4D97-AF65-F5344CB8AC3E}">
        <p14:creationId xmlns:p14="http://schemas.microsoft.com/office/powerpoint/2010/main" val="163168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29337000" y="9739314"/>
            <a:ext cx="5791200" cy="4967286"/>
          </a:xfrm>
        </p:spPr>
        <p:txBody>
          <a:bodyPr>
            <a:normAutofit fontScale="77500" lnSpcReduction="20000"/>
          </a:bodyPr>
          <a:lstStyle/>
          <a:p>
            <a:r>
              <a:rPr lang="en-US" dirty="0" smtClean="0"/>
              <a:t>Brian Doyle and Norma </a:t>
            </a:r>
            <a:r>
              <a:rPr lang="en-US" dirty="0" err="1" smtClean="0"/>
              <a:t>Bursaw</a:t>
            </a:r>
            <a:r>
              <a:rPr lang="en-US" dirty="0" smtClean="0"/>
              <a:t> with Mike Gagnon and Barry Rock</a:t>
            </a:r>
            <a:endParaRPr lang="en-US" dirty="0"/>
          </a:p>
        </p:txBody>
      </p:sp>
      <p:pic>
        <p:nvPicPr>
          <p:cNvPr id="4" name="Picture 3" descr="C:\Users\martha\Documents\FORESTWATCH\FW-PICTURES\Lauten-09\Bursaw-Doyle.JPG"/>
          <p:cNvPicPr/>
          <p:nvPr/>
        </p:nvPicPr>
        <p:blipFill>
          <a:blip r:embed="rId2" cstate="print"/>
          <a:srcRect/>
          <a:stretch>
            <a:fillRect/>
          </a:stretch>
        </p:blipFill>
        <p:spPr bwMode="auto">
          <a:xfrm>
            <a:off x="370793" y="4191002"/>
            <a:ext cx="28553229" cy="18931209"/>
          </a:xfrm>
          <a:prstGeom prst="rect">
            <a:avLst/>
          </a:prstGeom>
          <a:noFill/>
          <a:ln w="9525">
            <a:noFill/>
            <a:miter lim="800000"/>
            <a:headEnd/>
            <a:tailEnd/>
          </a:ln>
        </p:spPr>
      </p:pic>
    </p:spTree>
    <p:extLst>
      <p:ext uri="{BB962C8B-B14F-4D97-AF65-F5344CB8AC3E}">
        <p14:creationId xmlns:p14="http://schemas.microsoft.com/office/powerpoint/2010/main" val="137212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4314149"/>
            <a:ext cx="27432000" cy="2119311"/>
          </a:xfrm>
        </p:spPr>
        <p:txBody>
          <a:bodyPr>
            <a:normAutofit fontScale="90000"/>
          </a:bodyPr>
          <a:lstStyle/>
          <a:p>
            <a:r>
              <a:rPr lang="en-US" dirty="0" smtClean="0"/>
              <a:t>Recovery Underway</a:t>
            </a:r>
            <a:endParaRPr lang="en-US" dirty="0"/>
          </a:p>
        </p:txBody>
      </p:sp>
      <p:sp>
        <p:nvSpPr>
          <p:cNvPr id="3" name="Subtitle 2"/>
          <p:cNvSpPr>
            <a:spLocks noGrp="1"/>
          </p:cNvSpPr>
          <p:nvPr>
            <p:ph type="subTitle" idx="1"/>
          </p:nvPr>
        </p:nvSpPr>
        <p:spPr>
          <a:xfrm>
            <a:off x="4354284" y="19035714"/>
            <a:ext cx="27432000" cy="4967286"/>
          </a:xfrm>
        </p:spPr>
        <p:txBody>
          <a:bodyPr/>
          <a:lstStyle/>
          <a:p>
            <a:r>
              <a:rPr lang="en-US" dirty="0" smtClean="0"/>
              <a:t>Needle retention averaged almost 2.1 years in 2012-2013, a big jump over 2010-2011 and an improvement on 2011-2012.</a:t>
            </a:r>
            <a:endParaRPr lang="en-US" dirty="0"/>
          </a:p>
        </p:txBody>
      </p:sp>
      <p:grpSp>
        <p:nvGrpSpPr>
          <p:cNvPr id="4" name="Group 3"/>
          <p:cNvGrpSpPr/>
          <p:nvPr/>
        </p:nvGrpSpPr>
        <p:grpSpPr>
          <a:xfrm>
            <a:off x="9372600" y="6781800"/>
            <a:ext cx="19322142" cy="11729948"/>
            <a:chOff x="0" y="0"/>
            <a:chExt cx="5943600" cy="3397238"/>
          </a:xfrm>
        </p:grpSpPr>
        <p:sp>
          <p:nvSpPr>
            <p:cNvPr id="5" name="Text Box 2"/>
            <p:cNvSpPr txBox="1">
              <a:spLocks noChangeArrowheads="1"/>
            </p:cNvSpPr>
            <p:nvPr/>
          </p:nvSpPr>
          <p:spPr bwMode="auto">
            <a:xfrm>
              <a:off x="15240" y="3002280"/>
              <a:ext cx="5928360" cy="394958"/>
            </a:xfrm>
            <a:prstGeom prst="rect">
              <a:avLst/>
            </a:prstGeom>
            <a:solidFill>
              <a:srgbClr val="FFFFFF"/>
            </a:solidFill>
            <a:ln w="9525">
              <a:noFill/>
              <a:miter lim="800000"/>
              <a:headEnd/>
              <a:tailEnd/>
            </a:ln>
          </p:spPr>
          <p:txBody>
            <a:bodyPr rot="0" vert="horz" wrap="square" lIns="274320" tIns="137160" rIns="274320" bIns="137160" anchor="t" anchorCtr="0">
              <a:spAutoFit/>
            </a:bodyPr>
            <a:lstStyle/>
            <a:p>
              <a:pPr>
                <a:lnSpc>
                  <a:spcPct val="107000"/>
                </a:lnSpc>
                <a:spcAft>
                  <a:spcPts val="2400"/>
                </a:spcAft>
              </a:pPr>
              <a:r>
                <a:rPr lang="en-US" sz="3300" i="1">
                  <a:latin typeface="Times New Roman" panose="02020603050405020304" pitchFamily="18" charset="0"/>
                  <a:ea typeface="Calibri" panose="020F0502020204030204" pitchFamily="34" charset="0"/>
                  <a:cs typeface="Times New Roman" panose="02020603050405020304" pitchFamily="18" charset="0"/>
                </a:rPr>
                <a:t>Figure 4.1. Needle retention returned to 2.08 years in 2012-2013, a strong indication that the white pines are recovering from the stress of 2010.</a:t>
              </a:r>
              <a:endParaRPr lang="en-US" sz="330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910840"/>
            </a:xfrm>
            <a:prstGeom prst="rect">
              <a:avLst/>
            </a:prstGeom>
            <a:noFill/>
            <a:ln>
              <a:noFill/>
            </a:ln>
          </p:spPr>
        </p:pic>
      </p:grpSp>
    </p:spTree>
    <p:extLst>
      <p:ext uri="{BB962C8B-B14F-4D97-AF65-F5344CB8AC3E}">
        <p14:creationId xmlns:p14="http://schemas.microsoft.com/office/powerpoint/2010/main" val="4097960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tha\Documents\FORESTWATCH\FW-Website\WEBSITE-FEB-08\links\Picture3.jpg"/>
          <p:cNvPicPr/>
          <p:nvPr/>
        </p:nvPicPr>
        <p:blipFill>
          <a:blip r:embed="rId2" cstate="print"/>
          <a:srcRect/>
          <a:stretch>
            <a:fillRect/>
          </a:stretch>
        </p:blipFill>
        <p:spPr bwMode="auto">
          <a:xfrm>
            <a:off x="13371738" y="5606142"/>
            <a:ext cx="13315950" cy="11430000"/>
          </a:xfrm>
          <a:prstGeom prst="rect">
            <a:avLst/>
          </a:prstGeom>
          <a:noFill/>
          <a:ln w="9525">
            <a:noFill/>
            <a:miter lim="800000"/>
            <a:headEnd/>
            <a:tailEnd/>
          </a:ln>
        </p:spPr>
      </p:pic>
      <p:pic>
        <p:nvPicPr>
          <p:cNvPr id="3" name="Picture 2" descr="C:\Users\martha\Documents\FORESTWATCH\FW-Website\WEBSITE-FEB-08\links\mfougere.jpg"/>
          <p:cNvPicPr/>
          <p:nvPr/>
        </p:nvPicPr>
        <p:blipFill>
          <a:blip r:embed="rId3" cstate="print"/>
          <a:srcRect/>
          <a:stretch>
            <a:fillRect/>
          </a:stretch>
        </p:blipFill>
        <p:spPr bwMode="auto">
          <a:xfrm>
            <a:off x="26909489" y="4962524"/>
            <a:ext cx="7417251" cy="8524875"/>
          </a:xfrm>
          <a:prstGeom prst="rect">
            <a:avLst/>
          </a:prstGeom>
          <a:noFill/>
          <a:ln w="9525">
            <a:noFill/>
            <a:miter lim="800000"/>
            <a:headEnd/>
            <a:tailEnd/>
          </a:ln>
        </p:spPr>
      </p:pic>
      <p:pic>
        <p:nvPicPr>
          <p:cNvPr id="4" name="Picture 3" descr="C:\Users\martha\Documents\FORESTWATCH\FW-Website\WEBSITE-FEB-08\links\philbrowne.jpg"/>
          <p:cNvPicPr/>
          <p:nvPr/>
        </p:nvPicPr>
        <p:blipFill>
          <a:blip r:embed="rId4" cstate="print"/>
          <a:srcRect/>
          <a:stretch>
            <a:fillRect/>
          </a:stretch>
        </p:blipFill>
        <p:spPr bwMode="auto">
          <a:xfrm>
            <a:off x="1117826" y="2819400"/>
            <a:ext cx="12206289" cy="9417504"/>
          </a:xfrm>
          <a:prstGeom prst="rect">
            <a:avLst/>
          </a:prstGeom>
          <a:noFill/>
          <a:ln w="9525">
            <a:noFill/>
            <a:miter lim="800000"/>
            <a:headEnd/>
            <a:tailEnd/>
          </a:ln>
        </p:spPr>
      </p:pic>
      <p:pic>
        <p:nvPicPr>
          <p:cNvPr id="5" name="Picture 4" descr="C:\Users\martha\Documents\FORESTWATCH\FW-Website\WEBSITE-FEB-08\links\bobdyerlg.jpg"/>
          <p:cNvPicPr/>
          <p:nvPr/>
        </p:nvPicPr>
        <p:blipFill>
          <a:blip r:embed="rId5" cstate="print"/>
          <a:srcRect/>
          <a:stretch>
            <a:fillRect/>
          </a:stretch>
        </p:blipFill>
        <p:spPr bwMode="auto">
          <a:xfrm>
            <a:off x="2914650" y="12573000"/>
            <a:ext cx="8572500" cy="11430000"/>
          </a:xfrm>
          <a:prstGeom prst="rect">
            <a:avLst/>
          </a:prstGeom>
          <a:noFill/>
          <a:ln w="9525">
            <a:noFill/>
            <a:miter lim="800000"/>
            <a:headEnd/>
            <a:tailEnd/>
          </a:ln>
        </p:spPr>
      </p:pic>
      <p:pic>
        <p:nvPicPr>
          <p:cNvPr id="6" name="Picture 5" descr="C:\Users\martha\Documents\FORESTWATCH\FW-Website\WEBSITE-FEB-08\links\awards72.jpg"/>
          <p:cNvPicPr/>
          <p:nvPr/>
        </p:nvPicPr>
        <p:blipFill>
          <a:blip r:embed="rId6" cstate="print"/>
          <a:srcRect/>
          <a:stretch>
            <a:fillRect/>
          </a:stretch>
        </p:blipFill>
        <p:spPr bwMode="auto">
          <a:xfrm>
            <a:off x="21448259" y="15129780"/>
            <a:ext cx="11172825" cy="7143750"/>
          </a:xfrm>
          <a:prstGeom prst="rect">
            <a:avLst/>
          </a:prstGeom>
          <a:noFill/>
          <a:ln w="9525">
            <a:noFill/>
            <a:miter lim="800000"/>
            <a:headEnd/>
            <a:tailEnd/>
          </a:ln>
        </p:spPr>
      </p:pic>
      <p:sp>
        <p:nvSpPr>
          <p:cNvPr id="7" name="TextBox 6"/>
          <p:cNvSpPr txBox="1"/>
          <p:nvPr/>
        </p:nvSpPr>
        <p:spPr>
          <a:xfrm>
            <a:off x="12725400" y="18021300"/>
            <a:ext cx="7505700" cy="67104524"/>
          </a:xfrm>
          <a:prstGeom prst="rect">
            <a:avLst/>
          </a:prstGeom>
          <a:noFill/>
        </p:spPr>
        <p:txBody>
          <a:bodyPr wrap="square" rtlCol="0">
            <a:spAutoFit/>
          </a:bodyPr>
          <a:lstStyle/>
          <a:p>
            <a:r>
              <a:rPr lang="en-US" sz="18144" dirty="0"/>
              <a:t>Clockwise from top left, Phil Browne,  Nancy </a:t>
            </a:r>
            <a:r>
              <a:rPr lang="en-US" sz="18144" dirty="0" err="1"/>
              <a:t>Chesley</a:t>
            </a:r>
            <a:r>
              <a:rPr lang="en-US" sz="18144" dirty="0"/>
              <a:t> with Barry Rock and Mike Gagnon, Mary </a:t>
            </a:r>
            <a:r>
              <a:rPr lang="en-US" sz="18144" dirty="0" err="1"/>
              <a:t>Fougere</a:t>
            </a:r>
            <a:r>
              <a:rPr lang="en-US" sz="18144" dirty="0"/>
              <a:t>, Anna Croix with Dr. Rock, and Bob Dyer.</a:t>
            </a:r>
            <a:endParaRPr lang="en-US" sz="18144" dirty="0"/>
          </a:p>
        </p:txBody>
      </p:sp>
    </p:spTree>
    <p:extLst>
      <p:ext uri="{BB962C8B-B14F-4D97-AF65-F5344CB8AC3E}">
        <p14:creationId xmlns:p14="http://schemas.microsoft.com/office/powerpoint/2010/main" val="1428368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55267" y="4304490"/>
            <a:ext cx="27432000" cy="19027302"/>
          </a:xfrm>
        </p:spPr>
        <p:txBody>
          <a:bodyPr>
            <a:normAutofit fontScale="92500" lnSpcReduction="20000"/>
          </a:bodyPr>
          <a:lstStyle/>
          <a:p>
            <a:r>
              <a:rPr lang="en-US" sz="12000" i="1" dirty="0"/>
              <a:t>2014 Gary N. </a:t>
            </a:r>
            <a:r>
              <a:rPr lang="en-US" sz="12000" i="1" dirty="0" err="1"/>
              <a:t>Lauten</a:t>
            </a:r>
            <a:r>
              <a:rPr lang="en-US" sz="12000" i="1" dirty="0"/>
              <a:t> Award Winners</a:t>
            </a:r>
          </a:p>
          <a:p>
            <a:endParaRPr lang="en-US" sz="12000" dirty="0"/>
          </a:p>
          <a:p>
            <a:r>
              <a:rPr lang="en-US" sz="12000" dirty="0"/>
              <a:t>Frank Schmidt</a:t>
            </a:r>
          </a:p>
          <a:p>
            <a:r>
              <a:rPr lang="en-US" sz="12000" dirty="0"/>
              <a:t>RHAM High School</a:t>
            </a:r>
          </a:p>
          <a:p>
            <a:r>
              <a:rPr lang="en-US" sz="12000" dirty="0"/>
              <a:t>Since 1997</a:t>
            </a:r>
          </a:p>
          <a:p>
            <a:r>
              <a:rPr lang="en-US" sz="12000" dirty="0"/>
              <a:t>Ten trees!</a:t>
            </a:r>
          </a:p>
          <a:p>
            <a:endParaRPr lang="en-US" sz="12000" dirty="0"/>
          </a:p>
          <a:p>
            <a:r>
              <a:rPr lang="en-US" sz="12000" dirty="0"/>
              <a:t>Otto Wurzburg</a:t>
            </a:r>
          </a:p>
          <a:p>
            <a:r>
              <a:rPr lang="en-US" sz="12000" dirty="0"/>
              <a:t>St. </a:t>
            </a:r>
            <a:r>
              <a:rPr lang="en-US" sz="12000" dirty="0" err="1"/>
              <a:t>Johnsbury</a:t>
            </a:r>
            <a:r>
              <a:rPr lang="en-US" sz="12000" dirty="0"/>
              <a:t> School</a:t>
            </a:r>
          </a:p>
          <a:p>
            <a:r>
              <a:rPr lang="en-US" sz="12000" dirty="0"/>
              <a:t>Since 1997</a:t>
            </a:r>
          </a:p>
          <a:p>
            <a:r>
              <a:rPr lang="en-US" sz="12000" dirty="0"/>
              <a:t>Ten trees!</a:t>
            </a:r>
          </a:p>
          <a:p>
            <a:endParaRPr lang="en-US" dirty="0"/>
          </a:p>
        </p:txBody>
      </p:sp>
    </p:spTree>
    <p:extLst>
      <p:ext uri="{BB962C8B-B14F-4D97-AF65-F5344CB8AC3E}">
        <p14:creationId xmlns:p14="http://schemas.microsoft.com/office/powerpoint/2010/main" val="94091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0741" y="4401231"/>
            <a:ext cx="27519087" cy="2815998"/>
          </a:xfrm>
        </p:spPr>
        <p:txBody>
          <a:bodyPr>
            <a:normAutofit fontScale="90000"/>
          </a:bodyPr>
          <a:lstStyle/>
          <a:p>
            <a:r>
              <a:rPr lang="en-US" dirty="0" smtClean="0"/>
              <a:t>Record Needle Length</a:t>
            </a:r>
            <a:endParaRPr lang="en-US" dirty="0"/>
          </a:p>
        </p:txBody>
      </p:sp>
      <p:sp>
        <p:nvSpPr>
          <p:cNvPr id="3" name="Subtitle 2"/>
          <p:cNvSpPr>
            <a:spLocks noGrp="1"/>
          </p:cNvSpPr>
          <p:nvPr>
            <p:ph type="subTitle" idx="1"/>
          </p:nvPr>
        </p:nvSpPr>
        <p:spPr>
          <a:xfrm>
            <a:off x="25516112" y="8095571"/>
            <a:ext cx="8882745" cy="12271599"/>
          </a:xfrm>
        </p:spPr>
        <p:txBody>
          <a:bodyPr/>
          <a:lstStyle/>
          <a:p>
            <a:r>
              <a:rPr lang="en-US" dirty="0" smtClean="0"/>
              <a:t>12.5% greater length than historic average = more photosynthetic equipment.  Is this a response to 2010 stress?</a:t>
            </a:r>
            <a:endParaRPr lang="en-US" dirty="0"/>
          </a:p>
        </p:txBody>
      </p:sp>
      <p:grpSp>
        <p:nvGrpSpPr>
          <p:cNvPr id="4" name="Group 3"/>
          <p:cNvGrpSpPr/>
          <p:nvPr/>
        </p:nvGrpSpPr>
        <p:grpSpPr>
          <a:xfrm>
            <a:off x="4408715" y="8272190"/>
            <a:ext cx="19844655" cy="12967290"/>
            <a:chOff x="0" y="0"/>
            <a:chExt cx="5943600" cy="350840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3111500"/>
            </a:xfrm>
            <a:prstGeom prst="rect">
              <a:avLst/>
            </a:prstGeom>
            <a:noFill/>
            <a:ln>
              <a:noFill/>
            </a:ln>
          </p:spPr>
        </p:pic>
        <p:sp>
          <p:nvSpPr>
            <p:cNvPr id="6" name="Text Box 2"/>
            <p:cNvSpPr txBox="1">
              <a:spLocks noChangeArrowheads="1"/>
            </p:cNvSpPr>
            <p:nvPr/>
          </p:nvSpPr>
          <p:spPr bwMode="auto">
            <a:xfrm>
              <a:off x="0" y="3139440"/>
              <a:ext cx="5913120" cy="368962"/>
            </a:xfrm>
            <a:prstGeom prst="rect">
              <a:avLst/>
            </a:prstGeom>
            <a:solidFill>
              <a:srgbClr val="FFFFFF"/>
            </a:solidFill>
            <a:ln w="9525">
              <a:noFill/>
              <a:miter lim="800000"/>
              <a:headEnd/>
              <a:tailEnd/>
            </a:ln>
          </p:spPr>
          <p:txBody>
            <a:bodyPr rot="0" vert="horz" wrap="square" lIns="274320" tIns="137160" rIns="274320" bIns="137160" anchor="t" anchorCtr="0">
              <a:spAutoFit/>
            </a:bodyPr>
            <a:lstStyle/>
            <a:p>
              <a:pPr>
                <a:lnSpc>
                  <a:spcPct val="107000"/>
                </a:lnSpc>
                <a:spcAft>
                  <a:spcPts val="2400"/>
                </a:spcAft>
              </a:pPr>
              <a:r>
                <a:rPr lang="en-US" sz="3300" i="1">
                  <a:latin typeface="Times New Roman" panose="02020603050405020304" pitchFamily="18" charset="0"/>
                  <a:ea typeface="Calibri" panose="020F0502020204030204" pitchFamily="34" charset="0"/>
                  <a:cs typeface="Times New Roman" panose="02020603050405020304" pitchFamily="18" charset="0"/>
                </a:rPr>
                <a:t>Figure 4.4. Needles were, on average, 12.5% longer in 2012 than in any previous year, another indication trees are rebounding from the 2010 shock and perhaps compensating for lost older needles.</a:t>
              </a:r>
              <a:endParaRPr lang="en-US" sz="33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677" t="15152" r="10733"/>
          <a:stretch/>
        </p:blipFill>
        <p:spPr>
          <a:xfrm>
            <a:off x="25646747" y="15076719"/>
            <a:ext cx="9405255" cy="8360226"/>
          </a:xfrm>
          <a:prstGeom prst="rect">
            <a:avLst/>
          </a:prstGeom>
          <a:ln>
            <a:solidFill>
              <a:schemeClr val="tx1"/>
            </a:solidFill>
          </a:ln>
        </p:spPr>
      </p:pic>
    </p:spTree>
    <p:extLst>
      <p:ext uri="{BB962C8B-B14F-4D97-AF65-F5344CB8AC3E}">
        <p14:creationId xmlns:p14="http://schemas.microsoft.com/office/powerpoint/2010/main" val="4258348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35887" y="5272089"/>
            <a:ext cx="27432000" cy="2946624"/>
          </a:xfrm>
        </p:spPr>
        <p:txBody>
          <a:bodyPr>
            <a:normAutofit/>
          </a:bodyPr>
          <a:lstStyle/>
          <a:p>
            <a:r>
              <a:rPr lang="en-US" sz="10800" dirty="0"/>
              <a:t>White Pine Math for Wizards</a:t>
            </a:r>
            <a:endParaRPr lang="en-US" sz="10800" dirty="0"/>
          </a:p>
        </p:txBody>
      </p:sp>
      <p:sp>
        <p:nvSpPr>
          <p:cNvPr id="3" name="Subtitle 2"/>
          <p:cNvSpPr>
            <a:spLocks noGrp="1"/>
          </p:cNvSpPr>
          <p:nvPr>
            <p:ph type="subTitle" idx="1"/>
          </p:nvPr>
        </p:nvSpPr>
        <p:spPr>
          <a:xfrm>
            <a:off x="14848115" y="9094424"/>
            <a:ext cx="19019271" cy="13798233"/>
          </a:xfrm>
        </p:spPr>
        <p:txBody>
          <a:bodyPr>
            <a:normAutofit fontScale="77500" lnSpcReduction="20000"/>
          </a:bodyPr>
          <a:lstStyle/>
          <a:p>
            <a:r>
              <a:rPr lang="en-US" dirty="0" smtClean="0"/>
              <a:t>David </a:t>
            </a:r>
            <a:r>
              <a:rPr lang="en-US" dirty="0" err="1" smtClean="0"/>
              <a:t>Lawlor</a:t>
            </a:r>
            <a:r>
              <a:rPr lang="en-US" dirty="0" smtClean="0"/>
              <a:t>, a photosynthesis expert, estimates that a square meter of leaf might contain 7x10^9 mesophyll cells.</a:t>
            </a:r>
          </a:p>
          <a:p>
            <a:r>
              <a:rPr lang="en-US" dirty="0" smtClean="0"/>
              <a:t>There are 1,000,000 mm^2 in 1 m^2.</a:t>
            </a:r>
          </a:p>
          <a:p>
            <a:r>
              <a:rPr lang="en-US" dirty="0" smtClean="0"/>
              <a:t>So 1 mm^2 would contain 7,000 mesophyll cells.</a:t>
            </a:r>
          </a:p>
          <a:p>
            <a:r>
              <a:rPr lang="en-US" dirty="0" smtClean="0"/>
              <a:t>1 mesophyll cell may contain ~50 chloroplasts</a:t>
            </a:r>
          </a:p>
          <a:p>
            <a:r>
              <a:rPr lang="en-US" dirty="0" smtClean="0"/>
              <a:t>1 chloroplast may contain 6.7 x 10^8 chlorophyll molecules!</a:t>
            </a:r>
          </a:p>
          <a:p>
            <a:r>
              <a:rPr lang="en-US" dirty="0" smtClean="0"/>
              <a:t>So if the white pine lengthens its needle by 12.5%, how much more chlorophyll will it have?</a:t>
            </a:r>
            <a:endParaRPr lang="en-US" dirty="0"/>
          </a:p>
        </p:txBody>
      </p:sp>
      <p:pic>
        <p:nvPicPr>
          <p:cNvPr id="1026" name="Picture 2" descr="http://upload.wikimedia.org/wikipedia/commons/4/49/Plagiomnium_affine_laminazelle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41" y="4718127"/>
            <a:ext cx="12421962" cy="9311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3175" t="12699" r="27301" b="15978"/>
          <a:stretch/>
        </p:blipFill>
        <p:spPr>
          <a:xfrm>
            <a:off x="4746174" y="13226142"/>
            <a:ext cx="6338004" cy="8577942"/>
          </a:xfrm>
          <a:prstGeom prst="rect">
            <a:avLst/>
          </a:prstGeom>
          <a:ln>
            <a:solidFill>
              <a:schemeClr val="tx1"/>
            </a:solidFill>
          </a:ln>
        </p:spPr>
      </p:pic>
    </p:spTree>
    <p:extLst>
      <p:ext uri="{BB962C8B-B14F-4D97-AF65-F5344CB8AC3E}">
        <p14:creationId xmlns:p14="http://schemas.microsoft.com/office/powerpoint/2010/main" val="3539664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6171" y="308202"/>
            <a:ext cx="27432000" cy="7162800"/>
          </a:xfrm>
        </p:spPr>
        <p:txBody>
          <a:bodyPr/>
          <a:lstStyle/>
          <a:p>
            <a:r>
              <a:rPr lang="en-US" dirty="0" smtClean="0"/>
              <a:t>Record Low damage</a:t>
            </a:r>
            <a:endParaRPr lang="en-US" dirty="0"/>
          </a:p>
        </p:txBody>
      </p:sp>
      <p:sp>
        <p:nvSpPr>
          <p:cNvPr id="3" name="Subtitle 2"/>
          <p:cNvSpPr>
            <a:spLocks noGrp="1"/>
          </p:cNvSpPr>
          <p:nvPr>
            <p:ph type="subTitle" idx="1"/>
          </p:nvPr>
        </p:nvSpPr>
        <p:spPr>
          <a:xfrm>
            <a:off x="22424567" y="8175171"/>
            <a:ext cx="13280577" cy="14978742"/>
          </a:xfrm>
        </p:spPr>
        <p:txBody>
          <a:bodyPr>
            <a:normAutofit fontScale="92500" lnSpcReduction="20000"/>
          </a:bodyPr>
          <a:lstStyle/>
          <a:p>
            <a:r>
              <a:rPr lang="en-US" dirty="0" smtClean="0"/>
              <a:t>Students evaluated 7,600 needles and found that 2.5 mm was the average length of needle showing either tip necrosis or chlorotic mottle.</a:t>
            </a:r>
          </a:p>
          <a:p>
            <a:endParaRPr lang="en-US" dirty="0"/>
          </a:p>
          <a:p>
            <a:r>
              <a:rPr lang="en-US" dirty="0" smtClean="0"/>
              <a:t>Average total damage (damage in mm/average length in mm) was also at a record low, 2.9%.</a:t>
            </a:r>
          </a:p>
          <a:p>
            <a:endParaRPr lang="en-US" dirty="0"/>
          </a:p>
          <a:p>
            <a:r>
              <a:rPr lang="en-US" dirty="0" smtClean="0"/>
              <a:t>Were the pines producing more protective </a:t>
            </a:r>
            <a:r>
              <a:rPr lang="en-US" dirty="0" err="1" smtClean="0"/>
              <a:t>phenolics</a:t>
            </a:r>
            <a:r>
              <a:rPr lang="en-US" dirty="0" smtClean="0"/>
              <a:t>?</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58705704"/>
              </p:ext>
            </p:extLst>
          </p:nvPr>
        </p:nvGraphicFramePr>
        <p:xfrm>
          <a:off x="1795464" y="8589507"/>
          <a:ext cx="19322826" cy="129097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7045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954184736"/>
              </p:ext>
            </p:extLst>
          </p:nvPr>
        </p:nvGraphicFramePr>
        <p:xfrm>
          <a:off x="7141029" y="8445275"/>
          <a:ext cx="23273658" cy="1222670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3084" y="5170715"/>
            <a:ext cx="29565600" cy="1754326"/>
          </a:xfrm>
          <a:prstGeom prst="rect">
            <a:avLst/>
          </a:prstGeom>
          <a:noFill/>
        </p:spPr>
        <p:txBody>
          <a:bodyPr wrap="square" rtlCol="0">
            <a:spAutoFit/>
          </a:bodyPr>
          <a:lstStyle/>
          <a:p>
            <a:r>
              <a:rPr lang="en-US" sz="10800" dirty="0"/>
              <a:t>Improved NIR3/1 Ratio – Less premature aging</a:t>
            </a:r>
            <a:endParaRPr lang="en-US" sz="10800" dirty="0"/>
          </a:p>
        </p:txBody>
      </p:sp>
      <p:sp>
        <p:nvSpPr>
          <p:cNvPr id="4" name="TextBox 3"/>
          <p:cNvSpPr txBox="1"/>
          <p:nvPr/>
        </p:nvSpPr>
        <p:spPr>
          <a:xfrm>
            <a:off x="10276115" y="21238031"/>
            <a:ext cx="16285029" cy="5676682"/>
          </a:xfrm>
          <a:prstGeom prst="rect">
            <a:avLst/>
          </a:prstGeom>
          <a:noFill/>
        </p:spPr>
        <p:txBody>
          <a:bodyPr wrap="square" rtlCol="0">
            <a:spAutoFit/>
          </a:bodyPr>
          <a:lstStyle/>
          <a:p>
            <a:r>
              <a:rPr lang="en-US" sz="18144" dirty="0"/>
              <a:t>More time to make sugar.</a:t>
            </a:r>
            <a:endParaRPr lang="en-US" sz="18144" dirty="0"/>
          </a:p>
        </p:txBody>
      </p:sp>
    </p:spTree>
    <p:extLst>
      <p:ext uri="{BB962C8B-B14F-4D97-AF65-F5344CB8AC3E}">
        <p14:creationId xmlns:p14="http://schemas.microsoft.com/office/powerpoint/2010/main" val="355327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9233" y="4034363"/>
            <a:ext cx="27432000" cy="2467653"/>
          </a:xfrm>
        </p:spPr>
        <p:txBody>
          <a:bodyPr>
            <a:normAutofit fontScale="90000"/>
          </a:bodyPr>
          <a:lstStyle/>
          <a:p>
            <a:r>
              <a:rPr lang="en-US" dirty="0" smtClean="0"/>
              <a:t>No water stress</a:t>
            </a:r>
            <a:endParaRPr lang="en-US" dirty="0"/>
          </a:p>
        </p:txBody>
      </p:sp>
      <p:sp>
        <p:nvSpPr>
          <p:cNvPr id="3" name="Subtitle 2"/>
          <p:cNvSpPr>
            <a:spLocks noGrp="1"/>
          </p:cNvSpPr>
          <p:nvPr>
            <p:ph type="subTitle" idx="1"/>
          </p:nvPr>
        </p:nvSpPr>
        <p:spPr>
          <a:xfrm>
            <a:off x="24524816" y="4607433"/>
            <a:ext cx="10319661" cy="9851574"/>
          </a:xfrm>
        </p:spPr>
        <p:txBody>
          <a:bodyPr/>
          <a:lstStyle/>
          <a:p>
            <a:r>
              <a:rPr lang="en-US" dirty="0" smtClean="0"/>
              <a:t>The VIRIS index of TM 5/4, an indicator of water stress, showed a significant drop.  Water content tests found a record &gt;55%.</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468364155"/>
              </p:ext>
            </p:extLst>
          </p:nvPr>
        </p:nvGraphicFramePr>
        <p:xfrm>
          <a:off x="602186" y="6930959"/>
          <a:ext cx="20000997" cy="12799749"/>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19961159" y="11892063"/>
            <a:ext cx="15914451" cy="10745988"/>
            <a:chOff x="0" y="0"/>
            <a:chExt cx="5943600" cy="3464913"/>
          </a:xfrm>
          <a:solidFill>
            <a:schemeClr val="accent1">
              <a:lumMod val="20000"/>
              <a:lumOff val="80000"/>
            </a:schemeClr>
          </a:solidFill>
        </p:grpSpPr>
        <p:sp>
          <p:nvSpPr>
            <p:cNvPr id="7" name="Text Box 2"/>
            <p:cNvSpPr txBox="1">
              <a:spLocks noChangeArrowheads="1"/>
            </p:cNvSpPr>
            <p:nvPr/>
          </p:nvSpPr>
          <p:spPr bwMode="auto">
            <a:xfrm>
              <a:off x="106680" y="3200400"/>
              <a:ext cx="5836920" cy="264513"/>
            </a:xfrm>
            <a:prstGeom prst="rect">
              <a:avLst/>
            </a:prstGeom>
            <a:grpFill/>
            <a:ln w="9525">
              <a:noFill/>
              <a:miter lim="800000"/>
              <a:headEnd/>
              <a:tailEnd/>
            </a:ln>
          </p:spPr>
          <p:txBody>
            <a:bodyPr rot="0" vert="horz" wrap="square" lIns="274320" tIns="137160" rIns="274320" bIns="137160" anchor="t" anchorCtr="0">
              <a:spAutoFit/>
            </a:bodyPr>
            <a:lstStyle/>
            <a:p>
              <a:pPr>
                <a:lnSpc>
                  <a:spcPct val="107000"/>
                </a:lnSpc>
                <a:spcAft>
                  <a:spcPts val="2400"/>
                </a:spcAft>
              </a:pPr>
              <a:r>
                <a:rPr lang="en-US" sz="3300" i="1">
                  <a:latin typeface="Times New Roman" panose="02020603050405020304" pitchFamily="18" charset="0"/>
                  <a:ea typeface="Calibri" panose="020F0502020204030204" pitchFamily="34" charset="0"/>
                  <a:cs typeface="Times New Roman" panose="02020603050405020304" pitchFamily="18" charset="0"/>
                </a:rPr>
                <a:t>Figure 4.5. Water content returned to record high levels in 2012 needles.</a:t>
              </a:r>
              <a:endParaRPr lang="en-US" sz="330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943600" cy="3109595"/>
            </a:xfrm>
            <a:prstGeom prst="rect">
              <a:avLst/>
            </a:prstGeom>
            <a:grpFill/>
            <a:ln>
              <a:noFill/>
            </a:ln>
          </p:spPr>
        </p:pic>
      </p:grpSp>
      <p:sp>
        <p:nvSpPr>
          <p:cNvPr id="4" name="TextBox 3"/>
          <p:cNvSpPr txBox="1"/>
          <p:nvPr/>
        </p:nvSpPr>
        <p:spPr>
          <a:xfrm>
            <a:off x="2334639" y="21639182"/>
            <a:ext cx="21420306" cy="8468857"/>
          </a:xfrm>
          <a:prstGeom prst="rect">
            <a:avLst/>
          </a:prstGeom>
          <a:noFill/>
        </p:spPr>
        <p:txBody>
          <a:bodyPr wrap="square" rtlCol="0">
            <a:spAutoFit/>
          </a:bodyPr>
          <a:lstStyle/>
          <a:p>
            <a:r>
              <a:rPr lang="en-US" sz="18144" dirty="0"/>
              <a:t>Student tests of water content confirm VIRIS index.</a:t>
            </a:r>
            <a:endParaRPr lang="en-US" sz="18144" dirty="0"/>
          </a:p>
        </p:txBody>
      </p:sp>
    </p:spTree>
    <p:extLst>
      <p:ext uri="{BB962C8B-B14F-4D97-AF65-F5344CB8AC3E}">
        <p14:creationId xmlns:p14="http://schemas.microsoft.com/office/powerpoint/2010/main" val="348116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40233378"/>
              </p:ext>
            </p:extLst>
          </p:nvPr>
        </p:nvGraphicFramePr>
        <p:xfrm>
          <a:off x="808893" y="4382088"/>
          <a:ext cx="33147000" cy="20025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80347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8715</TotalTime>
  <Words>1846</Words>
  <Application>Microsoft Office PowerPoint</Application>
  <PresentationFormat>Custom</PresentationFormat>
  <Paragraphs>177</Paragraphs>
  <Slides>31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Goudy Stout</vt:lpstr>
      <vt:lpstr>Times New Roman</vt:lpstr>
      <vt:lpstr>Office Theme</vt:lpstr>
      <vt:lpstr>PowerPoint Presentation</vt:lpstr>
      <vt:lpstr>This Year’s White Pine News</vt:lpstr>
      <vt:lpstr>Recovery Underway</vt:lpstr>
      <vt:lpstr>Record Needle Length</vt:lpstr>
      <vt:lpstr>White Pine Math for Wizards</vt:lpstr>
      <vt:lpstr>Record Low damage</vt:lpstr>
      <vt:lpstr>PowerPoint Presentation</vt:lpstr>
      <vt:lpstr>No water stress</vt:lpstr>
      <vt:lpstr>PowerPoint Presentation</vt:lpstr>
      <vt:lpstr>Ozone and REIP Connections</vt:lpstr>
      <vt:lpstr>Expand the Ozone Transport Region?</vt:lpstr>
      <vt:lpstr>NOx Emission Trends in NH</vt:lpstr>
      <vt:lpstr>Vox Emissions Trends</vt:lpstr>
      <vt:lpstr>With all of this improvement, why is the Governor worried about ozone?</vt:lpstr>
      <vt:lpstr>School Data</vt:lpstr>
      <vt:lpstr>A Wealth of Data</vt:lpstr>
      <vt:lpstr>Reminders:  Check Students’ math!</vt:lpstr>
      <vt:lpstr>Forest Watch meets the need…</vt:lpstr>
      <vt:lpstr>Next Generation Science Standards</vt:lpstr>
      <vt:lpstr>More School Visits</vt:lpstr>
      <vt:lpstr>Enrichment Day 2013</vt:lpstr>
      <vt:lpstr>Expecting the Unexpected</vt:lpstr>
      <vt:lpstr>Landsat 8</vt:lpstr>
      <vt:lpstr>Student Convention 2013</vt:lpstr>
      <vt:lpstr>Student Convention</vt:lpstr>
      <vt:lpstr>Student Convention</vt:lpstr>
      <vt:lpstr>What’s Next?</vt:lpstr>
      <vt:lpstr>Gary N. Lauten Memorial Award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39</cp:revision>
  <dcterms:created xsi:type="dcterms:W3CDTF">2014-01-06T21:55:23Z</dcterms:created>
  <dcterms:modified xsi:type="dcterms:W3CDTF">2014-03-05T18:54:02Z</dcterms:modified>
</cp:coreProperties>
</file>