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1" r:id="rId4"/>
    <p:sldId id="258" r:id="rId5"/>
    <p:sldId id="274" r:id="rId6"/>
    <p:sldId id="260" r:id="rId7"/>
    <p:sldId id="269" r:id="rId8"/>
    <p:sldId id="270" r:id="rId9"/>
    <p:sldId id="261" r:id="rId10"/>
    <p:sldId id="262" r:id="rId11"/>
    <p:sldId id="264" r:id="rId12"/>
    <p:sldId id="267" r:id="rId13"/>
    <p:sldId id="265" r:id="rId14"/>
    <p:sldId id="272" r:id="rId15"/>
    <p:sldId id="275" r:id="rId16"/>
    <p:sldId id="276" r:id="rId17"/>
    <p:sldId id="277" r:id="rId18"/>
    <p:sldId id="278"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29" autoAdjust="0"/>
  </p:normalViewPr>
  <p:slideViewPr>
    <p:cSldViewPr>
      <p:cViewPr varScale="1">
        <p:scale>
          <a:sx n="105" d="100"/>
          <a:sy n="105" d="100"/>
        </p:scale>
        <p:origin x="-115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DEEB5-C10F-4B3D-B966-C50501633DE6}"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269207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DEEB5-C10F-4B3D-B966-C50501633DE6}"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206007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DEEB5-C10F-4B3D-B966-C50501633DE6}"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10975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DEEB5-C10F-4B3D-B966-C50501633DE6}"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32410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DEEB5-C10F-4B3D-B966-C50501633DE6}"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148450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3DEEB5-C10F-4B3D-B966-C50501633DE6}"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31228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DEEB5-C10F-4B3D-B966-C50501633DE6}" type="datetimeFigureOut">
              <a:rPr lang="en-US" smtClean="0"/>
              <a:pPr/>
              <a:t>3/28/2012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227372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3DEEB5-C10F-4B3D-B966-C50501633DE6}" type="datetimeFigureOut">
              <a:rPr lang="en-US" smtClean="0"/>
              <a:pPr/>
              <a:t>3/28/2012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52380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DEEB5-C10F-4B3D-B966-C50501633DE6}" type="datetimeFigureOut">
              <a:rPr lang="en-US" smtClean="0"/>
              <a:pPr/>
              <a:t>3/28/2012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237153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DEEB5-C10F-4B3D-B966-C50501633DE6}"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401511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DEEB5-C10F-4B3D-B966-C50501633DE6}"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282049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DEEB5-C10F-4B3D-B966-C50501633DE6}" type="datetimeFigureOut">
              <a:rPr lang="en-US" smtClean="0"/>
              <a:pPr/>
              <a:t>3/28/2012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39E68-24D4-4364-B93E-15D304EF979D}" type="slidenum">
              <a:rPr lang="en-US" smtClean="0"/>
              <a:pPr/>
              <a:t>‹#›</a:t>
            </a:fld>
            <a:endParaRPr lang="en-US"/>
          </a:p>
        </p:txBody>
      </p:sp>
    </p:spTree>
    <p:extLst>
      <p:ext uri="{BB962C8B-B14F-4D97-AF65-F5344CB8AC3E}">
        <p14:creationId xmlns:p14="http://schemas.microsoft.com/office/powerpoint/2010/main" xmlns="" val="79143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forestwatch@sr.unh.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p:txBody>
          <a:bodyPr>
            <a:normAutofit fontScale="92500" lnSpcReduction="20000"/>
          </a:bodyPr>
          <a:lstStyle/>
          <a:p>
            <a:r>
              <a:rPr lang="en-US" dirty="0" smtClean="0">
                <a:solidFill>
                  <a:srgbClr val="FFC000"/>
                </a:solidFill>
                <a:latin typeface="Times New Roman" pitchFamily="18" charset="0"/>
                <a:cs typeface="Times New Roman" pitchFamily="18" charset="0"/>
              </a:rPr>
              <a:t>Sugar Maple Observations</a:t>
            </a:r>
          </a:p>
          <a:p>
            <a:r>
              <a:rPr lang="en-US" dirty="0" smtClean="0">
                <a:solidFill>
                  <a:srgbClr val="FFC000"/>
                </a:solidFill>
                <a:latin typeface="Times New Roman" pitchFamily="18" charset="0"/>
                <a:cs typeface="Times New Roman" pitchFamily="18" charset="0"/>
              </a:rPr>
              <a:t>Spring </a:t>
            </a:r>
            <a:r>
              <a:rPr lang="en-US" dirty="0" smtClean="0">
                <a:solidFill>
                  <a:srgbClr val="FFC000"/>
                </a:solidFill>
                <a:latin typeface="Times New Roman" pitchFamily="18" charset="0"/>
                <a:cs typeface="Times New Roman" pitchFamily="18" charset="0"/>
              </a:rPr>
              <a:t>2012</a:t>
            </a:r>
            <a:endParaRPr lang="en-US" dirty="0" smtClean="0">
              <a:solidFill>
                <a:srgbClr val="FFC000"/>
              </a:solidFill>
              <a:latin typeface="Times New Roman" pitchFamily="18" charset="0"/>
              <a:cs typeface="Times New Roman" pitchFamily="18" charset="0"/>
            </a:endParaRPr>
          </a:p>
          <a:p>
            <a:r>
              <a:rPr lang="en-US" dirty="0" smtClean="0">
                <a:solidFill>
                  <a:srgbClr val="FFC000"/>
                </a:solidFill>
                <a:latin typeface="Times New Roman" pitchFamily="18" charset="0"/>
                <a:cs typeface="Times New Roman" pitchFamily="18" charset="0"/>
              </a:rPr>
              <a:t>Martha </a:t>
            </a:r>
            <a:r>
              <a:rPr lang="en-US" dirty="0" smtClean="0">
                <a:solidFill>
                  <a:srgbClr val="FFC000"/>
                </a:solidFill>
                <a:latin typeface="Times New Roman" pitchFamily="18" charset="0"/>
                <a:cs typeface="Times New Roman" pitchFamily="18" charset="0"/>
              </a:rPr>
              <a:t>Carlson</a:t>
            </a:r>
          </a:p>
          <a:p>
            <a:r>
              <a:rPr lang="en-US" sz="2600" dirty="0" smtClean="0">
                <a:solidFill>
                  <a:srgbClr val="FFC000"/>
                </a:solidFill>
                <a:latin typeface="Times New Roman" pitchFamily="18" charset="0"/>
                <a:cs typeface="Times New Roman" pitchFamily="18" charset="0"/>
              </a:rPr>
              <a:t>Copyright 2012 University of New Hampshire</a:t>
            </a:r>
            <a:endParaRPr lang="en-US" sz="2600" dirty="0">
              <a:solidFill>
                <a:srgbClr val="FFC000"/>
              </a:solidFill>
              <a:latin typeface="Times New Roman" pitchFamily="18" charset="0"/>
              <a:cs typeface="Times New Roman" pitchFamily="18" charset="0"/>
            </a:endParaRPr>
          </a:p>
        </p:txBody>
      </p:sp>
      <p:sp>
        <p:nvSpPr>
          <p:cNvPr id="2" name="Title 1"/>
          <p:cNvSpPr>
            <a:spLocks noGrp="1"/>
          </p:cNvSpPr>
          <p:nvPr>
            <p:ph type="ctrTitle"/>
          </p:nvPr>
        </p:nvSpPr>
        <p:spPr/>
        <p:txBody>
          <a:bodyPr/>
          <a:lstStyle/>
          <a:p>
            <a:r>
              <a:rPr lang="en-US" dirty="0" smtClean="0">
                <a:solidFill>
                  <a:srgbClr val="FFC000"/>
                </a:solidFill>
                <a:latin typeface="Times New Roman" pitchFamily="18" charset="0"/>
                <a:cs typeface="Times New Roman" pitchFamily="18" charset="0"/>
              </a:rPr>
              <a:t>A Very Flowery Year</a:t>
            </a:r>
            <a:endParaRPr lang="en-US"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2171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xmlns="" val="401605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xmlns="" val="1194235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105400"/>
            <a:ext cx="6400800" cy="1752600"/>
          </a:xfrm>
        </p:spPr>
        <p:txBody>
          <a:bodyPr>
            <a:normAutofit/>
          </a:bodyPr>
          <a:lstStyle/>
          <a:p>
            <a:r>
              <a:rPr lang="en-US" sz="1800" dirty="0" smtClean="0">
                <a:solidFill>
                  <a:schemeClr val="tx1"/>
                </a:solidFill>
                <a:latin typeface="Times New Roman" pitchFamily="18" charset="0"/>
                <a:cs typeface="Times New Roman" pitchFamily="18" charset="0"/>
              </a:rPr>
              <a:t>The female flowers contained paired ovaries which appeared sticky.</a:t>
            </a:r>
          </a:p>
          <a:p>
            <a:r>
              <a:rPr lang="en-US" sz="1800" dirty="0" smtClean="0">
                <a:solidFill>
                  <a:schemeClr val="tx1"/>
                </a:solidFill>
                <a:latin typeface="Times New Roman" pitchFamily="18" charset="0"/>
                <a:cs typeface="Times New Roman" pitchFamily="18" charset="0"/>
              </a:rPr>
              <a:t>Why would they need to be sticky?</a:t>
            </a:r>
          </a:p>
          <a:p>
            <a:r>
              <a:rPr lang="en-US" sz="1800" dirty="0" smtClean="0">
                <a:solidFill>
                  <a:schemeClr val="tx1"/>
                </a:solidFill>
                <a:latin typeface="Times New Roman" pitchFamily="18" charset="0"/>
                <a:cs typeface="Times New Roman" pitchFamily="18" charset="0"/>
              </a:rPr>
              <a:t>Pollen must stick to them!</a:t>
            </a:r>
            <a:endParaRPr lang="en-US" sz="18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r="25000"/>
          <a:stretch>
            <a:fillRect/>
          </a:stretch>
        </p:blipFill>
        <p:spPr>
          <a:xfrm>
            <a:off x="1143000" y="685800"/>
            <a:ext cx="5486400" cy="4114800"/>
          </a:xfrm>
          <a:prstGeom prst="rect">
            <a:avLst/>
          </a:prstGeom>
        </p:spPr>
      </p:pic>
    </p:spTree>
    <p:extLst>
      <p:ext uri="{BB962C8B-B14F-4D97-AF65-F5344CB8AC3E}">
        <p14:creationId xmlns:p14="http://schemas.microsoft.com/office/powerpoint/2010/main" xmlns="" val="2978984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447800" y="4648200"/>
            <a:ext cx="6400800" cy="1752600"/>
          </a:xfrm>
        </p:spPr>
        <p:txBody>
          <a:bodyPr/>
          <a:lstStyle/>
          <a:p>
            <a:r>
              <a:rPr lang="en-US" sz="2000" dirty="0" smtClean="0">
                <a:solidFill>
                  <a:schemeClr val="tx1"/>
                </a:solidFill>
                <a:latin typeface="Times New Roman" pitchFamily="18" charset="0"/>
                <a:cs typeface="Times New Roman" pitchFamily="18" charset="0"/>
              </a:rPr>
              <a:t>How does pollen enter the ovary?</a:t>
            </a:r>
            <a:endParaRPr lang="en-US" sz="20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7800" y="762000"/>
            <a:ext cx="6477000" cy="3643313"/>
          </a:xfrm>
          <a:prstGeom prst="rect">
            <a:avLst/>
          </a:prstGeom>
        </p:spPr>
      </p:pic>
    </p:spTree>
    <p:extLst>
      <p:ext uri="{BB962C8B-B14F-4D97-AF65-F5344CB8AC3E}">
        <p14:creationId xmlns:p14="http://schemas.microsoft.com/office/powerpoint/2010/main" xmlns="" val="395838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724400"/>
            <a:ext cx="6400800" cy="1752600"/>
          </a:xfrm>
        </p:spPr>
        <p:txBody>
          <a:bodyPr>
            <a:normAutofit lnSpcReduction="10000"/>
          </a:bodyPr>
          <a:lstStyle/>
          <a:p>
            <a:r>
              <a:rPr lang="en-US" sz="2000" dirty="0" smtClean="0">
                <a:solidFill>
                  <a:schemeClr val="tx1"/>
                </a:solidFill>
                <a:latin typeface="Times New Roman" pitchFamily="18" charset="0"/>
                <a:cs typeface="Times New Roman" pitchFamily="18" charset="0"/>
              </a:rPr>
              <a:t>The twig above shows six samaras and six leaves all grown from one gigantic apical bud. Two additional leaves grew from a lateral (side) bud. The samaras grew and ripened all summer. None fell until mid-September. </a:t>
            </a:r>
            <a:r>
              <a:rPr lang="en-US" sz="2000" dirty="0" smtClean="0">
                <a:solidFill>
                  <a:schemeClr val="tx1"/>
                </a:solidFill>
                <a:latin typeface="Times New Roman" pitchFamily="18" charset="0"/>
                <a:cs typeface="Times New Roman" pitchFamily="18" charset="0"/>
              </a:rPr>
              <a:t> In 2011, because of the huge numbers of flowers on most trees, some twigs had only two or four leaves, rather than six.</a:t>
            </a:r>
            <a:endParaRPr lang="en-US" sz="20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7800" y="228600"/>
            <a:ext cx="5689600" cy="4267200"/>
          </a:xfrm>
          <a:prstGeom prst="rect">
            <a:avLst/>
          </a:prstGeom>
        </p:spPr>
      </p:pic>
    </p:spTree>
    <p:extLst>
      <p:ext uri="{BB962C8B-B14F-4D97-AF65-F5344CB8AC3E}">
        <p14:creationId xmlns:p14="http://schemas.microsoft.com/office/powerpoint/2010/main" xmlns="" val="4236334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dirty="0" smtClean="0">
                <a:latin typeface="Times New Roman" pitchFamily="18" charset="0"/>
                <a:cs typeface="Times New Roman" pitchFamily="18" charset="0"/>
              </a:rPr>
              <a:t>Samara facts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32500" lnSpcReduction="20000"/>
          </a:bodyPr>
          <a:lstStyle/>
          <a:p>
            <a:pPr>
              <a:spcBef>
                <a:spcPct val="10000"/>
              </a:spcBef>
              <a:tabLst>
                <a:tab pos="508000" algn="l"/>
              </a:tabLst>
            </a:pPr>
            <a:r>
              <a:rPr lang="en-US" sz="5000" dirty="0" smtClean="0">
                <a:solidFill>
                  <a:schemeClr val="tx1"/>
                </a:solidFill>
                <a:latin typeface="Times New Roman" pitchFamily="18" charset="0"/>
              </a:rPr>
              <a:t>One </a:t>
            </a:r>
            <a:r>
              <a:rPr lang="en-US" sz="5000" dirty="0" smtClean="0">
                <a:solidFill>
                  <a:schemeClr val="tx1"/>
                </a:solidFill>
                <a:latin typeface="Times New Roman" pitchFamily="18" charset="0"/>
              </a:rPr>
              <a:t>side of each samara is almost always empty, even though it has a perfectly formed exterior and interior seed coat. </a:t>
            </a:r>
          </a:p>
          <a:p>
            <a:pPr>
              <a:spcBef>
                <a:spcPct val="10000"/>
              </a:spcBef>
              <a:tabLst>
                <a:tab pos="508000" algn="l"/>
              </a:tabLst>
            </a:pPr>
            <a:r>
              <a:rPr lang="en-US" sz="5000" dirty="0" smtClean="0">
                <a:solidFill>
                  <a:schemeClr val="tx1"/>
                </a:solidFill>
                <a:latin typeface="Times New Roman" pitchFamily="18" charset="0"/>
              </a:rPr>
              <a:t>The thick green outer coat protects a delicate white tissue-like inner coat. Within, the maple seed is a tightly rolled ball. Surprisingly, the seed is green. Yes, it contains chlorophyll. It is producing its own sugar from light filtered through the seed coat.</a:t>
            </a:r>
          </a:p>
          <a:p>
            <a:endParaRPr lang="en-US" dirty="0"/>
          </a:p>
        </p:txBody>
      </p:sp>
      <p:pic>
        <p:nvPicPr>
          <p:cNvPr id="5" name="Picture 4" descr="DSC08252.JPG"/>
          <p:cNvPicPr>
            <a:picLocks noChangeAspect="1"/>
          </p:cNvPicPr>
          <p:nvPr/>
        </p:nvPicPr>
        <p:blipFill>
          <a:blip r:embed="rId2" cstate="print"/>
          <a:stretch>
            <a:fillRect/>
          </a:stretch>
        </p:blipFill>
        <p:spPr>
          <a:xfrm>
            <a:off x="990600" y="1828800"/>
            <a:ext cx="2032000" cy="1524000"/>
          </a:xfrm>
          <a:prstGeom prst="rect">
            <a:avLst/>
          </a:prstGeom>
        </p:spPr>
      </p:pic>
      <p:pic>
        <p:nvPicPr>
          <p:cNvPr id="6" name="Picture 5" descr="DSC08251.JPG"/>
          <p:cNvPicPr>
            <a:picLocks noChangeAspect="1"/>
          </p:cNvPicPr>
          <p:nvPr/>
        </p:nvPicPr>
        <p:blipFill>
          <a:blip r:embed="rId3" cstate="print"/>
          <a:stretch>
            <a:fillRect/>
          </a:stretch>
        </p:blipFill>
        <p:spPr>
          <a:xfrm>
            <a:off x="914400" y="533400"/>
            <a:ext cx="1447800" cy="1085850"/>
          </a:xfrm>
          <a:prstGeom prst="rect">
            <a:avLst/>
          </a:prstGeom>
        </p:spPr>
      </p:pic>
      <p:pic>
        <p:nvPicPr>
          <p:cNvPr id="7" name="Picture 6" descr="DSC08278.JPG"/>
          <p:cNvPicPr>
            <a:picLocks noChangeAspect="1"/>
          </p:cNvPicPr>
          <p:nvPr/>
        </p:nvPicPr>
        <p:blipFill>
          <a:blip r:embed="rId4" cstate="print"/>
          <a:stretch>
            <a:fillRect/>
          </a:stretch>
        </p:blipFill>
        <p:spPr>
          <a:xfrm>
            <a:off x="3505200" y="1752600"/>
            <a:ext cx="2133600" cy="1600200"/>
          </a:xfrm>
          <a:prstGeom prst="rect">
            <a:avLst/>
          </a:prstGeom>
        </p:spPr>
      </p:pic>
      <p:pic>
        <p:nvPicPr>
          <p:cNvPr id="8" name="Picture 7" descr="DSC08279.JPG"/>
          <p:cNvPicPr>
            <a:picLocks noChangeAspect="1"/>
          </p:cNvPicPr>
          <p:nvPr/>
        </p:nvPicPr>
        <p:blipFill>
          <a:blip r:embed="rId5" cstate="print"/>
          <a:stretch>
            <a:fillRect/>
          </a:stretch>
        </p:blipFill>
        <p:spPr>
          <a:xfrm>
            <a:off x="5791200" y="1752600"/>
            <a:ext cx="2082800" cy="1562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b="1" dirty="0" smtClean="0">
                <a:solidFill>
                  <a:schemeClr val="tx1"/>
                </a:solidFill>
                <a:latin typeface="Times New Roman" pitchFamily="18" charset="0"/>
                <a:cs typeface="Times New Roman" pitchFamily="18" charset="0"/>
              </a:rPr>
              <a:t>A maple seed is protected inside two seed </a:t>
            </a:r>
            <a:r>
              <a:rPr lang="en-US" b="1" dirty="0" smtClean="0">
                <a:solidFill>
                  <a:schemeClr val="tx1"/>
                </a:solidFill>
                <a:latin typeface="Times New Roman" pitchFamily="18" charset="0"/>
                <a:cs typeface="Times New Roman" pitchFamily="18" charset="0"/>
              </a:rPr>
              <a:t>coats</a:t>
            </a:r>
            <a:endParaRPr lang="en-US"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5600" y="1219200"/>
            <a:ext cx="3556000" cy="2667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00200" y="18211800"/>
            <a:ext cx="3454400" cy="2590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fontScale="77500" lnSpcReduction="20000"/>
          </a:bodyPr>
          <a:lstStyle/>
          <a:p>
            <a:r>
              <a:rPr lang="en-US" dirty="0" smtClean="0">
                <a:solidFill>
                  <a:schemeClr val="tx1"/>
                </a:solidFill>
                <a:latin typeface="Times New Roman" pitchFamily="18" charset="0"/>
                <a:cs typeface="Times New Roman" pitchFamily="18" charset="0"/>
              </a:rPr>
              <a:t>A </a:t>
            </a:r>
            <a:r>
              <a:rPr lang="en-US" dirty="0" smtClean="0">
                <a:solidFill>
                  <a:schemeClr val="tx1"/>
                </a:solidFill>
                <a:latin typeface="Times New Roman" pitchFamily="18" charset="0"/>
                <a:cs typeface="Times New Roman" pitchFamily="18" charset="0"/>
              </a:rPr>
              <a:t>samara seed </a:t>
            </a:r>
            <a:r>
              <a:rPr lang="en-US" dirty="0" smtClean="0">
                <a:solidFill>
                  <a:schemeClr val="tx1"/>
                </a:solidFill>
                <a:latin typeface="Times New Roman" pitchFamily="18" charset="0"/>
                <a:cs typeface="Times New Roman" pitchFamily="18" charset="0"/>
              </a:rPr>
              <a:t>is tightly curled inside its tissue-like inner coat</a:t>
            </a:r>
            <a:r>
              <a:rPr lang="en-US"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rPr>
              <a:t> The seed is a curl of embryonic root, called the </a:t>
            </a:r>
            <a:r>
              <a:rPr lang="en-US" dirty="0" err="1" smtClean="0">
                <a:solidFill>
                  <a:schemeClr val="tx1"/>
                </a:solidFill>
                <a:latin typeface="Times New Roman" pitchFamily="18" charset="0"/>
              </a:rPr>
              <a:t>radicle</a:t>
            </a:r>
            <a:r>
              <a:rPr lang="en-US" dirty="0" smtClean="0">
                <a:solidFill>
                  <a:schemeClr val="tx1"/>
                </a:solidFill>
                <a:latin typeface="Times New Roman" pitchFamily="18" charset="0"/>
              </a:rPr>
              <a:t>, and two embryonic leaves, the cotyledons. </a:t>
            </a:r>
          </a:p>
          <a:p>
            <a:r>
              <a:rPr lang="en-US" b="1"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38100"/>
            <a:ext cx="4419600" cy="3314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990600"/>
            <a:ext cx="6400800" cy="1752600"/>
          </a:xfrm>
        </p:spPr>
        <p:txBody>
          <a:bodyPr/>
          <a:lstStyle/>
          <a:p>
            <a:r>
              <a:rPr lang="en-US" dirty="0" smtClean="0">
                <a:solidFill>
                  <a:schemeClr val="tx1"/>
                </a:solidFill>
                <a:latin typeface="Times New Roman" pitchFamily="18" charset="0"/>
                <a:cs typeface="Times New Roman" pitchFamily="18" charset="0"/>
              </a:rPr>
              <a:t>Below, uncurled, the samara has two embryonic leaves and a primordial root.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2057400" y="2743200"/>
            <a:ext cx="5486400" cy="34868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sz="4000" b="1" dirty="0" smtClean="0">
                <a:solidFill>
                  <a:srgbClr val="000000"/>
                </a:solidFill>
                <a:latin typeface="Times New Roman" pitchFamily="18" charset="0"/>
                <a:cs typeface="Times New Roman" pitchFamily="18" charset="0"/>
              </a:rPr>
              <a:t>Conclusions</a:t>
            </a:r>
            <a:r>
              <a:rPr lang="en-US" b="1" dirty="0" smtClean="0">
                <a:solidFill>
                  <a:srgbClr val="000000"/>
                </a:solidFill>
              </a:rPr>
              <a:t/>
            </a:r>
            <a:br>
              <a:rPr lang="en-US" b="1" dirty="0" smtClean="0">
                <a:solidFill>
                  <a:srgbClr val="000000"/>
                </a:solidFill>
              </a:rPr>
            </a:br>
            <a:endParaRPr lang="en-US" dirty="0"/>
          </a:p>
        </p:txBody>
      </p:sp>
      <p:sp>
        <p:nvSpPr>
          <p:cNvPr id="3" name="Subtitle 2"/>
          <p:cNvSpPr>
            <a:spLocks noGrp="1"/>
          </p:cNvSpPr>
          <p:nvPr>
            <p:ph type="subTitle" idx="1"/>
          </p:nvPr>
        </p:nvSpPr>
        <p:spPr>
          <a:xfrm>
            <a:off x="1219200" y="2209800"/>
            <a:ext cx="6400800" cy="1752600"/>
          </a:xfrm>
        </p:spPr>
        <p:txBody>
          <a:bodyPr>
            <a:normAutofit fontScale="25000" lnSpcReduction="20000"/>
          </a:bodyPr>
          <a:lstStyle/>
          <a:p>
            <a:pPr>
              <a:spcBef>
                <a:spcPct val="50000"/>
              </a:spcBef>
              <a:tabLst>
                <a:tab pos="635000" algn="l"/>
              </a:tabLst>
            </a:pPr>
            <a:r>
              <a:rPr lang="en-US" sz="6200" dirty="0" smtClean="0">
                <a:solidFill>
                  <a:schemeClr val="tx1"/>
                </a:solidFill>
                <a:latin typeface="Times New Roman" pitchFamily="18" charset="0"/>
              </a:rPr>
              <a:t>Sugar </a:t>
            </a:r>
            <a:r>
              <a:rPr lang="en-US" sz="6200" dirty="0" smtClean="0">
                <a:solidFill>
                  <a:schemeClr val="tx1"/>
                </a:solidFill>
                <a:latin typeface="Times New Roman" pitchFamily="18" charset="0"/>
              </a:rPr>
              <a:t>maple seeds </a:t>
            </a:r>
            <a:r>
              <a:rPr lang="en-US" sz="6200" dirty="0" smtClean="0">
                <a:solidFill>
                  <a:schemeClr val="tx1"/>
                </a:solidFill>
                <a:latin typeface="Times New Roman" pitchFamily="18" charset="0"/>
              </a:rPr>
              <a:t>were </a:t>
            </a:r>
            <a:r>
              <a:rPr lang="en-US" sz="6200" dirty="0" smtClean="0">
                <a:solidFill>
                  <a:schemeClr val="tx1"/>
                </a:solidFill>
                <a:latin typeface="Times New Roman" pitchFamily="18" charset="0"/>
              </a:rPr>
              <a:t>dispersed from the mother trees throughout the </a:t>
            </a:r>
            <a:r>
              <a:rPr lang="en-US" sz="6200" dirty="0" smtClean="0">
                <a:solidFill>
                  <a:schemeClr val="tx1"/>
                </a:solidFill>
                <a:latin typeface="Times New Roman" pitchFamily="18" charset="0"/>
              </a:rPr>
              <a:t>fall in 2011. </a:t>
            </a:r>
            <a:r>
              <a:rPr lang="en-US" sz="6200" dirty="0" smtClean="0">
                <a:solidFill>
                  <a:schemeClr val="tx1"/>
                </a:solidFill>
                <a:latin typeface="Times New Roman" pitchFamily="18" charset="0"/>
              </a:rPr>
              <a:t>Moist mineral soil is the best seed bed for sugar maple seeds. They develop under a thin layer of soil. Germination begins in early spring and within six weeks, a tiny sugar maple might be found in the shady undergrowth in the sugar bush.  Our New Hampshire maples should display dramatic regeneration this spring and summer.</a:t>
            </a:r>
          </a:p>
          <a:p>
            <a:pPr>
              <a:spcBef>
                <a:spcPct val="50000"/>
              </a:spcBef>
              <a:tabLst>
                <a:tab pos="635000" algn="l"/>
              </a:tabLst>
            </a:pPr>
            <a:r>
              <a:rPr lang="en-US" sz="6200" dirty="0" smtClean="0">
                <a:solidFill>
                  <a:schemeClr val="tx1"/>
                </a:solidFill>
                <a:latin typeface="Times New Roman" pitchFamily="18" charset="0"/>
              </a:rPr>
              <a:t>All trees in the Maple Watch program showed signs of stress during the 2011 growing season. Leaves were smaller than usual. Tests of leaf reflectance showed lower measurements of chlorophyll, high water stress and early leaf senescence. Many trees dropped their leaves earlier than usual last fall. Buds, developed beside the growing samaras, </a:t>
            </a:r>
            <a:r>
              <a:rPr lang="en-US" sz="6200" dirty="0" smtClean="0">
                <a:solidFill>
                  <a:schemeClr val="tx1"/>
                </a:solidFill>
                <a:latin typeface="Times New Roman" pitchFamily="18" charset="0"/>
              </a:rPr>
              <a:t>looked </a:t>
            </a:r>
            <a:r>
              <a:rPr lang="en-US" sz="6200" dirty="0" smtClean="0">
                <a:solidFill>
                  <a:schemeClr val="tx1"/>
                </a:solidFill>
                <a:latin typeface="Times New Roman" pitchFamily="18" charset="0"/>
              </a:rPr>
              <a:t>smaller than usual.</a:t>
            </a:r>
          </a:p>
          <a:p>
            <a:pPr>
              <a:spcBef>
                <a:spcPct val="50000"/>
              </a:spcBef>
              <a:tabLst>
                <a:tab pos="635000" algn="l"/>
              </a:tabLst>
            </a:pPr>
            <a:r>
              <a:rPr lang="en-US" sz="6200" dirty="0" smtClean="0">
                <a:solidFill>
                  <a:schemeClr val="tx1"/>
                </a:solidFill>
                <a:latin typeface="Times New Roman" pitchFamily="18" charset="0"/>
              </a:rPr>
              <a:t>Tests of sap collected in 2012 may give us clues as to how stressful the 2011 flowers were and how resilient our sugar maples are.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latin typeface="Times New Roman" pitchFamily="18" charset="0"/>
                <a:cs typeface="Times New Roman" pitchFamily="18" charset="0"/>
              </a:rPr>
              <a:t>2011: Year of Maple Flowers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4343400"/>
            <a:ext cx="6400800" cy="2514600"/>
          </a:xfrm>
        </p:spPr>
        <p:txBody>
          <a:bodyPr>
            <a:normAutofit fontScale="32500" lnSpcReduction="20000"/>
          </a:bodyPr>
          <a:lstStyle/>
          <a:p>
            <a:pPr>
              <a:spcBef>
                <a:spcPct val="10000"/>
              </a:spcBef>
              <a:tabLst>
                <a:tab pos="500063" algn="l"/>
              </a:tabLst>
            </a:pPr>
            <a:r>
              <a:rPr lang="en-US" sz="5500" dirty="0" smtClean="0">
                <a:solidFill>
                  <a:schemeClr val="tx1"/>
                </a:solidFill>
                <a:latin typeface="Times New Roman" pitchFamily="18" charset="0"/>
                <a:cs typeface="Times New Roman" pitchFamily="18" charset="0"/>
              </a:rPr>
              <a:t>2011was </a:t>
            </a:r>
            <a:r>
              <a:rPr lang="en-US" sz="5500" dirty="0" smtClean="0">
                <a:solidFill>
                  <a:schemeClr val="tx1"/>
                </a:solidFill>
                <a:latin typeface="Times New Roman" pitchFamily="18" charset="0"/>
                <a:cs typeface="Times New Roman" pitchFamily="18" charset="0"/>
              </a:rPr>
              <a:t>a year for heavy flowering. Every tree of mature age, 22 years or older, produced a full canopy of pale yellow flowers in late April.  Sugar maples produce seeds every 3 to 7 years.</a:t>
            </a:r>
          </a:p>
          <a:p>
            <a:pPr>
              <a:spcBef>
                <a:spcPct val="10000"/>
              </a:spcBef>
              <a:tabLst>
                <a:tab pos="500063" algn="l"/>
              </a:tabLst>
            </a:pPr>
            <a:endParaRPr lang="en-US" sz="5500" dirty="0" smtClean="0">
              <a:solidFill>
                <a:schemeClr val="tx1"/>
              </a:solidFill>
              <a:latin typeface="Times New Roman" pitchFamily="18" charset="0"/>
              <a:cs typeface="Times New Roman" pitchFamily="18" charset="0"/>
            </a:endParaRPr>
          </a:p>
          <a:p>
            <a:pPr>
              <a:spcBef>
                <a:spcPct val="10000"/>
              </a:spcBef>
              <a:tabLst>
                <a:tab pos="500063" algn="l"/>
              </a:tabLst>
            </a:pPr>
            <a:r>
              <a:rPr lang="en-US" sz="5500" dirty="0" smtClean="0">
                <a:solidFill>
                  <a:schemeClr val="tx1"/>
                </a:solidFill>
                <a:latin typeface="Times New Roman" pitchFamily="18" charset="0"/>
                <a:cs typeface="Times New Roman" pitchFamily="18" charset="0"/>
              </a:rPr>
              <a:t>Producing viable seeds challenges a tree. It must also produce large healthy leaves to make sugar for wood and twig growth, for wood and roots, and for the </a:t>
            </a:r>
            <a:r>
              <a:rPr lang="en-US" sz="5500" dirty="0" err="1" smtClean="0">
                <a:solidFill>
                  <a:schemeClr val="tx1"/>
                </a:solidFill>
                <a:latin typeface="Times New Roman" pitchFamily="18" charset="0"/>
                <a:cs typeface="Times New Roman" pitchFamily="18" charset="0"/>
              </a:rPr>
              <a:t>biochemicals</a:t>
            </a:r>
            <a:r>
              <a:rPr lang="en-US" sz="5500" dirty="0" smtClean="0">
                <a:solidFill>
                  <a:schemeClr val="tx1"/>
                </a:solidFill>
                <a:latin typeface="Times New Roman" pitchFamily="18" charset="0"/>
                <a:cs typeface="Times New Roman" pitchFamily="18" charset="0"/>
              </a:rPr>
              <a:t> that protect the tree from insects, fungi and other stresses. Nature prepares healthy trees for this challenge. Maple Watch participants are witnesses to a miracle of Nature.</a:t>
            </a:r>
          </a:p>
          <a:p>
            <a:pPr>
              <a:spcBef>
                <a:spcPct val="10000"/>
              </a:spcBef>
              <a:tabLst>
                <a:tab pos="500063" algn="l"/>
              </a:tabLst>
            </a:pPr>
            <a:endParaRPr lang="en-US" dirty="0" smtClean="0">
              <a:latin typeface="Times New Roman" pitchFamily="18" charset="0"/>
            </a:endParaRPr>
          </a:p>
          <a:p>
            <a:pPr>
              <a:spcBef>
                <a:spcPct val="10000"/>
              </a:spcBef>
              <a:tabLst>
                <a:tab pos="500063" algn="l"/>
              </a:tabLst>
            </a:pPr>
            <a:endParaRPr lang="en-US" dirty="0" smtClean="0">
              <a:latin typeface="Times New Roman" pitchFamily="18" charset="0"/>
            </a:endParaRPr>
          </a:p>
          <a:p>
            <a:pPr>
              <a:spcBef>
                <a:spcPct val="10000"/>
              </a:spcBef>
              <a:tabLst>
                <a:tab pos="500063" algn="l"/>
              </a:tabLst>
            </a:pPr>
            <a:endParaRPr lang="en-US" dirty="0" smtClean="0">
              <a:latin typeface="Times New Roman" pitchFamily="18" charset="0"/>
            </a:endParaRPr>
          </a:p>
          <a:p>
            <a:pPr>
              <a:spcBef>
                <a:spcPct val="10000"/>
              </a:spcBef>
              <a:tabLst>
                <a:tab pos="500063" algn="l"/>
              </a:tabLst>
            </a:pPr>
            <a:endParaRPr lang="en-US" dirty="0" smtClean="0">
              <a:latin typeface="Times New Roman"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67000" y="1371600"/>
            <a:ext cx="3556000" cy="266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rmAutofit/>
          </a:bodyPr>
          <a:lstStyle/>
          <a:p>
            <a:r>
              <a:rPr lang="en-US" sz="3600" dirty="0" smtClean="0">
                <a:latin typeface="Times New Roman" pitchFamily="18" charset="0"/>
                <a:cs typeface="Times New Roman" pitchFamily="18" charset="0"/>
              </a:rPr>
              <a:t>Keep your eyes on the buds!</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1143000" y="2590800"/>
            <a:ext cx="4495800" cy="3200400"/>
          </a:xfrm>
        </p:spPr>
        <p:txBody>
          <a:bodyPr>
            <a:normAutofit fontScale="85000" lnSpcReduction="10000"/>
          </a:bodyPr>
          <a:lstStyle/>
          <a:p>
            <a:r>
              <a:rPr lang="en-US" dirty="0" smtClean="0">
                <a:solidFill>
                  <a:schemeClr val="tx1"/>
                </a:solidFill>
                <a:latin typeface="Times New Roman" pitchFamily="18" charset="0"/>
                <a:cs typeface="Times New Roman" pitchFamily="18" charset="0"/>
              </a:rPr>
              <a:t>Stressed by heavy flowering duties, stressed again in the recent winter by oddly warm temperatures, how will our maple buds open this spring? Email Forest Watch, </a:t>
            </a:r>
            <a:r>
              <a:rPr lang="en-US" dirty="0" smtClean="0">
                <a:solidFill>
                  <a:schemeClr val="tx1"/>
                </a:solidFill>
                <a:latin typeface="Times New Roman" pitchFamily="18" charset="0"/>
                <a:cs typeface="Times New Roman" pitchFamily="18" charset="0"/>
                <a:hlinkClick r:id="rId2"/>
              </a:rPr>
              <a:t>forestwatch@sr.unh.edu</a:t>
            </a:r>
            <a:r>
              <a:rPr lang="en-US" dirty="0" smtClean="0">
                <a:solidFill>
                  <a:schemeClr val="tx1"/>
                </a:solidFill>
                <a:latin typeface="Times New Roman" pitchFamily="18" charset="0"/>
                <a:cs typeface="Times New Roman" pitchFamily="18" charset="0"/>
              </a:rPr>
              <a:t> if you notice something unusual</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30315"/>
          <a:stretch/>
        </p:blipFill>
        <p:spPr>
          <a:xfrm>
            <a:off x="5715000" y="2514600"/>
            <a:ext cx="2973606" cy="3200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5715000"/>
            <a:ext cx="6400800" cy="1752600"/>
          </a:xfrm>
        </p:spPr>
        <p:txBody>
          <a:bodyPr>
            <a:normAutofit/>
          </a:bodyPr>
          <a:lstStyle/>
          <a:p>
            <a:r>
              <a:rPr lang="en-US" sz="1800" b="1" dirty="0" smtClean="0">
                <a:solidFill>
                  <a:schemeClr val="tx1"/>
                </a:solidFill>
                <a:latin typeface="Times New Roman" pitchFamily="18" charset="0"/>
                <a:cs typeface="Times New Roman" pitchFamily="18" charset="0"/>
              </a:rPr>
              <a:t> </a:t>
            </a:r>
            <a:r>
              <a:rPr lang="en-US" sz="1800" b="1" dirty="0" smtClean="0">
                <a:solidFill>
                  <a:schemeClr val="tx1"/>
                </a:solidFill>
                <a:latin typeface="Times New Roman" pitchFamily="18" charset="0"/>
                <a:cs typeface="Times New Roman" pitchFamily="18" charset="0"/>
              </a:rPr>
              <a:t>Sugar maples opened as usual in late April but the apical buds were yellow flowers, with tiny leaves around the flowers. The pale gold dominated the trees for two full weeks. </a:t>
            </a:r>
            <a:endParaRPr lang="en-US" sz="18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0"/>
            <a:ext cx="7467600" cy="5600700"/>
          </a:xfrm>
          <a:prstGeom prst="rect">
            <a:avLst/>
          </a:prstGeom>
        </p:spPr>
      </p:pic>
    </p:spTree>
    <p:extLst>
      <p:ext uri="{BB962C8B-B14F-4D97-AF65-F5344CB8AC3E}">
        <p14:creationId xmlns:p14="http://schemas.microsoft.com/office/powerpoint/2010/main" xmlns="" val="3367499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486400"/>
            <a:ext cx="6400800" cy="1752600"/>
          </a:xfrm>
        </p:spPr>
        <p:txBody>
          <a:bodyPr>
            <a:normAutofit/>
          </a:bodyPr>
          <a:lstStyle/>
          <a:p>
            <a:r>
              <a:rPr lang="en-US" sz="1800" dirty="0" smtClean="0">
                <a:solidFill>
                  <a:schemeClr val="tx1"/>
                </a:solidFill>
                <a:latin typeface="Times New Roman" pitchFamily="18" charset="0"/>
                <a:cs typeface="Times New Roman" pitchFamily="18" charset="0"/>
              </a:rPr>
              <a:t>Beautiful flowers show stamen, the male pollen containing structures, at the tips of the flowers. Notice the reddish color of protective </a:t>
            </a:r>
            <a:r>
              <a:rPr lang="en-US" sz="1800" dirty="0" err="1" smtClean="0">
                <a:solidFill>
                  <a:schemeClr val="tx1"/>
                </a:solidFill>
                <a:latin typeface="Times New Roman" pitchFamily="18" charset="0"/>
                <a:cs typeface="Times New Roman" pitchFamily="18" charset="0"/>
              </a:rPr>
              <a:t>anthocyanin</a:t>
            </a:r>
            <a:r>
              <a:rPr lang="en-US" sz="1800" dirty="0" smtClean="0">
                <a:solidFill>
                  <a:schemeClr val="tx1"/>
                </a:solidFill>
                <a:latin typeface="Times New Roman" pitchFamily="18" charset="0"/>
                <a:cs typeface="Times New Roman" pitchFamily="18" charset="0"/>
              </a:rPr>
              <a:t>-filled sepals. </a:t>
            </a:r>
            <a:endParaRPr lang="en-US" sz="18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152400"/>
            <a:ext cx="6781800" cy="5086350"/>
          </a:xfrm>
          <a:prstGeom prst="rect">
            <a:avLst/>
          </a:prstGeom>
        </p:spPr>
      </p:pic>
    </p:spTree>
    <p:extLst>
      <p:ext uri="{BB962C8B-B14F-4D97-AF65-F5344CB8AC3E}">
        <p14:creationId xmlns:p14="http://schemas.microsoft.com/office/powerpoint/2010/main" xmlns="" val="404367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25000" lnSpcReduction="20000"/>
          </a:bodyPr>
          <a:lstStyle/>
          <a:p>
            <a:pPr>
              <a:spcBef>
                <a:spcPct val="10000"/>
              </a:spcBef>
            </a:pPr>
            <a:r>
              <a:rPr lang="en-US" sz="5500" i="1" dirty="0" smtClean="0">
                <a:solidFill>
                  <a:schemeClr val="tx1"/>
                </a:solidFill>
                <a:latin typeface="Times New Roman" pitchFamily="18" charset="0"/>
                <a:cs typeface="Times New Roman" pitchFamily="18" charset="0"/>
              </a:rPr>
              <a:t>Acer </a:t>
            </a:r>
            <a:r>
              <a:rPr lang="en-US" sz="5500" i="1" dirty="0" err="1" smtClean="0">
                <a:solidFill>
                  <a:schemeClr val="tx1"/>
                </a:solidFill>
                <a:latin typeface="Times New Roman" pitchFamily="18" charset="0"/>
                <a:cs typeface="Times New Roman" pitchFamily="18" charset="0"/>
              </a:rPr>
              <a:t>saccharum</a:t>
            </a:r>
            <a:r>
              <a:rPr lang="en-US" sz="5500" i="1" dirty="0" smtClean="0">
                <a:solidFill>
                  <a:schemeClr val="tx1"/>
                </a:solidFill>
                <a:latin typeface="Times New Roman" pitchFamily="18" charset="0"/>
                <a:cs typeface="Times New Roman" pitchFamily="18" charset="0"/>
              </a:rPr>
              <a:t> can </a:t>
            </a:r>
            <a:r>
              <a:rPr lang="en-US" sz="5500" dirty="0" smtClean="0">
                <a:solidFill>
                  <a:schemeClr val="tx1"/>
                </a:solidFill>
                <a:latin typeface="Times New Roman" pitchFamily="18" charset="0"/>
                <a:cs typeface="Times New Roman" pitchFamily="18" charset="0"/>
              </a:rPr>
              <a:t>produce different types of flowers on different parts of its crown. Both male and female organs can be produced in one perfect flower—</a:t>
            </a:r>
            <a:r>
              <a:rPr lang="en-US" sz="5500" dirty="0" err="1" smtClean="0">
                <a:solidFill>
                  <a:schemeClr val="tx1"/>
                </a:solidFill>
                <a:latin typeface="Times New Roman" pitchFamily="18" charset="0"/>
                <a:cs typeface="Times New Roman" pitchFamily="18" charset="0"/>
              </a:rPr>
              <a:t>monoecious</a:t>
            </a:r>
            <a:r>
              <a:rPr lang="en-US" sz="5500" dirty="0" smtClean="0">
                <a:solidFill>
                  <a:schemeClr val="tx1"/>
                </a:solidFill>
                <a:latin typeface="Times New Roman" pitchFamily="18" charset="0"/>
                <a:cs typeface="Times New Roman" pitchFamily="18" charset="0"/>
              </a:rPr>
              <a:t> (one house). On these flowers, pollen-making stamen appeared to mature earlier than the ovary-containing pistils.  </a:t>
            </a:r>
          </a:p>
          <a:p>
            <a:pPr>
              <a:spcBef>
                <a:spcPct val="10000"/>
              </a:spcBef>
            </a:pPr>
            <a:r>
              <a:rPr lang="en-US" sz="5500" dirty="0" smtClean="0">
                <a:solidFill>
                  <a:schemeClr val="tx1"/>
                </a:solidFill>
                <a:latin typeface="Times New Roman" pitchFamily="18" charset="0"/>
                <a:cs typeface="Times New Roman" pitchFamily="18" charset="0"/>
              </a:rPr>
              <a:t>Some trees produced all male flowers on some branches, especially lower branches, and female flowers on higher branches. These are  </a:t>
            </a:r>
            <a:r>
              <a:rPr lang="en-US" sz="5500" dirty="0" err="1" smtClean="0">
                <a:solidFill>
                  <a:schemeClr val="tx1"/>
                </a:solidFill>
                <a:latin typeface="Times New Roman" pitchFamily="18" charset="0"/>
                <a:cs typeface="Times New Roman" pitchFamily="18" charset="0"/>
              </a:rPr>
              <a:t>polygamo-dioecious</a:t>
            </a:r>
            <a:r>
              <a:rPr lang="en-US" sz="5500" dirty="0" smtClean="0">
                <a:solidFill>
                  <a:schemeClr val="tx1"/>
                </a:solidFill>
                <a:latin typeface="Times New Roman" pitchFamily="18" charset="0"/>
                <a:cs typeface="Times New Roman" pitchFamily="18" charset="0"/>
              </a:rPr>
              <a:t>, (two houses). </a:t>
            </a:r>
          </a:p>
          <a:p>
            <a:pPr>
              <a:spcBef>
                <a:spcPct val="10000"/>
              </a:spcBef>
            </a:pPr>
            <a:r>
              <a:rPr lang="en-US" sz="5500" dirty="0" smtClean="0">
                <a:solidFill>
                  <a:schemeClr val="tx1"/>
                </a:solidFill>
                <a:latin typeface="Times New Roman" pitchFamily="18" charset="0"/>
                <a:cs typeface="Times New Roman" pitchFamily="18" charset="0"/>
              </a:rPr>
              <a:t>The differences assure that pollen from one tree will fertilize flowers on other trees, strengthening the genetic mix.</a:t>
            </a:r>
          </a:p>
          <a:p>
            <a:pPr>
              <a:spcBef>
                <a:spcPct val="10000"/>
              </a:spcBef>
            </a:pPr>
            <a:r>
              <a:rPr lang="en-US" sz="5500" dirty="0" smtClean="0">
                <a:solidFill>
                  <a:schemeClr val="tx1"/>
                </a:solidFill>
                <a:latin typeface="Times New Roman" pitchFamily="18" charset="0"/>
                <a:cs typeface="Times New Roman" pitchFamily="18" charset="0"/>
              </a:rPr>
              <a:t>Pollen from drooping stamens on lower branches blew from tree to tree on spring breezes. Pollen rarely travels far. Maple trees are closely related to mother trees on one site.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457200"/>
            <a:ext cx="4165600"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5105400"/>
            <a:ext cx="6400800" cy="1752600"/>
          </a:xfrm>
        </p:spPr>
        <p:txBody>
          <a:bodyPr>
            <a:normAutofit/>
          </a:bodyPr>
          <a:lstStyle/>
          <a:p>
            <a:r>
              <a:rPr lang="en-US" sz="1800" b="1" dirty="0" smtClean="0">
                <a:solidFill>
                  <a:schemeClr val="tx1"/>
                </a:solidFill>
                <a:latin typeface="Times New Roman" pitchFamily="18" charset="0"/>
                <a:cs typeface="Times New Roman" pitchFamily="18" charset="0"/>
              </a:rPr>
              <a:t>The male flowers contain anthers. These twin structures, like tiny loaves of bread, contain the pollen.</a:t>
            </a:r>
            <a:endParaRPr lang="en-US" sz="18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2685007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The anthers contain pollen</a:t>
            </a:r>
            <a:endParaRPr lang="en-US" sz="40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33600" y="1600200"/>
            <a:ext cx="5898240" cy="4423680"/>
          </a:xfrm>
        </p:spPr>
      </p:pic>
    </p:spTree>
    <p:extLst>
      <p:ext uri="{BB962C8B-B14F-4D97-AF65-F5344CB8AC3E}">
        <p14:creationId xmlns:p14="http://schemas.microsoft.com/office/powerpoint/2010/main" xmlns="" val="179057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066800" y="5105400"/>
            <a:ext cx="6400800" cy="1752600"/>
          </a:xfrm>
        </p:spPr>
        <p:txBody>
          <a:bodyPr>
            <a:normAutofit fontScale="85000" lnSpcReduction="20000"/>
          </a:bodyPr>
          <a:lstStyle/>
          <a:p>
            <a:r>
              <a:rPr lang="en-US" dirty="0" smtClean="0">
                <a:solidFill>
                  <a:schemeClr val="tx1"/>
                </a:solidFill>
                <a:latin typeface="Times New Roman" pitchFamily="18" charset="0"/>
                <a:cs typeface="Times New Roman" pitchFamily="18" charset="0"/>
              </a:rPr>
              <a:t>Pollen grains look like fat soccer balls when they are healthy and ready to be dispersed. This image was taken with the UNH scanning electron microscope, magnifying the pollen 590 times.</a:t>
            </a:r>
            <a:endParaRPr lang="en-US"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381000"/>
            <a:ext cx="5898240" cy="4423680"/>
          </a:xfrm>
          <a:prstGeom prst="rect">
            <a:avLst/>
          </a:prstGeom>
        </p:spPr>
      </p:pic>
    </p:spTree>
    <p:extLst>
      <p:ext uri="{BB962C8B-B14F-4D97-AF65-F5344CB8AC3E}">
        <p14:creationId xmlns:p14="http://schemas.microsoft.com/office/powerpoint/2010/main" xmlns="" val="2940960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648200"/>
            <a:ext cx="6400800" cy="1752600"/>
          </a:xfrm>
        </p:spPr>
        <p:txBody>
          <a:bodyPr>
            <a:normAutofit/>
          </a:bodyPr>
          <a:lstStyle/>
          <a:p>
            <a:r>
              <a:rPr lang="en-US" sz="2000" dirty="0" smtClean="0">
                <a:solidFill>
                  <a:schemeClr val="tx1"/>
                </a:solidFill>
                <a:latin typeface="Times New Roman" pitchFamily="18" charset="0"/>
                <a:cs typeface="Times New Roman" pitchFamily="18" charset="0"/>
              </a:rPr>
              <a:t>Female flowers were located at the base of perfect or </a:t>
            </a:r>
            <a:r>
              <a:rPr lang="en-US" sz="2000" dirty="0" err="1" smtClean="0">
                <a:solidFill>
                  <a:schemeClr val="tx1"/>
                </a:solidFill>
                <a:latin typeface="Times New Roman" pitchFamily="18" charset="0"/>
                <a:cs typeface="Times New Roman" pitchFamily="18" charset="0"/>
              </a:rPr>
              <a:t>monoecious</a:t>
            </a:r>
            <a:r>
              <a:rPr lang="en-US" sz="2000" dirty="0" smtClean="0">
                <a:solidFill>
                  <a:schemeClr val="tx1"/>
                </a:solidFill>
                <a:latin typeface="Times New Roman" pitchFamily="18" charset="0"/>
                <a:cs typeface="Times New Roman" pitchFamily="18" charset="0"/>
              </a:rPr>
              <a:t> flowers.</a:t>
            </a:r>
            <a:endParaRPr lang="en-US" sz="20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457200"/>
            <a:ext cx="7145867" cy="4019550"/>
          </a:xfrm>
          <a:prstGeom prst="rect">
            <a:avLst/>
          </a:prstGeom>
        </p:spPr>
      </p:pic>
    </p:spTree>
    <p:extLst>
      <p:ext uri="{BB962C8B-B14F-4D97-AF65-F5344CB8AC3E}">
        <p14:creationId xmlns:p14="http://schemas.microsoft.com/office/powerpoint/2010/main" xmlns="" val="1184494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833</Words>
  <Application>Microsoft Office PowerPoint</Application>
  <PresentationFormat>On-screen Show (4:3)</PresentationFormat>
  <Paragraphs>40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 Very Flowery Year</vt:lpstr>
      <vt:lpstr>2011: Year of Maple Flowers</vt:lpstr>
      <vt:lpstr>Slide 3</vt:lpstr>
      <vt:lpstr>Slide 4</vt:lpstr>
      <vt:lpstr>Slide 5</vt:lpstr>
      <vt:lpstr>Slide 6</vt:lpstr>
      <vt:lpstr>The anthers contain pollen</vt:lpstr>
      <vt:lpstr>Slide 8</vt:lpstr>
      <vt:lpstr>Slide 9</vt:lpstr>
      <vt:lpstr>Slide 10</vt:lpstr>
      <vt:lpstr>Slide 11</vt:lpstr>
      <vt:lpstr>Slide 12</vt:lpstr>
      <vt:lpstr>Slide 13</vt:lpstr>
      <vt:lpstr>Slide 14</vt:lpstr>
      <vt:lpstr>Samara facts</vt:lpstr>
      <vt:lpstr>Slide 16</vt:lpstr>
      <vt:lpstr>Slide 17</vt:lpstr>
      <vt:lpstr>Slide 18</vt:lpstr>
      <vt:lpstr>Conclusions </vt:lpstr>
      <vt:lpstr>Keep your eyes on the buds!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Very Flowery Year</dc:title>
  <dc:creator>Monty</dc:creator>
  <cp:lastModifiedBy>martha</cp:lastModifiedBy>
  <cp:revision>10</cp:revision>
  <dcterms:created xsi:type="dcterms:W3CDTF">2011-05-15T20:37:12Z</dcterms:created>
  <dcterms:modified xsi:type="dcterms:W3CDTF">2012-03-28T15:25:58Z</dcterms:modified>
</cp:coreProperties>
</file>